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861" r:id="rId2"/>
    <p:sldId id="947" r:id="rId3"/>
    <p:sldId id="948" r:id="rId4"/>
    <p:sldId id="975" r:id="rId5"/>
    <p:sldId id="1000" r:id="rId6"/>
    <p:sldId id="983" r:id="rId7"/>
    <p:sldId id="985" r:id="rId8"/>
    <p:sldId id="991" r:id="rId9"/>
    <p:sldId id="992" r:id="rId10"/>
    <p:sldId id="949" r:id="rId11"/>
    <p:sldId id="986" r:id="rId12"/>
    <p:sldId id="987" r:id="rId13"/>
    <p:sldId id="988" r:id="rId14"/>
    <p:sldId id="919" r:id="rId15"/>
    <p:sldId id="1002" r:id="rId16"/>
    <p:sldId id="990" r:id="rId17"/>
    <p:sldId id="979" r:id="rId18"/>
    <p:sldId id="1003" r:id="rId19"/>
    <p:sldId id="1004" r:id="rId20"/>
    <p:sldId id="1007" r:id="rId21"/>
    <p:sldId id="1026" r:id="rId22"/>
    <p:sldId id="1015" r:id="rId23"/>
    <p:sldId id="1016" r:id="rId24"/>
    <p:sldId id="1018" r:id="rId25"/>
    <p:sldId id="1019" r:id="rId26"/>
    <p:sldId id="1020" r:id="rId27"/>
    <p:sldId id="1017" r:id="rId28"/>
    <p:sldId id="1021" r:id="rId29"/>
    <p:sldId id="1025" r:id="rId30"/>
    <p:sldId id="1008" r:id="rId31"/>
    <p:sldId id="1022" r:id="rId32"/>
    <p:sldId id="1023" r:id="rId33"/>
    <p:sldId id="1024" r:id="rId34"/>
    <p:sldId id="1010" r:id="rId35"/>
    <p:sldId id="1013" r:id="rId36"/>
    <p:sldId id="1014" r:id="rId37"/>
    <p:sldId id="1005" r:id="rId38"/>
    <p:sldId id="927" r:id="rId39"/>
    <p:sldId id="953" r:id="rId40"/>
    <p:sldId id="954" r:id="rId41"/>
    <p:sldId id="980" r:id="rId42"/>
    <p:sldId id="1006" r:id="rId43"/>
    <p:sldId id="999" r:id="rId44"/>
  </p:sldIdLst>
  <p:sldSz cx="9144000" cy="5143500" type="screen16x9"/>
  <p:notesSz cx="6797675" cy="9872663"/>
  <p:custShowLst>
    <p:custShow name="Custom Show 1" id="0">
      <p:sldLst/>
    </p:custShow>
  </p:custShowLst>
  <p:defaultTextStyle>
    <a:defPPr>
      <a:defRPr lang="en-US"/>
    </a:defPPr>
    <a:lvl1pPr marL="0" algn="l" defTabSz="685755" rtl="0" eaLnBrk="1" latinLnBrk="0" hangingPunct="1">
      <a:defRPr sz="1400" kern="1200">
        <a:solidFill>
          <a:schemeClr val="tx1"/>
        </a:solidFill>
        <a:latin typeface="+mn-lt"/>
        <a:ea typeface="+mn-ea"/>
        <a:cs typeface="+mn-cs"/>
      </a:defRPr>
    </a:lvl1pPr>
    <a:lvl2pPr marL="342878" algn="l" defTabSz="685755" rtl="0" eaLnBrk="1" latinLnBrk="0" hangingPunct="1">
      <a:defRPr sz="1400" kern="1200">
        <a:solidFill>
          <a:schemeClr val="tx1"/>
        </a:solidFill>
        <a:latin typeface="+mn-lt"/>
        <a:ea typeface="+mn-ea"/>
        <a:cs typeface="+mn-cs"/>
      </a:defRPr>
    </a:lvl2pPr>
    <a:lvl3pPr marL="685755" algn="l" defTabSz="685755" rtl="0" eaLnBrk="1" latinLnBrk="0" hangingPunct="1">
      <a:defRPr sz="1400" kern="1200">
        <a:solidFill>
          <a:schemeClr val="tx1"/>
        </a:solidFill>
        <a:latin typeface="+mn-lt"/>
        <a:ea typeface="+mn-ea"/>
        <a:cs typeface="+mn-cs"/>
      </a:defRPr>
    </a:lvl3pPr>
    <a:lvl4pPr marL="1028633" algn="l" defTabSz="685755" rtl="0" eaLnBrk="1" latinLnBrk="0" hangingPunct="1">
      <a:defRPr sz="1400" kern="1200">
        <a:solidFill>
          <a:schemeClr val="tx1"/>
        </a:solidFill>
        <a:latin typeface="+mn-lt"/>
        <a:ea typeface="+mn-ea"/>
        <a:cs typeface="+mn-cs"/>
      </a:defRPr>
    </a:lvl4pPr>
    <a:lvl5pPr marL="1371511" algn="l" defTabSz="685755" rtl="0" eaLnBrk="1" latinLnBrk="0" hangingPunct="1">
      <a:defRPr sz="1400" kern="1200">
        <a:solidFill>
          <a:schemeClr val="tx1"/>
        </a:solidFill>
        <a:latin typeface="+mn-lt"/>
        <a:ea typeface="+mn-ea"/>
        <a:cs typeface="+mn-cs"/>
      </a:defRPr>
    </a:lvl5pPr>
    <a:lvl6pPr marL="1714389" algn="l" defTabSz="685755" rtl="0" eaLnBrk="1" latinLnBrk="0" hangingPunct="1">
      <a:defRPr sz="1400" kern="1200">
        <a:solidFill>
          <a:schemeClr val="tx1"/>
        </a:solidFill>
        <a:latin typeface="+mn-lt"/>
        <a:ea typeface="+mn-ea"/>
        <a:cs typeface="+mn-cs"/>
      </a:defRPr>
    </a:lvl6pPr>
    <a:lvl7pPr marL="2057266" algn="l" defTabSz="685755" rtl="0" eaLnBrk="1" latinLnBrk="0" hangingPunct="1">
      <a:defRPr sz="1400" kern="1200">
        <a:solidFill>
          <a:schemeClr val="tx1"/>
        </a:solidFill>
        <a:latin typeface="+mn-lt"/>
        <a:ea typeface="+mn-ea"/>
        <a:cs typeface="+mn-cs"/>
      </a:defRPr>
    </a:lvl7pPr>
    <a:lvl8pPr marL="2400145" algn="l" defTabSz="685755" rtl="0" eaLnBrk="1" latinLnBrk="0" hangingPunct="1">
      <a:defRPr sz="1400" kern="1200">
        <a:solidFill>
          <a:schemeClr val="tx1"/>
        </a:solidFill>
        <a:latin typeface="+mn-lt"/>
        <a:ea typeface="+mn-ea"/>
        <a:cs typeface="+mn-cs"/>
      </a:defRPr>
    </a:lvl8pPr>
    <a:lvl9pPr marL="2743022" algn="l" defTabSz="685755"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os="3840">
          <p15:clr>
            <a:srgbClr val="A4A3A4"/>
          </p15:clr>
        </p15:guide>
        <p15:guide id="3"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5F53"/>
    <a:srgbClr val="FC7E74"/>
    <a:srgbClr val="E20020"/>
    <a:srgbClr val="559FDD"/>
    <a:srgbClr val="F8B8A6"/>
    <a:srgbClr val="FF7979"/>
    <a:srgbClr val="FD938B"/>
    <a:srgbClr val="AB37D9"/>
    <a:srgbClr val="B672C4"/>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0" autoAdjust="0"/>
    <p:restoredTop sz="81419" autoAdjust="0"/>
  </p:normalViewPr>
  <p:slideViewPr>
    <p:cSldViewPr snapToGrid="0" snapToObjects="1">
      <p:cViewPr varScale="1">
        <p:scale>
          <a:sx n="90" d="100"/>
          <a:sy n="90" d="100"/>
        </p:scale>
        <p:origin x="1056" y="58"/>
      </p:cViewPr>
      <p:guideLst>
        <p:guide orient="horz"/>
        <p:guide pos="3840"/>
        <p:guide pos="2880"/>
      </p:guideLst>
    </p:cSldViewPr>
  </p:slideViewPr>
  <p:outlineViewPr>
    <p:cViewPr>
      <p:scale>
        <a:sx n="33" d="100"/>
        <a:sy n="33" d="100"/>
      </p:scale>
      <p:origin x="0" y="13256"/>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4" d="100"/>
          <a:sy n="64" d="100"/>
        </p:scale>
        <p:origin x="-3512" y="-104"/>
      </p:cViewPr>
      <p:guideLst>
        <p:guide orient="horz" pos="3110"/>
        <p:guide pos="214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5"/>
            <a:ext cx="2945659" cy="495347"/>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50445" y="5"/>
            <a:ext cx="2945659" cy="495347"/>
          </a:xfrm>
          <a:prstGeom prst="rect">
            <a:avLst/>
          </a:prstGeom>
        </p:spPr>
        <p:txBody>
          <a:bodyPr vert="horz" lIns="91440" tIns="45720" rIns="91440" bIns="45720" rtlCol="0"/>
          <a:lstStyle>
            <a:lvl1pPr algn="r">
              <a:defRPr sz="1200"/>
            </a:lvl1pPr>
          </a:lstStyle>
          <a:p>
            <a:fld id="{2AD1A594-041B-449E-89BC-5A6CB1F5A9AB}" type="datetimeFigureOut">
              <a:rPr lang="id-ID" smtClean="0"/>
              <a:pPr/>
              <a:t>30/07/2026</a:t>
            </a:fld>
            <a:endParaRPr lang="id-ID"/>
          </a:p>
        </p:txBody>
      </p:sp>
      <p:sp>
        <p:nvSpPr>
          <p:cNvPr id="4" name="Footer Placeholder 3"/>
          <p:cNvSpPr>
            <a:spLocks noGrp="1"/>
          </p:cNvSpPr>
          <p:nvPr>
            <p:ph type="ftr" sz="quarter" idx="2"/>
          </p:nvPr>
        </p:nvSpPr>
        <p:spPr>
          <a:xfrm>
            <a:off x="1" y="9377317"/>
            <a:ext cx="2945659" cy="495346"/>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50445" y="9377317"/>
            <a:ext cx="2945659" cy="495346"/>
          </a:xfrm>
          <a:prstGeom prst="rect">
            <a:avLst/>
          </a:prstGeom>
        </p:spPr>
        <p:txBody>
          <a:bodyPr vert="horz" lIns="91440" tIns="45720" rIns="91440" bIns="45720" rtlCol="0" anchor="b"/>
          <a:lstStyle>
            <a:lvl1pPr algn="r">
              <a:defRPr sz="1200"/>
            </a:lvl1pPr>
          </a:lstStyle>
          <a:p>
            <a:fld id="{63DDDC53-01B7-4E0F-8BE2-02DC8C672187}" type="slidenum">
              <a:rPr lang="id-ID" smtClean="0"/>
              <a:pPr/>
              <a:t>‹#›</a:t>
            </a:fld>
            <a:endParaRPr lang="id-ID"/>
          </a:p>
        </p:txBody>
      </p:sp>
    </p:spTree>
    <p:extLst>
      <p:ext uri="{BB962C8B-B14F-4D97-AF65-F5344CB8AC3E}">
        <p14:creationId xmlns:p14="http://schemas.microsoft.com/office/powerpoint/2010/main" val="41719361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5"/>
            <a:ext cx="2945659" cy="49534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5" y="5"/>
            <a:ext cx="2945659" cy="495347"/>
          </a:xfrm>
          <a:prstGeom prst="rect">
            <a:avLst/>
          </a:prstGeom>
        </p:spPr>
        <p:txBody>
          <a:bodyPr vert="horz" lIns="91440" tIns="45720" rIns="91440" bIns="45720" rtlCol="0"/>
          <a:lstStyle>
            <a:lvl1pPr algn="r">
              <a:defRPr sz="1200"/>
            </a:lvl1pPr>
          </a:lstStyle>
          <a:p>
            <a:fld id="{3E3CCC32-3486-46B1-A8B7-921064D8D59D}" type="datetimeFigureOut">
              <a:rPr lang="en-US" smtClean="0"/>
              <a:pPr/>
              <a:t>7/30/2026</a:t>
            </a:fld>
            <a:endParaRPr lang="en-US"/>
          </a:p>
        </p:txBody>
      </p:sp>
      <p:sp>
        <p:nvSpPr>
          <p:cNvPr id="4" name="Slide Image Placeholder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51224"/>
            <a:ext cx="5438140" cy="3887361"/>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1" y="9377317"/>
            <a:ext cx="2945659" cy="49534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377317"/>
            <a:ext cx="2945659" cy="495346"/>
          </a:xfrm>
          <a:prstGeom prst="rect">
            <a:avLst/>
          </a:prstGeom>
        </p:spPr>
        <p:txBody>
          <a:bodyPr vert="horz" lIns="91440" tIns="45720" rIns="91440" bIns="45720" rtlCol="0" anchor="b"/>
          <a:lstStyle>
            <a:lvl1pPr algn="r">
              <a:defRPr sz="1200"/>
            </a:lvl1pPr>
          </a:lstStyle>
          <a:p>
            <a:fld id="{74D1495A-DD81-44F4-9F54-1F39867BF2D9}" type="slidenum">
              <a:rPr lang="en-US" smtClean="0"/>
              <a:pPr/>
              <a:t>‹#›</a:t>
            </a:fld>
            <a:endParaRPr lang="en-US"/>
          </a:p>
        </p:txBody>
      </p:sp>
    </p:spTree>
    <p:extLst>
      <p:ext uri="{BB962C8B-B14F-4D97-AF65-F5344CB8AC3E}">
        <p14:creationId xmlns:p14="http://schemas.microsoft.com/office/powerpoint/2010/main" val="1023919786"/>
      </p:ext>
    </p:extLst>
  </p:cSld>
  <p:clrMap bg1="lt1" tx1="dk1" bg2="lt2" tx2="dk2" accent1="accent1" accent2="accent2" accent3="accent3" accent4="accent4" accent5="accent5" accent6="accent6" hlink="hlink" folHlink="folHlink"/>
  <p:notesStyle>
    <a:lvl1pPr marL="0" algn="l" defTabSz="685755" rtl="0" eaLnBrk="1" latinLnBrk="0" hangingPunct="1">
      <a:defRPr sz="900" kern="1200">
        <a:solidFill>
          <a:schemeClr val="tx1"/>
        </a:solidFill>
        <a:latin typeface="+mn-lt"/>
        <a:ea typeface="+mn-ea"/>
        <a:cs typeface="+mn-cs"/>
      </a:defRPr>
    </a:lvl1pPr>
    <a:lvl2pPr marL="342878" algn="l" defTabSz="685755" rtl="0" eaLnBrk="1" latinLnBrk="0" hangingPunct="1">
      <a:defRPr sz="900" kern="1200">
        <a:solidFill>
          <a:schemeClr val="tx1"/>
        </a:solidFill>
        <a:latin typeface="+mn-lt"/>
        <a:ea typeface="+mn-ea"/>
        <a:cs typeface="+mn-cs"/>
      </a:defRPr>
    </a:lvl2pPr>
    <a:lvl3pPr marL="685755" algn="l" defTabSz="685755" rtl="0" eaLnBrk="1" latinLnBrk="0" hangingPunct="1">
      <a:defRPr sz="900" kern="1200">
        <a:solidFill>
          <a:schemeClr val="tx1"/>
        </a:solidFill>
        <a:latin typeface="+mn-lt"/>
        <a:ea typeface="+mn-ea"/>
        <a:cs typeface="+mn-cs"/>
      </a:defRPr>
    </a:lvl3pPr>
    <a:lvl4pPr marL="1028633" algn="l" defTabSz="685755" rtl="0" eaLnBrk="1" latinLnBrk="0" hangingPunct="1">
      <a:defRPr sz="900" kern="1200">
        <a:solidFill>
          <a:schemeClr val="tx1"/>
        </a:solidFill>
        <a:latin typeface="+mn-lt"/>
        <a:ea typeface="+mn-ea"/>
        <a:cs typeface="+mn-cs"/>
      </a:defRPr>
    </a:lvl4pPr>
    <a:lvl5pPr marL="1371511" algn="l" defTabSz="685755" rtl="0" eaLnBrk="1" latinLnBrk="0" hangingPunct="1">
      <a:defRPr sz="900" kern="1200">
        <a:solidFill>
          <a:schemeClr val="tx1"/>
        </a:solidFill>
        <a:latin typeface="+mn-lt"/>
        <a:ea typeface="+mn-ea"/>
        <a:cs typeface="+mn-cs"/>
      </a:defRPr>
    </a:lvl5pPr>
    <a:lvl6pPr marL="1714389" algn="l" defTabSz="685755" rtl="0" eaLnBrk="1" latinLnBrk="0" hangingPunct="1">
      <a:defRPr sz="900" kern="1200">
        <a:solidFill>
          <a:schemeClr val="tx1"/>
        </a:solidFill>
        <a:latin typeface="+mn-lt"/>
        <a:ea typeface="+mn-ea"/>
        <a:cs typeface="+mn-cs"/>
      </a:defRPr>
    </a:lvl6pPr>
    <a:lvl7pPr marL="2057266" algn="l" defTabSz="685755" rtl="0" eaLnBrk="1" latinLnBrk="0" hangingPunct="1">
      <a:defRPr sz="900" kern="1200">
        <a:solidFill>
          <a:schemeClr val="tx1"/>
        </a:solidFill>
        <a:latin typeface="+mn-lt"/>
        <a:ea typeface="+mn-ea"/>
        <a:cs typeface="+mn-cs"/>
      </a:defRPr>
    </a:lvl7pPr>
    <a:lvl8pPr marL="2400145" algn="l" defTabSz="685755" rtl="0" eaLnBrk="1" latinLnBrk="0" hangingPunct="1">
      <a:defRPr sz="900" kern="1200">
        <a:solidFill>
          <a:schemeClr val="tx1"/>
        </a:solidFill>
        <a:latin typeface="+mn-lt"/>
        <a:ea typeface="+mn-ea"/>
        <a:cs typeface="+mn-cs"/>
      </a:defRPr>
    </a:lvl8pPr>
    <a:lvl9pPr marL="2743022" algn="l" defTabSz="685755"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d-ID" altLang="en-US"/>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21B2DA3-3303-4D73-9627-90B30CA72C81}" type="slidenum">
              <a:rPr lang="en-US" altLang="en-US" smtClean="0"/>
              <a:pPr/>
              <a:t>1</a:t>
            </a:fld>
            <a:endParaRPr lang="en-US" altLang="en-US"/>
          </a:p>
        </p:txBody>
      </p:sp>
    </p:spTree>
    <p:extLst>
      <p:ext uri="{BB962C8B-B14F-4D97-AF65-F5344CB8AC3E}">
        <p14:creationId xmlns:p14="http://schemas.microsoft.com/office/powerpoint/2010/main" val="2539926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C3F71-4F39-0715-6A2B-F9F6BC7D1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7B5CE-02CA-D788-4E32-0C84422C7AB6}"/>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65E6177A-4445-4F74-212C-85A8BE079BAC}"/>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0CA9DBAB-35C0-3565-D8D6-F6599DFFEE6D}"/>
              </a:ext>
            </a:extLst>
          </p:cNvPr>
          <p:cNvSpPr>
            <a:spLocks noGrp="1"/>
          </p:cNvSpPr>
          <p:nvPr>
            <p:ph type="sldNum" sz="quarter" idx="10"/>
          </p:nvPr>
        </p:nvSpPr>
        <p:spPr/>
        <p:txBody>
          <a:bodyPr/>
          <a:lstStyle/>
          <a:p>
            <a:fld id="{74D1495A-DD81-44F4-9F54-1F39867BF2D9}"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41697280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D9655-14BF-FCE5-FB66-759F53DF9A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2F9DD-B9FD-1FA3-C59D-A36499719FAD}"/>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84C3B97A-9A78-0224-08AA-72DD567A1396}"/>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512FF949-01EF-42C3-BE4D-8C675EB3D983}"/>
              </a:ext>
            </a:extLst>
          </p:cNvPr>
          <p:cNvSpPr>
            <a:spLocks noGrp="1"/>
          </p:cNvSpPr>
          <p:nvPr>
            <p:ph type="sldNum" sz="quarter" idx="10"/>
          </p:nvPr>
        </p:nvSpPr>
        <p:spPr/>
        <p:txBody>
          <a:bodyPr/>
          <a:lstStyle/>
          <a:p>
            <a:fld id="{74D1495A-DD81-44F4-9F54-1F39867BF2D9}"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1302171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B3416-655E-B660-3DC7-BF0224F10F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87D16-1D8F-06AB-FFFF-E6DBAE8136EB}"/>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C5B90CD8-4538-BD76-362B-ACAB129F1986}"/>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6848B1E4-9664-8560-24A6-B8FD923A8F80}"/>
              </a:ext>
            </a:extLst>
          </p:cNvPr>
          <p:cNvSpPr>
            <a:spLocks noGrp="1"/>
          </p:cNvSpPr>
          <p:nvPr>
            <p:ph type="sldNum" sz="quarter" idx="10"/>
          </p:nvPr>
        </p:nvSpPr>
        <p:spPr/>
        <p:txBody>
          <a:bodyPr/>
          <a:lstStyle/>
          <a:p>
            <a:fld id="{74D1495A-DD81-44F4-9F54-1F39867BF2D9}"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6251128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559845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D0F039-20E8-CA09-8FAE-D1AC1CA274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20B41B-6D65-954B-C2AA-F70648A6859B}"/>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285F8BC1-3DD3-0458-DBBA-CA66642A9066}"/>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7FCE8598-DA8B-F74B-3D8F-0FA1D43B8AE4}"/>
              </a:ext>
            </a:extLst>
          </p:cNvPr>
          <p:cNvSpPr>
            <a:spLocks noGrp="1"/>
          </p:cNvSpPr>
          <p:nvPr>
            <p:ph type="sldNum" sz="quarter" idx="10"/>
          </p:nvPr>
        </p:nvSpPr>
        <p:spPr/>
        <p:txBody>
          <a:bodyPr/>
          <a:lstStyle/>
          <a:p>
            <a:fld id="{74D1495A-DD81-44F4-9F54-1F39867BF2D9}"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4185518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DCB15-1028-5817-ABF9-EE82483B3B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E13FC-DCE4-CD62-65DC-CC0C463BD04C}"/>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3DF7A47D-FED9-CA92-025E-4156960A9D0F}"/>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C4EDB5A1-40C0-7C13-C01B-4236594D3EDE}"/>
              </a:ext>
            </a:extLst>
          </p:cNvPr>
          <p:cNvSpPr>
            <a:spLocks noGrp="1"/>
          </p:cNvSpPr>
          <p:nvPr>
            <p:ph type="sldNum" sz="quarter" idx="10"/>
          </p:nvPr>
        </p:nvSpPr>
        <p:spPr/>
        <p:txBody>
          <a:bodyPr/>
          <a:lstStyle/>
          <a:p>
            <a:fld id="{74D1495A-DD81-44F4-9F54-1F39867BF2D9}"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2360959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Free PowerPoint Templates</a:t>
            </a:r>
            <a:endParaRPr lang="en-US" sz="1200" dirty="0">
              <a:solidFill>
                <a:prstClr val="black"/>
              </a:solidFill>
            </a:endParaRPr>
          </a:p>
        </p:txBody>
      </p:sp>
      <p:sp>
        <p:nvSpPr>
          <p:cNvPr id="4" name="Slide Number Placeholder 3"/>
          <p:cNvSpPr>
            <a:spLocks noGrp="1"/>
          </p:cNvSpPr>
          <p:nvPr>
            <p:ph type="sldNum" sz="quarter" idx="10"/>
          </p:nvPr>
        </p:nvSpPr>
        <p:spPr/>
        <p:txBody>
          <a:bodyPr/>
          <a:lstStyle/>
          <a:p>
            <a:pPr marL="0" marR="0" lvl="0" indent="0" algn="r" defTabSz="684213" rtl="0" eaLnBrk="1" fontAlgn="base" latinLnBrk="0" hangingPunct="1">
              <a:lnSpc>
                <a:spcPct val="100000"/>
              </a:lnSpc>
              <a:spcBef>
                <a:spcPct val="0"/>
              </a:spcBef>
              <a:spcAft>
                <a:spcPct val="0"/>
              </a:spcAft>
              <a:buClrTx/>
              <a:buSzTx/>
              <a:buFontTx/>
              <a:buNone/>
              <a:tabLst/>
              <a:defRPr/>
            </a:pPr>
            <a:fld id="{1492863F-2181-40AA-9D10-26C0A01C7A52}"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684213"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9707254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C485C-9C30-CC1E-9272-525425B12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8E0AA-C709-9E23-B606-8A80647549BD}"/>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DC91A15D-D953-6E8A-44DA-17646C37574D}"/>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3A3CD769-8C0C-4ADE-D65F-58022124CCE3}"/>
              </a:ext>
            </a:extLst>
          </p:cNvPr>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41520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C3F71-4F39-0715-6A2B-F9F6BC7D1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7B5CE-02CA-D788-4E32-0C84422C7AB6}"/>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65E6177A-4445-4F74-212C-85A8BE079BAC}"/>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0CA9DBAB-35C0-3565-D8D6-F6599DFFEE6D}"/>
              </a:ext>
            </a:extLst>
          </p:cNvPr>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697280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24C-7228-CC90-FFEB-F407CD00AB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E66B01-1575-0089-0155-DC175F014466}"/>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637C5A5D-DFA2-DBA8-E6EA-9772B4AB98BB}"/>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18656202-EBF0-8082-B7AD-E28FB1567CE1}"/>
              </a:ext>
            </a:extLst>
          </p:cNvPr>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9597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D1495A-DD81-44F4-9F54-1F39867BF2D9}" type="slidenum">
              <a:rPr lang="en-US" smtClean="0"/>
              <a:pPr/>
              <a:t>2</a:t>
            </a:fld>
            <a:endParaRPr lang="en-US"/>
          </a:p>
        </p:txBody>
      </p:sp>
    </p:spTree>
    <p:extLst>
      <p:ext uri="{BB962C8B-B14F-4D97-AF65-F5344CB8AC3E}">
        <p14:creationId xmlns:p14="http://schemas.microsoft.com/office/powerpoint/2010/main" val="3107995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5DD97-6101-4ABA-846A-88D046E0C6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9C948-4022-6B31-2BC9-CB8D1523B884}"/>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9D3B0B61-E3DE-F18C-8B37-6D3AFFE72ADC}"/>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EB20F6A6-A0F8-DDAB-2449-35084730E002}"/>
              </a:ext>
            </a:extLst>
          </p:cNvPr>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10622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20408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93635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775506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00740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8548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4254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90696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593031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2E143-FA4A-8DD7-FED4-AEE08565B0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E9B43-5550-C820-553F-2A41A8ADA7E4}"/>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EE6E9214-926C-39A3-478D-FB4A32F7FDDA}"/>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F75F6992-A145-0770-D6D7-485FC45962B4}"/>
              </a:ext>
            </a:extLst>
          </p:cNvPr>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537512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C485C-9C30-CC1E-9272-525425B12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38E0AA-C709-9E23-B606-8A80647549BD}"/>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DC91A15D-D953-6E8A-44DA-17646C37574D}"/>
              </a:ext>
            </a:extLst>
          </p:cNvPr>
          <p:cNvSpPr>
            <a:spLocks noGrp="1"/>
          </p:cNvSpPr>
          <p:nvPr>
            <p:ph type="body" idx="1"/>
          </p:nvPr>
        </p:nvSpPr>
        <p:spPr/>
        <p:txBody>
          <a:bodyPr/>
          <a:lstStyle/>
          <a:p>
            <a:r>
              <a:rPr lang="en-US" sz="900" kern="1200">
                <a:solidFill>
                  <a:schemeClr val="tx1"/>
                </a:solidFill>
                <a:effectLst/>
                <a:latin typeface="+mn-lt"/>
                <a:ea typeface="+mn-ea"/>
                <a:cs typeface="+mn-cs"/>
              </a:rPr>
              <a:t>Hiện nay, nhiều Trạm Y tế đã được đầu tư máy tính, Internet, phần mềm. Tuy nhiên, các hệ thống này còn rời rạc, thiếu đồng bộ. Cán bộ y tế phải nhập liệu nhiều lần, vừa làm chuyên môn vừa làm hành chính, ảnh hưởng trực tiếp đến chất lượng chăm sóc người dân.</a:t>
            </a:r>
            <a:endParaRPr lang="id-ID"/>
          </a:p>
        </p:txBody>
      </p:sp>
      <p:sp>
        <p:nvSpPr>
          <p:cNvPr id="4" name="Slide Number Placeholder 3">
            <a:extLst>
              <a:ext uri="{FF2B5EF4-FFF2-40B4-BE49-F238E27FC236}">
                <a16:creationId xmlns:a16="http://schemas.microsoft.com/office/drawing/2014/main" id="{3A3CD769-8C0C-4ADE-D65F-58022124CCE3}"/>
              </a:ext>
            </a:extLst>
          </p:cNvPr>
          <p:cNvSpPr>
            <a:spLocks noGrp="1"/>
          </p:cNvSpPr>
          <p:nvPr>
            <p:ph type="sldNum" sz="quarter" idx="10"/>
          </p:nvPr>
        </p:nvSpPr>
        <p:spPr/>
        <p:txBody>
          <a:bodyPr/>
          <a:lstStyle/>
          <a:p>
            <a:fld id="{74D1495A-DD81-44F4-9F54-1F39867BF2D9}"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3415204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96595-FB67-F3B8-D082-BFC4636DAC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95D315-9580-7B99-E58A-91B252C0DE15}"/>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CAD37097-DBAC-A7EE-A291-3210EAA4D71F}"/>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54211211-8C69-FF7B-013A-24AFE6738F4C}"/>
              </a:ext>
            </a:extLst>
          </p:cNvPr>
          <p:cNvSpPr>
            <a:spLocks noGrp="1"/>
          </p:cNvSpPr>
          <p:nvPr>
            <p:ph type="sldNum" sz="quarter" idx="10"/>
          </p:nvPr>
        </p:nvSpPr>
        <p:spPr/>
        <p:txBody>
          <a:bodyPr/>
          <a:lstStyle/>
          <a:p>
            <a:fld id="{74D1495A-DD81-44F4-9F54-1F39867BF2D9}" type="slidenum">
              <a:rPr lang="en-US" smtClean="0">
                <a:solidFill>
                  <a:prstClr val="black"/>
                </a:solidFill>
              </a:rPr>
              <a:pPr/>
              <a:t>31</a:t>
            </a:fld>
            <a:endParaRPr lang="en-US">
              <a:solidFill>
                <a:prstClr val="black"/>
              </a:solidFill>
            </a:endParaRPr>
          </a:p>
        </p:txBody>
      </p:sp>
    </p:spTree>
    <p:extLst>
      <p:ext uri="{BB962C8B-B14F-4D97-AF65-F5344CB8AC3E}">
        <p14:creationId xmlns:p14="http://schemas.microsoft.com/office/powerpoint/2010/main" val="2876845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471393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22215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5DD97-6101-4ABA-846A-88D046E0C6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9C948-4022-6B31-2BC9-CB8D1523B884}"/>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9D3B0B61-E3DE-F18C-8B37-6D3AFFE72ADC}"/>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EB20F6A6-A0F8-DDAB-2449-35084730E002}"/>
              </a:ext>
            </a:extLst>
          </p:cNvPr>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12574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08043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pPr marL="0" marR="0" lvl="0" indent="0" algn="l" defTabSz="685755" rtl="0" eaLnBrk="1" fontAlgn="auto" latinLnBrk="0" hangingPunct="1">
              <a:lnSpc>
                <a:spcPct val="100000"/>
              </a:lnSpc>
              <a:spcBef>
                <a:spcPts val="0"/>
              </a:spcBef>
              <a:spcAft>
                <a:spcPts val="0"/>
              </a:spcAft>
              <a:buClrTx/>
              <a:buSzTx/>
              <a:buFontTx/>
              <a:buNone/>
              <a:tabLst/>
              <a:defRPr/>
            </a:pPr>
            <a:r>
              <a:rPr lang="en-US" sz="900" kern="1200" dirty="0">
                <a:solidFill>
                  <a:schemeClr val="tx1"/>
                </a:solidFill>
                <a:effectLst/>
                <a:latin typeface="+mn-lt"/>
                <a:ea typeface="+mn-ea"/>
                <a:cs typeface="+mn-cs"/>
              </a:rPr>
              <a:t>Do HIS </a:t>
            </a:r>
            <a:r>
              <a:rPr lang="en-US" sz="900" kern="1200" dirty="0" err="1">
                <a:solidFill>
                  <a:schemeClr val="tx1"/>
                </a:solidFill>
                <a:effectLst/>
                <a:latin typeface="+mn-lt"/>
                <a:ea typeface="+mn-ea"/>
                <a:cs typeface="+mn-cs"/>
              </a:rPr>
              <a:t>và</a:t>
            </a:r>
            <a:r>
              <a:rPr lang="en-US" sz="900" kern="1200" dirty="0">
                <a:solidFill>
                  <a:schemeClr val="tx1"/>
                </a:solidFill>
                <a:effectLst/>
                <a:latin typeface="+mn-lt"/>
                <a:ea typeface="+mn-ea"/>
                <a:cs typeface="+mn-cs"/>
              </a:rPr>
              <a:t> LIS </a:t>
            </a:r>
            <a:r>
              <a:rPr lang="en-US" sz="900" kern="1200" dirty="0" err="1">
                <a:solidFill>
                  <a:schemeClr val="tx1"/>
                </a:solidFill>
                <a:effectLst/>
                <a:latin typeface="+mn-lt"/>
                <a:ea typeface="+mn-ea"/>
                <a:cs typeface="+mn-cs"/>
              </a:rPr>
              <a:t>là</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cùng</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một</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phần</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mềm</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nên</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khi</a:t>
            </a:r>
            <a:r>
              <a:rPr lang="en-US" sz="900" kern="1200" dirty="0">
                <a:solidFill>
                  <a:schemeClr val="tx1"/>
                </a:solidFill>
                <a:effectLst/>
                <a:latin typeface="+mn-lt"/>
                <a:ea typeface="+mn-ea"/>
                <a:cs typeface="+mn-cs"/>
              </a:rPr>
              <a:t> HIS </a:t>
            </a:r>
            <a:r>
              <a:rPr lang="en-US" sz="900" kern="1200" dirty="0" err="1">
                <a:solidFill>
                  <a:schemeClr val="tx1"/>
                </a:solidFill>
                <a:effectLst/>
                <a:latin typeface="+mn-lt"/>
                <a:ea typeface="+mn-ea"/>
                <a:cs typeface="+mn-cs"/>
              </a:rPr>
              <a:t>chỉ</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định</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thì</a:t>
            </a:r>
            <a:r>
              <a:rPr lang="en-US" sz="900" kern="1200" dirty="0">
                <a:solidFill>
                  <a:schemeClr val="tx1"/>
                </a:solidFill>
                <a:effectLst/>
                <a:latin typeface="+mn-lt"/>
                <a:ea typeface="+mn-ea"/>
                <a:cs typeface="+mn-cs"/>
              </a:rPr>
              <a:t> LIS </a:t>
            </a:r>
            <a:r>
              <a:rPr lang="en-US" sz="900" kern="1200" dirty="0" err="1">
                <a:solidFill>
                  <a:schemeClr val="tx1"/>
                </a:solidFill>
                <a:effectLst/>
                <a:latin typeface="+mn-lt"/>
                <a:ea typeface="+mn-ea"/>
                <a:cs typeface="+mn-cs"/>
              </a:rPr>
              <a:t>nhận</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được</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ngay</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lập</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tức</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không</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cần</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thêm</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một</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thao</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tác</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gửi</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chỉ</a:t>
            </a:r>
            <a:r>
              <a:rPr lang="en-US" sz="900" kern="1200" dirty="0">
                <a:solidFill>
                  <a:schemeClr val="tx1"/>
                </a:solidFill>
                <a:effectLst/>
                <a:latin typeface="+mn-lt"/>
                <a:ea typeface="+mn-ea"/>
                <a:cs typeface="+mn-cs"/>
              </a:rPr>
              <a:t> </a:t>
            </a:r>
            <a:r>
              <a:rPr lang="en-US" sz="900" kern="1200" dirty="0" err="1">
                <a:solidFill>
                  <a:schemeClr val="tx1"/>
                </a:solidFill>
                <a:effectLst/>
                <a:latin typeface="+mn-lt"/>
                <a:ea typeface="+mn-ea"/>
                <a:cs typeface="+mn-cs"/>
              </a:rPr>
              <a:t>định</a:t>
            </a:r>
            <a:r>
              <a:rPr lang="en-US" sz="900" kern="1200" dirty="0">
                <a:solidFill>
                  <a:schemeClr val="tx1"/>
                </a:solidFill>
                <a:effectLst/>
                <a:latin typeface="+mn-lt"/>
                <a:ea typeface="+mn-ea"/>
                <a:cs typeface="+mn-cs"/>
              </a:rPr>
              <a:t>.</a:t>
            </a:r>
          </a:p>
          <a:p>
            <a:endParaRPr lang="id-ID" dirty="0"/>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41648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D9655-14BF-FCE5-FB66-759F53DF9A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B2F9DD-B9FD-1FA3-C59D-A36499719FAD}"/>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84C3B97A-9A78-0224-08AA-72DD567A1396}"/>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512FF949-01EF-42C3-BE4D-8C675EB3D983}"/>
              </a:ext>
            </a:extLst>
          </p:cNvPr>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21713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fld id="{74D1495A-DD81-44F4-9F54-1F39867BF2D9}" type="slidenum">
              <a:rPr lang="en-US" smtClean="0">
                <a:solidFill>
                  <a:prstClr val="black"/>
                </a:solidFill>
              </a:rPr>
              <a:pPr/>
              <a:t>38</a:t>
            </a:fld>
            <a:endParaRPr lang="en-US">
              <a:solidFill>
                <a:prstClr val="black"/>
              </a:solidFill>
            </a:endParaRPr>
          </a:p>
        </p:txBody>
      </p:sp>
    </p:spTree>
    <p:extLst>
      <p:ext uri="{BB962C8B-B14F-4D97-AF65-F5344CB8AC3E}">
        <p14:creationId xmlns:p14="http://schemas.microsoft.com/office/powerpoint/2010/main" val="16570398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037305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682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6791D-836E-5C6C-BF60-AF2C027798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DAF9F-A1D3-5696-D830-D5FCACE1F1EA}"/>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F9ED97AA-D950-CD58-F3EA-7C748F64CD5C}"/>
              </a:ext>
            </a:extLst>
          </p:cNvPr>
          <p:cNvSpPr>
            <a:spLocks noGrp="1"/>
          </p:cNvSpPr>
          <p:nvPr>
            <p:ph type="body" idx="1"/>
          </p:nvPr>
        </p:nvSpPr>
        <p:spPr/>
        <p:txBody>
          <a:bodyPr/>
          <a:lstStyle/>
          <a:p>
            <a:r>
              <a:rPr lang="en-US"/>
              <a:t>1. Quyết định 3532/QĐ-BYT quy định hệ thống thông tin TYT bao gồm 23 phân hệ</a:t>
            </a:r>
            <a:endParaRPr lang="en-US" baseline="0"/>
          </a:p>
          <a:p>
            <a:r>
              <a:rPr lang="en-US"/>
              <a:t>2. QĐ 942/QĐ-TTg đưa ra mục tiêu mỗi người dân đều có hồ sơ số về sức khỏe cá nhân</a:t>
            </a:r>
          </a:p>
          <a:p>
            <a:r>
              <a:rPr lang="en-US"/>
              <a:t>3. Thông tư 13/2025/TT-BYT hướng dẫn và đưa ra mốc 31/12/2026 các CSYT phải hoàn thành triển khai BAĐT </a:t>
            </a:r>
          </a:p>
          <a:p>
            <a:r>
              <a:rPr lang="en-US"/>
              <a:t>4. </a:t>
            </a:r>
            <a:r>
              <a:rPr lang="vi-VN"/>
              <a:t>Nghị quyết 72/NQ/TW ngày 9/9/2025</a:t>
            </a:r>
            <a:r>
              <a:rPr lang="en-US"/>
              <a:t> đưa</a:t>
            </a:r>
            <a:r>
              <a:rPr lang="en-US" baseline="0"/>
              <a:t> ra </a:t>
            </a:r>
            <a:r>
              <a:rPr lang="en-US"/>
              <a:t>0</a:t>
            </a:r>
            <a:r>
              <a:rPr lang="vi-VN"/>
              <a:t>5 nhiệm vụ tr</a:t>
            </a:r>
            <a:r>
              <a:rPr lang="en-US"/>
              <a:t>ọng</a:t>
            </a:r>
            <a:r>
              <a:rPr lang="en-US" baseline="0"/>
              <a:t> tâm</a:t>
            </a:r>
            <a:r>
              <a:rPr lang="vi-VN"/>
              <a:t> là: đưa dịch vụ y tế về gần dân, chuyển KCB sang phòng bệnh, xây dựng HSSKĐT, khám sức khỏe định kỳ cho người dân 1 lần/năm, tiến tới miễn viện phí toàn dân.</a:t>
            </a:r>
            <a:endParaRPr lang="en-US"/>
          </a:p>
          <a:p>
            <a:r>
              <a:rPr lang="en-US"/>
              <a:t>5. Thông tư </a:t>
            </a:r>
            <a:r>
              <a:rPr lang="en-US" sz="900" kern="1200">
                <a:solidFill>
                  <a:schemeClr val="tx1"/>
                </a:solidFill>
                <a:latin typeface="+mn-lt"/>
                <a:ea typeface="+mn-ea"/>
                <a:cs typeface="+mn-cs"/>
              </a:rPr>
              <a:t>06/VBHN-BYT hợp nhất TT 43 và 53 quy định cơ cấu, chức năng nhiệm vụ của TYT theo mô hình mới</a:t>
            </a:r>
          </a:p>
          <a:p>
            <a:r>
              <a:rPr lang="en-US" sz="900" kern="1200">
                <a:solidFill>
                  <a:schemeClr val="tx1"/>
                </a:solidFill>
                <a:latin typeface="+mn-lt"/>
                <a:ea typeface="+mn-ea"/>
                <a:cs typeface="+mn-cs"/>
              </a:rPr>
              <a:t>6. QĐ 568/QĐ-BYT đưa ra m</a:t>
            </a:r>
            <a:r>
              <a:rPr lang="vi-VN">
                <a:latin typeface="Montserrat" panose="020B0604020202020204" charset="0"/>
                <a:ea typeface="Roboto" panose="02000000000000000000" pitchFamily="2" charset="0"/>
                <a:cs typeface="Roboto" panose="02000000000000000000" pitchFamily="2" charset="0"/>
              </a:rPr>
              <a:t>ốc cuối cho các đơn vị hoàn thành triển khai BADT được gia hạn từ 30/9/2025 sang 31/12/2026, với các đơn vị đã hoàn thành trong 2025 cần tiến tới bỏ giấy từ 01/01/2027</a:t>
            </a:r>
            <a:endParaRPr lang="en-US">
              <a:latin typeface="Montserrat" panose="020B0604020202020204" charset="0"/>
              <a:ea typeface="Roboto" panose="02000000000000000000" pitchFamily="2" charset="0"/>
              <a:cs typeface="Roboto" panose="02000000000000000000" pitchFamily="2" charset="0"/>
            </a:endParaRPr>
          </a:p>
          <a:p>
            <a:endParaRPr lang="id-ID"/>
          </a:p>
        </p:txBody>
      </p:sp>
      <p:sp>
        <p:nvSpPr>
          <p:cNvPr id="4" name="Slide Number Placeholder 3">
            <a:extLst>
              <a:ext uri="{FF2B5EF4-FFF2-40B4-BE49-F238E27FC236}">
                <a16:creationId xmlns:a16="http://schemas.microsoft.com/office/drawing/2014/main" id="{3FEF26B8-A025-1501-C3FE-A28BD8006840}"/>
              </a:ext>
            </a:extLst>
          </p:cNvPr>
          <p:cNvSpPr>
            <a:spLocks noGrp="1"/>
          </p:cNvSpPr>
          <p:nvPr>
            <p:ph type="sldNum" sz="quarter" idx="10"/>
          </p:nvPr>
        </p:nvSpPr>
        <p:spPr/>
        <p:txBody>
          <a:bodyPr/>
          <a:lstStyle/>
          <a:p>
            <a:fld id="{74D1495A-DD81-44F4-9F54-1F39867BF2D9}"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4267383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D1495A-DD81-44F4-9F54-1F39867BF2D9}" type="slidenum">
              <a:rPr lang="en-US" smtClean="0"/>
              <a:pPr/>
              <a:t>41</a:t>
            </a:fld>
            <a:endParaRPr lang="en-US"/>
          </a:p>
        </p:txBody>
      </p:sp>
    </p:spTree>
    <p:extLst>
      <p:ext uri="{BB962C8B-B14F-4D97-AF65-F5344CB8AC3E}">
        <p14:creationId xmlns:p14="http://schemas.microsoft.com/office/powerpoint/2010/main" val="42767886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sp>
      <p:sp>
        <p:nvSpPr>
          <p:cNvPr id="3" name="Notes Placeholder 2"/>
          <p:cNvSpPr>
            <a:spLocks noGrp="1"/>
          </p:cNvSpPr>
          <p:nvPr>
            <p:ph type="body" idx="1"/>
          </p:nvPr>
        </p:nvSpPr>
        <p:spPr/>
        <p:txBody>
          <a:bodyPr/>
          <a:lstStyle/>
          <a:p>
            <a:endParaRPr lang="id-ID"/>
          </a:p>
        </p:txBody>
      </p:sp>
      <p:sp>
        <p:nvSpPr>
          <p:cNvPr id="4" name="Slide Number Placeholder 3"/>
          <p:cNvSpPr>
            <a:spLocks noGrp="1"/>
          </p:cNvSpPr>
          <p:nvPr>
            <p:ph type="sldNum" sz="quarter" idx="10"/>
          </p:nvPr>
        </p:nvSpPr>
        <p:spPr/>
        <p:txBody>
          <a:bodyPr/>
          <a:lstStyle/>
          <a:p>
            <a:pPr marL="0" marR="0" lvl="0" indent="0" algn="r" defTabSz="685755" rtl="0" eaLnBrk="1" fontAlgn="auto" latinLnBrk="0" hangingPunct="1">
              <a:lnSpc>
                <a:spcPct val="100000"/>
              </a:lnSpc>
              <a:spcBef>
                <a:spcPts val="0"/>
              </a:spcBef>
              <a:spcAft>
                <a:spcPts val="0"/>
              </a:spcAft>
              <a:buClrTx/>
              <a:buSzTx/>
              <a:buFontTx/>
              <a:buNone/>
              <a:tabLst/>
              <a:defRPr/>
            </a:pPr>
            <a:fld id="{74D1495A-DD81-44F4-9F54-1F39867BF2D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755"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40373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4FD84-0ACE-BEF9-A0C5-3B03AC60A5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552BAF-20F8-69EE-FC3A-BF25BBBC6255}"/>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67C445E2-335E-4169-0BF4-5B30264FB0FE}"/>
              </a:ext>
            </a:extLst>
          </p:cNvPr>
          <p:cNvSpPr>
            <a:spLocks noGrp="1"/>
          </p:cNvSpPr>
          <p:nvPr>
            <p:ph type="body" idx="1"/>
          </p:nvPr>
        </p:nvSpPr>
        <p:spPr/>
        <p:txBody>
          <a:bodyPr/>
          <a:lstStyle/>
          <a:p>
            <a:r>
              <a:rPr lang="vi-VN" baseline="0"/>
              <a:t>Cơ cấu </a:t>
            </a:r>
            <a:r>
              <a:rPr lang="en-US" baseline="0"/>
              <a:t>tổ chức của TYT được nâng tầm, có đủ các phòng ban chuyên môn</a:t>
            </a:r>
          </a:p>
          <a:p>
            <a:r>
              <a:rPr lang="en-US" baseline="0"/>
              <a:t>C</a:t>
            </a:r>
            <a:r>
              <a:rPr lang="vi-VN" baseline="0"/>
              <a:t>hức năng </a:t>
            </a:r>
            <a:r>
              <a:rPr lang="en-US" baseline="0"/>
              <a:t>nhiệm vụ </a:t>
            </a:r>
            <a:r>
              <a:rPr lang="vi-VN" baseline="0"/>
              <a:t>Trạm y tế gồm 2</a:t>
            </a:r>
            <a:r>
              <a:rPr lang="en-US" baseline="0"/>
              <a:t>1</a:t>
            </a:r>
            <a:r>
              <a:rPr lang="vi-VN" baseline="0"/>
              <a:t> chức năng</a:t>
            </a:r>
            <a:r>
              <a:rPr lang="en-US" baseline="0"/>
              <a:t> và 1 chức năng khác, tổng là 22 chức năng</a:t>
            </a:r>
            <a:r>
              <a:rPr lang="vi-VN" baseline="0"/>
              <a:t>, </a:t>
            </a:r>
            <a:endParaRPr lang="en-US" baseline="0"/>
          </a:p>
          <a:p>
            <a:r>
              <a:rPr lang="en-US" baseline="0"/>
              <a:t>B</a:t>
            </a:r>
            <a:r>
              <a:rPr lang="vi-VN" baseline="0"/>
              <a:t>ổ sung chức năng </a:t>
            </a:r>
            <a:r>
              <a:rPr lang="en-US" baseline="0"/>
              <a:t>quản lý </a:t>
            </a:r>
            <a:r>
              <a:rPr lang="vi-VN" baseline="0"/>
              <a:t>Hồ sơ sức khỏe</a:t>
            </a:r>
            <a:br>
              <a:rPr lang="en-US" baseline="0"/>
            </a:br>
            <a:r>
              <a:rPr lang="en-US" baseline="0"/>
              <a:t>C</a:t>
            </a:r>
            <a:r>
              <a:rPr lang="vi-VN" baseline="0"/>
              <a:t>huyển nhiệm vụ y tế dự phòng, dân số từ TTYT về TYT.</a:t>
            </a:r>
            <a:endParaRPr lang="en-US" baseline="0"/>
          </a:p>
          <a:p>
            <a:r>
              <a:rPr lang="en-US" baseline="0">
                <a:sym typeface="Wingdings" panose="05000000000000000000" pitchFamily="2" charset="2"/>
              </a:rPr>
              <a:t> Phần mềm cần </a:t>
            </a:r>
            <a:r>
              <a:rPr lang="en-US" baseline="0"/>
              <a:t>thay đổi để đáp ứng yêu cầu quản lý</a:t>
            </a:r>
            <a:endParaRPr lang="id-ID"/>
          </a:p>
          <a:p>
            <a:endParaRPr lang="id-ID"/>
          </a:p>
        </p:txBody>
      </p:sp>
      <p:sp>
        <p:nvSpPr>
          <p:cNvPr id="4" name="Slide Number Placeholder 3">
            <a:extLst>
              <a:ext uri="{FF2B5EF4-FFF2-40B4-BE49-F238E27FC236}">
                <a16:creationId xmlns:a16="http://schemas.microsoft.com/office/drawing/2014/main" id="{75BA0926-3F25-65FF-3A36-CCF3E03353BC}"/>
              </a:ext>
            </a:extLst>
          </p:cNvPr>
          <p:cNvSpPr>
            <a:spLocks noGrp="1"/>
          </p:cNvSpPr>
          <p:nvPr>
            <p:ph type="sldNum" sz="quarter" idx="10"/>
          </p:nvPr>
        </p:nvSpPr>
        <p:spPr/>
        <p:txBody>
          <a:bodyPr/>
          <a:lstStyle/>
          <a:p>
            <a:fld id="{74D1495A-DD81-44F4-9F54-1F39867BF2D9}"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3244605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ECFA7-6339-A962-C794-FC88261402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3DBB76-2359-8320-719D-01D871A9D486}"/>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15FB66A0-B7C9-66B7-D059-280FC3BB7BA6}"/>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9F4E7638-AD56-3510-7574-2EA0438CEB20}"/>
              </a:ext>
            </a:extLst>
          </p:cNvPr>
          <p:cNvSpPr>
            <a:spLocks noGrp="1"/>
          </p:cNvSpPr>
          <p:nvPr>
            <p:ph type="sldNum" sz="quarter" idx="10"/>
          </p:nvPr>
        </p:nvSpPr>
        <p:spPr/>
        <p:txBody>
          <a:bodyPr/>
          <a:lstStyle/>
          <a:p>
            <a:fld id="{74D1495A-DD81-44F4-9F54-1F39867BF2D9}"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493899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D319B-F38A-1A8B-B4A8-36192FC69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D044E1-BC2B-F9A6-2A70-149C2D3C3B51}"/>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350443E6-F1B4-8842-3E25-E6DAC72656AC}"/>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C6F28A5D-2E2B-F338-50BB-1F09199301D1}"/>
              </a:ext>
            </a:extLst>
          </p:cNvPr>
          <p:cNvSpPr>
            <a:spLocks noGrp="1"/>
          </p:cNvSpPr>
          <p:nvPr>
            <p:ph type="sldNum" sz="quarter" idx="10"/>
          </p:nvPr>
        </p:nvSpPr>
        <p:spPr/>
        <p:txBody>
          <a:bodyPr/>
          <a:lstStyle/>
          <a:p>
            <a:fld id="{74D1495A-DD81-44F4-9F54-1F39867BF2D9}"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483563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02A9D-9E16-34AE-5DF6-8CAE208EC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D48A6E-A085-8AAF-E3A8-26517B0EA4A5}"/>
              </a:ext>
            </a:extLst>
          </p:cNvPr>
          <p:cNvSpPr>
            <a:spLocks noGrp="1" noRot="1" noChangeAspect="1"/>
          </p:cNvSpPr>
          <p:nvPr>
            <p:ph type="sldImg"/>
          </p:nvPr>
        </p:nvSpPr>
        <p:spPr>
          <a:xfrm>
            <a:off x="438150" y="1235075"/>
            <a:ext cx="5921375" cy="3330575"/>
          </a:xfrm>
        </p:spPr>
      </p:sp>
      <p:sp>
        <p:nvSpPr>
          <p:cNvPr id="3" name="Notes Placeholder 2">
            <a:extLst>
              <a:ext uri="{FF2B5EF4-FFF2-40B4-BE49-F238E27FC236}">
                <a16:creationId xmlns:a16="http://schemas.microsoft.com/office/drawing/2014/main" id="{DEC95F4D-6F6A-0997-C502-ED301B49CB6C}"/>
              </a:ext>
            </a:extLst>
          </p:cNvPr>
          <p:cNvSpPr>
            <a:spLocks noGrp="1"/>
          </p:cNvSpPr>
          <p:nvPr>
            <p:ph type="body" idx="1"/>
          </p:nvPr>
        </p:nvSpPr>
        <p:spPr/>
        <p:txBody>
          <a:bodyPr/>
          <a:lstStyle/>
          <a:p>
            <a:endParaRPr lang="id-ID"/>
          </a:p>
        </p:txBody>
      </p:sp>
      <p:sp>
        <p:nvSpPr>
          <p:cNvPr id="4" name="Slide Number Placeholder 3">
            <a:extLst>
              <a:ext uri="{FF2B5EF4-FFF2-40B4-BE49-F238E27FC236}">
                <a16:creationId xmlns:a16="http://schemas.microsoft.com/office/drawing/2014/main" id="{8F016F2D-D8B0-6E07-F936-BAA14DDB7E5C}"/>
              </a:ext>
            </a:extLst>
          </p:cNvPr>
          <p:cNvSpPr>
            <a:spLocks noGrp="1"/>
          </p:cNvSpPr>
          <p:nvPr>
            <p:ph type="sldNum" sz="quarter" idx="10"/>
          </p:nvPr>
        </p:nvSpPr>
        <p:spPr/>
        <p:txBody>
          <a:bodyPr/>
          <a:lstStyle/>
          <a:p>
            <a:fld id="{74D1495A-DD81-44F4-9F54-1F39867BF2D9}"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3022756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Free PowerPoint Templates</a:t>
            </a:r>
            <a:endParaRPr lang="en-US" sz="1200" dirty="0">
              <a:solidFill>
                <a:prstClr val="black"/>
              </a:solidFill>
            </a:endParaRPr>
          </a:p>
        </p:txBody>
      </p:sp>
      <p:sp>
        <p:nvSpPr>
          <p:cNvPr id="4" name="Slide Number Placeholder 3"/>
          <p:cNvSpPr>
            <a:spLocks noGrp="1"/>
          </p:cNvSpPr>
          <p:nvPr>
            <p:ph type="sldNum" sz="quarter" idx="10"/>
          </p:nvPr>
        </p:nvSpPr>
        <p:spPr/>
        <p:txBody>
          <a:bodyPr/>
          <a:lstStyle/>
          <a:p>
            <a:pPr marL="0" marR="0" lvl="0" indent="0" algn="r" defTabSz="684213" rtl="0" eaLnBrk="1" fontAlgn="base" latinLnBrk="0" hangingPunct="1">
              <a:lnSpc>
                <a:spcPct val="100000"/>
              </a:lnSpc>
              <a:spcBef>
                <a:spcPct val="0"/>
              </a:spcBef>
              <a:spcAft>
                <a:spcPct val="0"/>
              </a:spcAft>
              <a:buClrTx/>
              <a:buSzTx/>
              <a:buFontTx/>
              <a:buNone/>
              <a:tabLst/>
              <a:defRPr/>
            </a:pPr>
            <a:fld id="{1492863F-2181-40AA-9D10-26C0A01C7A52}" type="slidenum">
              <a:rPr kumimoji="0" lang="en-US"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684213"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5125457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04656"/>
            <a:ext cx="9144000" cy="341302"/>
          </a:xfrm>
          <a:prstGeom prst="rect">
            <a:avLst/>
          </a:prstGeom>
        </p:spPr>
      </p:pic>
      <p:sp>
        <p:nvSpPr>
          <p:cNvPr id="7" name="TextBox 6"/>
          <p:cNvSpPr txBox="1"/>
          <p:nvPr userDrawn="1"/>
        </p:nvSpPr>
        <p:spPr>
          <a:xfrm>
            <a:off x="246762" y="4843952"/>
            <a:ext cx="3968750" cy="253916"/>
          </a:xfrm>
          <a:prstGeom prst="rect">
            <a:avLst/>
          </a:prstGeom>
          <a:noFill/>
        </p:spPr>
        <p:txBody>
          <a:bodyPr wrap="square" rtlCol="0">
            <a:spAutoFit/>
          </a:bodyPr>
          <a:lstStyle/>
          <a:p>
            <a:r>
              <a:rPr lang="en-US" sz="1050" spc="300" dirty="0">
                <a:solidFill>
                  <a:srgbClr val="B4B4B4"/>
                </a:solidFill>
                <a:latin typeface="FS PF BeauSans Pro Light" panose="02000500000000020004" pitchFamily="2" charset="0"/>
              </a:rPr>
              <a:t>www.viettel.com.vn</a:t>
            </a: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63175" y="4866063"/>
            <a:ext cx="975214" cy="214760"/>
          </a:xfrm>
          <a:prstGeom prst="rect">
            <a:avLst/>
          </a:prstGeom>
        </p:spPr>
      </p:pic>
    </p:spTree>
    <p:extLst>
      <p:ext uri="{BB962C8B-B14F-4D97-AF65-F5344CB8AC3E}">
        <p14:creationId xmlns:p14="http://schemas.microsoft.com/office/powerpoint/2010/main" val="4184576962"/>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2864911"/>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78786174"/>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2420781"/>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0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5101486"/>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3_Title Slide">
    <p:spTree>
      <p:nvGrpSpPr>
        <p:cNvPr id="1" name=""/>
        <p:cNvGrpSpPr/>
        <p:nvPr/>
      </p:nvGrpSpPr>
      <p:grpSpPr>
        <a:xfrm>
          <a:off x="0" y="0"/>
          <a:ext cx="0" cy="0"/>
          <a:chOff x="0" y="0"/>
          <a:chExt cx="0" cy="0"/>
        </a:xfrm>
      </p:grpSpPr>
      <p:sp>
        <p:nvSpPr>
          <p:cNvPr id="13" name="Text Placeholder 10"/>
          <p:cNvSpPr>
            <a:spLocks noGrp="1"/>
          </p:cNvSpPr>
          <p:nvPr>
            <p:ph type="body" sz="quarter" idx="14"/>
          </p:nvPr>
        </p:nvSpPr>
        <p:spPr>
          <a:xfrm>
            <a:off x="478411" y="469389"/>
            <a:ext cx="8178929" cy="228467"/>
          </a:xfrm>
          <a:prstGeom prst="rect">
            <a:avLst/>
          </a:prstGeom>
        </p:spPr>
        <p:txBody>
          <a:bodyPr lIns="0" tIns="0" rIns="0" bIns="0">
            <a:normAutofit/>
          </a:bodyPr>
          <a:lstStyle>
            <a:lvl1pPr marL="0" indent="0" algn="l">
              <a:buNone/>
              <a:defRPr sz="1500" kern="0" spc="113">
                <a:solidFill>
                  <a:schemeClr val="tx2"/>
                </a:solidFill>
                <a:latin typeface="Roboto Medium" panose="02000000000000000000" pitchFamily="2" charset="0"/>
                <a:ea typeface="Roboto Medium" panose="02000000000000000000" pitchFamily="2" charset="0"/>
              </a:defRPr>
            </a:lvl1pPr>
          </a:lstStyle>
          <a:p>
            <a:pPr lvl="0"/>
            <a:endParaRPr lang="id-ID" dirty="0"/>
          </a:p>
        </p:txBody>
      </p:sp>
      <p:sp>
        <p:nvSpPr>
          <p:cNvPr id="14" name="Text Placeholder 10"/>
          <p:cNvSpPr>
            <a:spLocks noGrp="1"/>
          </p:cNvSpPr>
          <p:nvPr>
            <p:ph type="body" sz="quarter" idx="15"/>
          </p:nvPr>
        </p:nvSpPr>
        <p:spPr>
          <a:xfrm>
            <a:off x="487936" y="311571"/>
            <a:ext cx="8178929" cy="117055"/>
          </a:xfrm>
          <a:prstGeom prst="rect">
            <a:avLst/>
          </a:prstGeom>
        </p:spPr>
        <p:txBody>
          <a:bodyPr lIns="0" tIns="0" rIns="0" bIns="0">
            <a:normAutofit/>
          </a:bodyPr>
          <a:lstStyle>
            <a:lvl1pPr marL="0" indent="0" algn="l">
              <a:buNone/>
              <a:defRPr sz="750" kern="0" spc="150">
                <a:solidFill>
                  <a:schemeClr val="bg1">
                    <a:lumMod val="75000"/>
                  </a:schemeClr>
                </a:solidFill>
                <a:latin typeface="Roboto Light" panose="02000000000000000000" pitchFamily="2" charset="0"/>
                <a:ea typeface="Roboto Light" panose="02000000000000000000" pitchFamily="2" charset="0"/>
              </a:defRPr>
            </a:lvl1pPr>
          </a:lstStyle>
          <a:p>
            <a:pPr lvl="0"/>
            <a:endParaRPr lang="id-ID" dirty="0"/>
          </a:p>
        </p:txBody>
      </p:sp>
      <p:sp>
        <p:nvSpPr>
          <p:cNvPr id="11" name="Rectangle 10"/>
          <p:cNvSpPr/>
          <p:nvPr userDrawn="1"/>
        </p:nvSpPr>
        <p:spPr>
          <a:xfrm>
            <a:off x="487936" y="762001"/>
            <a:ext cx="479819" cy="34289"/>
          </a:xfrm>
          <a:prstGeom prst="rect">
            <a:avLst/>
          </a:prstGeom>
          <a:solidFill>
            <a:srgbClr val="01675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id-ID" sz="1013">
              <a:solidFill>
                <a:srgbClr val="118CE7"/>
              </a:solidFill>
            </a:endParaRPr>
          </a:p>
        </p:txBody>
      </p:sp>
      <p:sp>
        <p:nvSpPr>
          <p:cNvPr id="16" name="Rectangle 15"/>
          <p:cNvSpPr/>
          <p:nvPr userDrawn="1"/>
        </p:nvSpPr>
        <p:spPr>
          <a:xfrm>
            <a:off x="967754" y="762001"/>
            <a:ext cx="479819" cy="34289"/>
          </a:xfrm>
          <a:prstGeom prst="rect">
            <a:avLst/>
          </a:prstGeom>
          <a:solidFill>
            <a:srgbClr val="F482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id-ID" sz="1013">
              <a:solidFill>
                <a:srgbClr val="118CE7"/>
              </a:solidFill>
            </a:endParaRPr>
          </a:p>
        </p:txBody>
      </p: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804656"/>
            <a:ext cx="9144000" cy="341302"/>
          </a:xfrm>
          <a:prstGeom prst="rect">
            <a:avLst/>
          </a:prstGeom>
        </p:spPr>
      </p:pic>
      <p:sp>
        <p:nvSpPr>
          <p:cNvPr id="22" name="TextBox 21"/>
          <p:cNvSpPr txBox="1"/>
          <p:nvPr userDrawn="1"/>
        </p:nvSpPr>
        <p:spPr>
          <a:xfrm>
            <a:off x="246762" y="4843952"/>
            <a:ext cx="3968750" cy="253916"/>
          </a:xfrm>
          <a:prstGeom prst="rect">
            <a:avLst/>
          </a:prstGeom>
          <a:noFill/>
        </p:spPr>
        <p:txBody>
          <a:bodyPr wrap="square" rtlCol="0">
            <a:spAutoFit/>
          </a:bodyPr>
          <a:lstStyle/>
          <a:p>
            <a:r>
              <a:rPr lang="en-US" sz="1050" spc="300" dirty="0">
                <a:solidFill>
                  <a:srgbClr val="B4B4B4"/>
                </a:solidFill>
                <a:latin typeface="FS PF BeauSans Pro Light" panose="02000500000000020004" pitchFamily="2" charset="0"/>
              </a:rPr>
              <a:t>www.viettel.com.vn</a:t>
            </a:r>
          </a:p>
        </p:txBody>
      </p:sp>
      <p:pic>
        <p:nvPicPr>
          <p:cNvPr id="23" name="Picture 2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63175" y="4866063"/>
            <a:ext cx="975214" cy="214760"/>
          </a:xfrm>
          <a:prstGeom prst="rect">
            <a:avLst/>
          </a:prstGeom>
        </p:spPr>
      </p:pic>
      <p:sp>
        <p:nvSpPr>
          <p:cNvPr id="15" name="Slide Number Placeholder 5"/>
          <p:cNvSpPr>
            <a:spLocks noGrp="1"/>
          </p:cNvSpPr>
          <p:nvPr>
            <p:ph type="sldNum" sz="quarter" idx="12"/>
          </p:nvPr>
        </p:nvSpPr>
        <p:spPr>
          <a:xfrm>
            <a:off x="8797366" y="4915535"/>
            <a:ext cx="323309" cy="291812"/>
          </a:xfrm>
          <a:prstGeom prst="rect">
            <a:avLst/>
          </a:prstGeom>
        </p:spPr>
        <p:txBody>
          <a:bodyPr lIns="0" tIns="0" rIns="0" bIns="0"/>
          <a:lstStyle>
            <a:lvl1pPr algn="ctr">
              <a:defRPr sz="750">
                <a:solidFill>
                  <a:schemeClr val="bg1">
                    <a:lumMod val="50000"/>
                  </a:schemeClr>
                </a:solidFill>
                <a:latin typeface="Roboto Light" panose="02000000000000000000" pitchFamily="2" charset="0"/>
                <a:ea typeface="Roboto Light" panose="02000000000000000000" pitchFamily="2" charset="0"/>
              </a:defRPr>
            </a:lvl1pPr>
          </a:lstStyle>
          <a:p>
            <a:fld id="{FCEE2C88-6C8F-484D-AF69-578F576B1F44}" type="slidenum">
              <a:rPr lang="en-US" smtClean="0"/>
              <a:pPr/>
              <a:t>‹#›</a:t>
            </a:fld>
            <a:endParaRPr lang="en-US"/>
          </a:p>
        </p:txBody>
      </p:sp>
      <p:sp>
        <p:nvSpPr>
          <p:cNvPr id="10" name="Rounded Rectangle 9"/>
          <p:cNvSpPr/>
          <p:nvPr userDrawn="1"/>
        </p:nvSpPr>
        <p:spPr>
          <a:xfrm>
            <a:off x="8803962" y="4878851"/>
            <a:ext cx="257283" cy="224054"/>
          </a:xfrm>
          <a:prstGeom prst="roundRect">
            <a:avLst>
              <a:gd name="adj" fmla="val 50000"/>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013">
              <a:solidFill>
                <a:schemeClr val="bg1">
                  <a:lumMod val="50000"/>
                </a:schemeClr>
              </a:solidFill>
            </a:endParaRPr>
          </a:p>
        </p:txBody>
      </p:sp>
    </p:spTree>
    <p:extLst>
      <p:ext uri="{BB962C8B-B14F-4D97-AF65-F5344CB8AC3E}">
        <p14:creationId xmlns:p14="http://schemas.microsoft.com/office/powerpoint/2010/main" val="4080199516"/>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0"/>
                                  </p:stCondLst>
                                  <p:endCondLst>
                                    <p:cond evt="begin" delay="0">
                                      <p:tn val="5"/>
                                    </p:cond>
                                  </p:end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C19B7-A873-4BEE-96DE-1E225D93DB0A}" type="slidenum">
              <a:rPr lang="en-US" smtClean="0"/>
              <a:t>‹#›</a:t>
            </a:fld>
            <a:endParaRPr lang="en-US"/>
          </a:p>
        </p:txBody>
      </p:sp>
    </p:spTree>
    <p:extLst>
      <p:ext uri="{BB962C8B-B14F-4D97-AF65-F5344CB8AC3E}">
        <p14:creationId xmlns:p14="http://schemas.microsoft.com/office/powerpoint/2010/main" val="371791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tion Header bottom lef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18DBF4-37B7-4C4F-9728-A1C100B177EE}" type="slidenum">
              <a:rPr lang="en-US" smtClean="0"/>
              <a:t>‹#›</a:t>
            </a:fld>
            <a:endParaRPr lang="en-US"/>
          </a:p>
        </p:txBody>
      </p:sp>
      <p:sp>
        <p:nvSpPr>
          <p:cNvPr id="7" name="Picture Placeholder 10"/>
          <p:cNvSpPr>
            <a:spLocks noGrp="1"/>
          </p:cNvSpPr>
          <p:nvPr>
            <p:ph type="pic" sz="quarter" idx="17"/>
          </p:nvPr>
        </p:nvSpPr>
        <p:spPr>
          <a:xfrm>
            <a:off x="0" y="0"/>
            <a:ext cx="9144000" cy="5143500"/>
          </a:xfrm>
        </p:spPr>
        <p:txBody>
          <a:bodyPr/>
          <a:lstStyle/>
          <a:p>
            <a:endParaRPr lang="en-US" dirty="0"/>
          </a:p>
        </p:txBody>
      </p:sp>
      <p:sp>
        <p:nvSpPr>
          <p:cNvPr id="9" name="Text Placeholder 2"/>
          <p:cNvSpPr>
            <a:spLocks noGrp="1"/>
          </p:cNvSpPr>
          <p:nvPr>
            <p:ph type="body" idx="18"/>
          </p:nvPr>
        </p:nvSpPr>
        <p:spPr>
          <a:xfrm>
            <a:off x="257175" y="4060032"/>
            <a:ext cx="3429000" cy="707231"/>
          </a:xfrm>
          <a:solidFill>
            <a:schemeClr val="bg1">
              <a:alpha val="50000"/>
            </a:schemeClr>
          </a:solidFill>
        </p:spPr>
        <p:txBody>
          <a:bodyPr lIns="205740" tIns="68580" rIns="205740" bIns="137160"/>
          <a:lstStyle>
            <a:lvl1pPr marL="0" indent="0" algn="ctr">
              <a:buNone/>
              <a:defRPr sz="1800">
                <a:solidFill>
                  <a:schemeClr val="tx1"/>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sp>
        <p:nvSpPr>
          <p:cNvPr id="10" name="Title 1"/>
          <p:cNvSpPr>
            <a:spLocks noGrp="1"/>
          </p:cNvSpPr>
          <p:nvPr>
            <p:ph type="title"/>
          </p:nvPr>
        </p:nvSpPr>
        <p:spPr>
          <a:xfrm>
            <a:off x="257175" y="1920479"/>
            <a:ext cx="3429000" cy="2139553"/>
          </a:xfrm>
          <a:solidFill>
            <a:schemeClr val="bg1">
              <a:alpha val="30000"/>
            </a:schemeClr>
          </a:solidFill>
        </p:spPr>
        <p:txBody>
          <a:bodyPr lIns="205740" tIns="68580" rIns="205740" bIns="137160" anchor="ctr"/>
          <a:lstStyle>
            <a:lvl1pPr algn="ctr">
              <a:defRPr sz="4500" b="1">
                <a:solidFill>
                  <a:schemeClr val="tx1"/>
                </a:solidFill>
                <a:latin typeface="+mn-lt"/>
              </a:defRPr>
            </a:lvl1pPr>
          </a:lstStyle>
          <a:p>
            <a:r>
              <a:rPr lang="en-US" dirty="0"/>
              <a:t>Click to edit Master title style</a:t>
            </a:r>
          </a:p>
        </p:txBody>
      </p:sp>
    </p:spTree>
    <p:extLst>
      <p:ext uri="{BB962C8B-B14F-4D97-AF65-F5344CB8AC3E}">
        <p14:creationId xmlns:p14="http://schemas.microsoft.com/office/powerpoint/2010/main" val="162409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85" r:id="rId4"/>
    <p:sldLayoutId id="2147483680" r:id="rId5"/>
    <p:sldLayoutId id="2147483702" r:id="rId6"/>
    <p:sldLayoutId id="2147483717" r:id="rId7"/>
    <p:sldLayoutId id="2147483718" r:id="rId8"/>
  </p:sldLayoutIdLst>
  <mc:AlternateContent xmlns:mc="http://schemas.openxmlformats.org/markup-compatibility/2006" xmlns:p14="http://schemas.microsoft.com/office/powerpoint/2010/main">
    <mc:Choice Requires="p14">
      <p:transition>
        <p14:reveal/>
      </p:transition>
    </mc:Choice>
    <mc:Fallback xmlns="">
      <p:transition>
        <p:fade/>
      </p:transition>
    </mc:Fallback>
  </mc:AlternateContent>
  <p:hf hdr="0" ftr="0" dt="0"/>
  <p:txStyles>
    <p:titleStyle>
      <a:lvl1pPr algn="l" defTabSz="685766" rtl="0" eaLnBrk="1" latinLnBrk="0" hangingPunct="1">
        <a:lnSpc>
          <a:spcPct val="90000"/>
        </a:lnSpc>
        <a:spcBef>
          <a:spcPct val="0"/>
        </a:spcBef>
        <a:buNone/>
        <a:defRPr lang="en-US" sz="2300" kern="1200">
          <a:solidFill>
            <a:schemeClr val="tx1">
              <a:lumMod val="75000"/>
              <a:lumOff val="25000"/>
            </a:schemeClr>
          </a:solidFill>
          <a:latin typeface="Calibri" pitchFamily="34" charset="0"/>
          <a:ea typeface="Roboto Medium" panose="02000000000000000000" pitchFamily="2" charset="0"/>
          <a:cs typeface="+mj-cs"/>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lang="en-US" sz="1800" kern="1200" dirty="0" smtClean="0">
          <a:solidFill>
            <a:schemeClr val="tx1">
              <a:lumMod val="75000"/>
              <a:lumOff val="25000"/>
            </a:schemeClr>
          </a:solidFill>
          <a:effectLst/>
          <a:latin typeface="Calibri" pitchFamily="34" charset="0"/>
          <a:ea typeface="Roboto Light" panose="02000000000000000000" pitchFamily="2" charset="0"/>
          <a:cs typeface="+mn-cs"/>
        </a:defRPr>
      </a:lvl1pPr>
      <a:lvl2pPr marL="514325" indent="-171442" algn="l" defTabSz="685766" rtl="0" eaLnBrk="1" latinLnBrk="0" hangingPunct="1">
        <a:lnSpc>
          <a:spcPct val="90000"/>
        </a:lnSpc>
        <a:spcBef>
          <a:spcPts val="375"/>
        </a:spcBef>
        <a:buFont typeface="Arial" panose="020B0604020202020204" pitchFamily="34" charset="0"/>
        <a:buChar char="•"/>
        <a:defRPr lang="en-US" sz="1500" kern="1200" dirty="0" smtClean="0">
          <a:solidFill>
            <a:schemeClr val="tx1">
              <a:lumMod val="75000"/>
              <a:lumOff val="25000"/>
            </a:schemeClr>
          </a:solidFill>
          <a:effectLst/>
          <a:latin typeface="Calibri" pitchFamily="34" charset="0"/>
          <a:ea typeface="Roboto Light" panose="02000000000000000000" pitchFamily="2" charset="0"/>
          <a:cs typeface="+mn-cs"/>
        </a:defRPr>
      </a:lvl2pPr>
      <a:lvl3pPr marL="857207" indent="-171442" algn="l" defTabSz="685766" rtl="0" eaLnBrk="1" latinLnBrk="0" hangingPunct="1">
        <a:lnSpc>
          <a:spcPct val="90000"/>
        </a:lnSpc>
        <a:spcBef>
          <a:spcPts val="375"/>
        </a:spcBef>
        <a:buFont typeface="Arial" panose="020B0604020202020204" pitchFamily="34" charset="0"/>
        <a:buChar char="•"/>
        <a:defRPr lang="en-US" sz="1400" kern="1200" dirty="0" smtClean="0">
          <a:solidFill>
            <a:schemeClr val="tx1">
              <a:lumMod val="75000"/>
              <a:lumOff val="25000"/>
            </a:schemeClr>
          </a:solidFill>
          <a:effectLst/>
          <a:latin typeface="Calibri" pitchFamily="34" charset="0"/>
          <a:ea typeface="Roboto Light" panose="02000000000000000000" pitchFamily="2" charset="0"/>
          <a:cs typeface="+mn-cs"/>
        </a:defRPr>
      </a:lvl3pPr>
      <a:lvl4pPr marL="1200090" indent="-171442" algn="l" defTabSz="685766" rtl="0" eaLnBrk="1" latinLnBrk="0" hangingPunct="1">
        <a:lnSpc>
          <a:spcPct val="90000"/>
        </a:lnSpc>
        <a:spcBef>
          <a:spcPts val="375"/>
        </a:spcBef>
        <a:buFont typeface="Arial" panose="020B0604020202020204" pitchFamily="34" charset="0"/>
        <a:buChar char="•"/>
        <a:defRPr lang="en-US" sz="1200" kern="1200" dirty="0" smtClean="0">
          <a:solidFill>
            <a:schemeClr val="tx1">
              <a:lumMod val="75000"/>
              <a:lumOff val="25000"/>
            </a:schemeClr>
          </a:solidFill>
          <a:effectLst/>
          <a:latin typeface="Calibri" pitchFamily="34" charset="0"/>
          <a:ea typeface="Roboto Light" panose="02000000000000000000" pitchFamily="2" charset="0"/>
          <a:cs typeface="+mn-cs"/>
        </a:defRPr>
      </a:lvl4pPr>
      <a:lvl5pPr marL="1542974" indent="-171442" algn="l" defTabSz="685766" rtl="0" eaLnBrk="1" latinLnBrk="0" hangingPunct="1">
        <a:lnSpc>
          <a:spcPct val="90000"/>
        </a:lnSpc>
        <a:spcBef>
          <a:spcPts val="375"/>
        </a:spcBef>
        <a:buFont typeface="Arial" panose="020B0604020202020204" pitchFamily="34" charset="0"/>
        <a:buChar char="•"/>
        <a:defRPr lang="en-US" sz="1200" kern="1200" dirty="0">
          <a:solidFill>
            <a:schemeClr val="tx1">
              <a:lumMod val="75000"/>
              <a:lumOff val="25000"/>
            </a:schemeClr>
          </a:solidFill>
          <a:effectLst/>
          <a:latin typeface="Calibri" pitchFamily="34" charset="0"/>
          <a:ea typeface="Roboto Light" panose="02000000000000000000" pitchFamily="2" charset="0"/>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766" rtl="0" eaLnBrk="1" latinLnBrk="0" hangingPunct="1">
        <a:defRPr sz="1400" kern="1200">
          <a:solidFill>
            <a:schemeClr val="tx1"/>
          </a:solidFill>
          <a:latin typeface="+mn-lt"/>
          <a:ea typeface="+mn-ea"/>
          <a:cs typeface="+mn-cs"/>
        </a:defRPr>
      </a:lvl1pPr>
      <a:lvl2pPr marL="342884" algn="l" defTabSz="685766" rtl="0" eaLnBrk="1" latinLnBrk="0" hangingPunct="1">
        <a:defRPr sz="1400" kern="1200">
          <a:solidFill>
            <a:schemeClr val="tx1"/>
          </a:solidFill>
          <a:latin typeface="+mn-lt"/>
          <a:ea typeface="+mn-ea"/>
          <a:cs typeface="+mn-cs"/>
        </a:defRPr>
      </a:lvl2pPr>
      <a:lvl3pPr marL="685766" algn="l" defTabSz="685766" rtl="0" eaLnBrk="1" latinLnBrk="0" hangingPunct="1">
        <a:defRPr sz="1400" kern="1200">
          <a:solidFill>
            <a:schemeClr val="tx1"/>
          </a:solidFill>
          <a:latin typeface="+mn-lt"/>
          <a:ea typeface="+mn-ea"/>
          <a:cs typeface="+mn-cs"/>
        </a:defRPr>
      </a:lvl3pPr>
      <a:lvl4pPr marL="1028649" algn="l" defTabSz="685766" rtl="0" eaLnBrk="1" latinLnBrk="0" hangingPunct="1">
        <a:defRPr sz="1400" kern="1200">
          <a:solidFill>
            <a:schemeClr val="tx1"/>
          </a:solidFill>
          <a:latin typeface="+mn-lt"/>
          <a:ea typeface="+mn-ea"/>
          <a:cs typeface="+mn-cs"/>
        </a:defRPr>
      </a:lvl4pPr>
      <a:lvl5pPr marL="1371532" algn="l" defTabSz="685766" rtl="0" eaLnBrk="1" latinLnBrk="0" hangingPunct="1">
        <a:defRPr sz="1400" kern="1200">
          <a:solidFill>
            <a:schemeClr val="tx1"/>
          </a:solidFill>
          <a:latin typeface="+mn-lt"/>
          <a:ea typeface="+mn-ea"/>
          <a:cs typeface="+mn-cs"/>
        </a:defRPr>
      </a:lvl5pPr>
      <a:lvl6pPr marL="1714415" algn="l" defTabSz="685766" rtl="0" eaLnBrk="1" latinLnBrk="0" hangingPunct="1">
        <a:defRPr sz="1400" kern="1200">
          <a:solidFill>
            <a:schemeClr val="tx1"/>
          </a:solidFill>
          <a:latin typeface="+mn-lt"/>
          <a:ea typeface="+mn-ea"/>
          <a:cs typeface="+mn-cs"/>
        </a:defRPr>
      </a:lvl6pPr>
      <a:lvl7pPr marL="2057297" algn="l" defTabSz="685766" rtl="0" eaLnBrk="1" latinLnBrk="0" hangingPunct="1">
        <a:defRPr sz="1400" kern="1200">
          <a:solidFill>
            <a:schemeClr val="tx1"/>
          </a:solidFill>
          <a:latin typeface="+mn-lt"/>
          <a:ea typeface="+mn-ea"/>
          <a:cs typeface="+mn-cs"/>
        </a:defRPr>
      </a:lvl7pPr>
      <a:lvl8pPr marL="2400180" algn="l" defTabSz="685766" rtl="0" eaLnBrk="1" latinLnBrk="0" hangingPunct="1">
        <a:defRPr sz="1400" kern="1200">
          <a:solidFill>
            <a:schemeClr val="tx1"/>
          </a:solidFill>
          <a:latin typeface="+mn-lt"/>
          <a:ea typeface="+mn-ea"/>
          <a:cs typeface="+mn-cs"/>
        </a:defRPr>
      </a:lvl8pPr>
      <a:lvl9pPr marL="2743064" algn="l" defTabSz="685766"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6.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57.pn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16.png"/><Relationship Id="rId11" Type="http://schemas.openxmlformats.org/officeDocument/2006/relationships/image" Target="../media/image56.png"/><Relationship Id="rId5" Type="http://schemas.openxmlformats.org/officeDocument/2006/relationships/image" Target="../media/image15.png"/><Relationship Id="rId10" Type="http://schemas.openxmlformats.org/officeDocument/2006/relationships/image" Target="../media/image22.png"/><Relationship Id="rId4" Type="http://schemas.openxmlformats.org/officeDocument/2006/relationships/image" Target="../media/image14.png"/><Relationship Id="rId9"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59.jpeg"/></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63.emf"/><Relationship Id="rId5" Type="http://schemas.openxmlformats.org/officeDocument/2006/relationships/image" Target="../media/image62.emf"/><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3.png"/><Relationship Id="rId7" Type="http://schemas.openxmlformats.org/officeDocument/2006/relationships/image" Target="../media/image22.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65.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18000"/>
                    </a14:imgEffect>
                    <a14:imgEffect>
                      <a14:colorTemperature colorTemp="7225"/>
                    </a14:imgEffect>
                    <a14:imgEffect>
                      <a14:brightnessContrast bright="-1000"/>
                    </a14:imgEffect>
                  </a14:imgLayer>
                </a14:imgProps>
              </a:ext>
              <a:ext uri="{28A0092B-C50C-407E-A947-70E740481C1C}">
                <a14:useLocalDpi xmlns:a14="http://schemas.microsoft.com/office/drawing/2010/main" val="0"/>
              </a:ext>
            </a:extLst>
          </a:blip>
          <a:stretch>
            <a:fillRect/>
          </a:stretch>
        </p:blipFill>
        <p:spPr>
          <a:xfrm>
            <a:off x="0" y="76733"/>
            <a:ext cx="9144000" cy="5143500"/>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99267" y="2571750"/>
            <a:ext cx="6451600" cy="1360313"/>
          </a:xfrm>
          <a:prstGeom prst="rect">
            <a:avLst/>
          </a:prstGeom>
        </p:spPr>
      </p:pic>
      <p:sp>
        <p:nvSpPr>
          <p:cNvPr id="3" name="Rectangle 2"/>
          <p:cNvSpPr/>
          <p:nvPr/>
        </p:nvSpPr>
        <p:spPr>
          <a:xfrm>
            <a:off x="2912533" y="2648767"/>
            <a:ext cx="5994400" cy="1002134"/>
          </a:xfrm>
          <a:prstGeom prst="rect">
            <a:avLst/>
          </a:prstGeom>
        </p:spPr>
        <p:txBody>
          <a:bodyPr wrap="square">
            <a:spAutoFit/>
          </a:bodyPr>
          <a:lstStyle/>
          <a:p>
            <a:pPr algn="ctr" eaLnBrk="0" hangingPunct="0">
              <a:lnSpc>
                <a:spcPct val="120000"/>
              </a:lnSpc>
            </a:pPr>
            <a:r>
              <a:rPr lang="en-US" altLang="en-US" sz="2600" b="1">
                <a:solidFill>
                  <a:schemeClr val="bg1"/>
                </a:solidFill>
                <a:latin typeface="FS Magistral Book" panose="020B0504030204080304" pitchFamily="34" charset="0"/>
                <a:cs typeface="Arial" panose="020B0604020202020204" pitchFamily="34" charset="0"/>
              </a:rPr>
              <a:t>GIẢI PHÁP QUẢN LÝ </a:t>
            </a:r>
          </a:p>
          <a:p>
            <a:pPr algn="ctr" eaLnBrk="0" hangingPunct="0">
              <a:lnSpc>
                <a:spcPct val="120000"/>
              </a:lnSpc>
            </a:pPr>
            <a:r>
              <a:rPr lang="en-US" altLang="en-US" sz="2600" b="1">
                <a:solidFill>
                  <a:schemeClr val="bg1"/>
                </a:solidFill>
                <a:latin typeface="FS Magistral Book" panose="020B0504030204080304" pitchFamily="34" charset="0"/>
                <a:cs typeface="Arial" panose="020B0604020202020204" pitchFamily="34" charset="0"/>
              </a:rPr>
              <a:t>TRẠM Y TẾ SỐ VÀ TRIỂN KHAI EMR</a:t>
            </a:r>
            <a:endParaRPr lang="en-US" altLang="en-US" sz="2600" b="1" dirty="0">
              <a:solidFill>
                <a:schemeClr val="bg1"/>
              </a:solidFill>
              <a:latin typeface="FS Magistral Book" panose="020B0504030204080304" pitchFamily="34" charset="0"/>
              <a:cs typeface="Arial" panose="020B0604020202020204" pitchFamily="34" charset="0"/>
            </a:endParaRPr>
          </a:p>
        </p:txBody>
      </p:sp>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804656"/>
            <a:ext cx="9144000" cy="341302"/>
          </a:xfrm>
          <a:prstGeom prst="rect">
            <a:avLst/>
          </a:prstGeom>
        </p:spPr>
      </p:pic>
      <p:sp>
        <p:nvSpPr>
          <p:cNvPr id="9" name="TextBox 8"/>
          <p:cNvSpPr txBox="1"/>
          <p:nvPr/>
        </p:nvSpPr>
        <p:spPr>
          <a:xfrm>
            <a:off x="246762" y="4843952"/>
            <a:ext cx="3968750" cy="253916"/>
          </a:xfrm>
          <a:prstGeom prst="rect">
            <a:avLst/>
          </a:prstGeom>
          <a:noFill/>
        </p:spPr>
        <p:txBody>
          <a:bodyPr wrap="square" rtlCol="0">
            <a:spAutoFit/>
          </a:bodyPr>
          <a:lstStyle/>
          <a:p>
            <a:r>
              <a:rPr lang="en-US" sz="1050" spc="300" dirty="0">
                <a:solidFill>
                  <a:srgbClr val="B4B4B4"/>
                </a:solidFill>
                <a:latin typeface="FS Magistral Book" panose="020B0504030204080304" pitchFamily="34" charset="0"/>
              </a:rPr>
              <a:t>www.viettel.com.vn</a:t>
            </a:r>
          </a:p>
        </p:txBody>
      </p:sp>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63175" y="4866063"/>
            <a:ext cx="975214" cy="214760"/>
          </a:xfrm>
          <a:prstGeom prst="rect">
            <a:avLst/>
          </a:prstGeom>
        </p:spPr>
      </p:pic>
    </p:spTree>
    <p:extLst>
      <p:ext uri="{BB962C8B-B14F-4D97-AF65-F5344CB8AC3E}">
        <p14:creationId xmlns:p14="http://schemas.microsoft.com/office/powerpoint/2010/main" val="89346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7"/>
          </p:nvPr>
        </p:nvPicPr>
        <p:blipFill>
          <a:blip r:embed="rId3" cstate="print">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tretch>
            <a:fillRect/>
          </a:stretch>
        </p:blipFill>
        <p:spPr>
          <a:xfrm>
            <a:off x="0" y="-247650"/>
            <a:ext cx="9669535" cy="5715000"/>
          </a:xfrm>
          <a:prstGeom prst="rect">
            <a:avLst/>
          </a:prstGeom>
          <a:noFill/>
          <a:ln>
            <a:noFill/>
          </a:ln>
        </p:spPr>
      </p:pic>
      <p:grpSp>
        <p:nvGrpSpPr>
          <p:cNvPr id="13" name="Group 12"/>
          <p:cNvGrpSpPr/>
          <p:nvPr/>
        </p:nvGrpSpPr>
        <p:grpSpPr>
          <a:xfrm>
            <a:off x="-1" y="5325902"/>
            <a:ext cx="4791073" cy="84773"/>
            <a:chOff x="0" y="4480421"/>
            <a:chExt cx="12192000" cy="91440"/>
          </a:xfrm>
        </p:grpSpPr>
        <p:sp>
          <p:nvSpPr>
            <p:cNvPr id="14" name="Rectangle 13"/>
            <p:cNvSpPr/>
            <p:nvPr userDrawn="1"/>
          </p:nvSpPr>
          <p:spPr>
            <a:xfrm>
              <a:off x="0" y="4480421"/>
              <a:ext cx="243230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4213"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4"/>
            <p:cNvSpPr/>
            <p:nvPr userDrawn="1"/>
          </p:nvSpPr>
          <p:spPr>
            <a:xfrm>
              <a:off x="2439924" y="4480421"/>
              <a:ext cx="2432304"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4213"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16" name="Rectangle 15"/>
            <p:cNvSpPr/>
            <p:nvPr userDrawn="1"/>
          </p:nvSpPr>
          <p:spPr>
            <a:xfrm>
              <a:off x="4879848" y="4480421"/>
              <a:ext cx="243230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4213"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16"/>
            <p:cNvSpPr/>
            <p:nvPr userDrawn="1"/>
          </p:nvSpPr>
          <p:spPr>
            <a:xfrm>
              <a:off x="7319772" y="4480421"/>
              <a:ext cx="243230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4213"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18" name="Rectangle 17"/>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4213"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gr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5818" y="2164220"/>
            <a:ext cx="3980663" cy="2088059"/>
          </a:xfrm>
          <a:prstGeom prst="rect">
            <a:avLst/>
          </a:prstGeom>
        </p:spPr>
      </p:pic>
      <p:sp>
        <p:nvSpPr>
          <p:cNvPr id="11" name="TextBox 10"/>
          <p:cNvSpPr txBox="1"/>
          <p:nvPr/>
        </p:nvSpPr>
        <p:spPr>
          <a:xfrm>
            <a:off x="1029209" y="2891183"/>
            <a:ext cx="4863090" cy="461665"/>
          </a:xfrm>
          <a:prstGeom prst="rect">
            <a:avLst/>
          </a:prstGeom>
          <a:noFill/>
        </p:spPr>
        <p:txBody>
          <a:bodyPr wrap="square" rtlCol="0">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FS Magistral Book" panose="020B0504030204080304" pitchFamily="34" charset="0"/>
                <a:cs typeface="Times New Roman" panose="02020603050405020304" pitchFamily="18" charset="0"/>
              </a:rPr>
              <a:t>2. GIẢI</a:t>
            </a:r>
            <a:r>
              <a:rPr kumimoji="0" lang="en-US" sz="2400" b="1" i="0" u="none" strike="noStrike" kern="1200" cap="none" spc="0" normalizeH="0" noProof="0" dirty="0">
                <a:ln>
                  <a:noFill/>
                </a:ln>
                <a:solidFill>
                  <a:prstClr val="white"/>
                </a:solidFill>
                <a:effectLst/>
                <a:uLnTx/>
                <a:uFillTx/>
                <a:latin typeface="FS Magistral Book" panose="020B0504030204080304" pitchFamily="34" charset="0"/>
                <a:cs typeface="Times New Roman" panose="02020603050405020304" pitchFamily="18" charset="0"/>
              </a:rPr>
              <a:t> PHÁP </a:t>
            </a:r>
            <a:r>
              <a:rPr lang="en-US" sz="2400" b="1" dirty="0">
                <a:solidFill>
                  <a:prstClr val="white"/>
                </a:solidFill>
                <a:latin typeface="FS Magistral Book" panose="020B0504030204080304" pitchFamily="34" charset="0"/>
                <a:cs typeface="Times New Roman" panose="02020603050405020304" pitchFamily="18" charset="0"/>
              </a:rPr>
              <a:t>ĐỀ XUẤT</a:t>
            </a:r>
            <a:endParaRPr kumimoji="0" lang="vi-VN" sz="2400" b="1" i="0" u="none" strike="noStrike" kern="1200" cap="none" spc="0" normalizeH="0" baseline="0" noProof="0" dirty="0">
              <a:ln>
                <a:noFill/>
              </a:ln>
              <a:solidFill>
                <a:prstClr val="white"/>
              </a:solidFill>
              <a:effectLst/>
              <a:uLnTx/>
              <a:uFillTx/>
              <a:latin typeface="+mj-lt"/>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6E18DBF4-37B7-4C4F-9728-A1C100B177EE}" type="slidenum">
              <a:rPr lang="en-US" smtClean="0"/>
              <a:t>10</a:t>
            </a:fld>
            <a:endParaRPr lang="en-US"/>
          </a:p>
        </p:txBody>
      </p:sp>
    </p:spTree>
    <p:extLst>
      <p:ext uri="{BB962C8B-B14F-4D97-AF65-F5344CB8AC3E}">
        <p14:creationId xmlns:p14="http://schemas.microsoft.com/office/powerpoint/2010/main" val="3208245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82FED-2A81-F3EF-7E7A-980C3564F481}"/>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28A4972F-8F66-98A1-1A74-C11471210F6D}"/>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FF0000"/>
                </a:solidFill>
                <a:latin typeface="FS Magistral Book" panose="020B0504030204080304" pitchFamily="34" charset="0"/>
              </a:rPr>
              <a:t>      </a:t>
            </a:r>
            <a:r>
              <a:rPr lang="en-US" sz="2000">
                <a:solidFill>
                  <a:srgbClr val="FF0000"/>
                </a:solidFill>
                <a:latin typeface="FS Magistral Book" panose="020B0504030204080304" pitchFamily="34" charset="0"/>
                <a:ea typeface="Montserrat ExtraBold"/>
                <a:cs typeface="Montserrat ExtraBold"/>
                <a:sym typeface="Montserrat ExtraBold"/>
              </a:rPr>
              <a:t>MÔ HÌNH GIẢI PHÁP TỔNG THỂ</a:t>
            </a:r>
            <a:endParaRPr lang="en-US" sz="1000">
              <a:solidFill>
                <a:srgbClr val="FF0000"/>
              </a:solidFill>
              <a:latin typeface="FS Magistral Book" panose="020B0504030204080304" pitchFamily="34" charset="0"/>
            </a:endParaRPr>
          </a:p>
        </p:txBody>
      </p:sp>
      <p:sp>
        <p:nvSpPr>
          <p:cNvPr id="23" name="Oval 4_1_1">
            <a:extLst>
              <a:ext uri="{FF2B5EF4-FFF2-40B4-BE49-F238E27FC236}">
                <a16:creationId xmlns:a16="http://schemas.microsoft.com/office/drawing/2014/main" id="{CE60B8DC-F69D-8247-5FC9-3F30F6B558A5}"/>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FB21E2C-09BE-5E98-61A6-4E5D1C4ED88E}"/>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654815F9-EF4E-D644-6FD8-E2295F6F38AB}"/>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grpSp>
        <p:nvGrpSpPr>
          <p:cNvPr id="2" name="Group 1">
            <a:extLst>
              <a:ext uri="{FF2B5EF4-FFF2-40B4-BE49-F238E27FC236}">
                <a16:creationId xmlns:a16="http://schemas.microsoft.com/office/drawing/2014/main" id="{AE664066-AB3A-B526-0936-EE2C7B5F941C}"/>
              </a:ext>
            </a:extLst>
          </p:cNvPr>
          <p:cNvGrpSpPr/>
          <p:nvPr/>
        </p:nvGrpSpPr>
        <p:grpSpPr>
          <a:xfrm>
            <a:off x="363678" y="609919"/>
            <a:ext cx="8759616" cy="4228150"/>
            <a:chOff x="808400" y="928388"/>
            <a:chExt cx="10492018" cy="5180579"/>
          </a:xfrm>
        </p:grpSpPr>
        <p:grpSp>
          <p:nvGrpSpPr>
            <p:cNvPr id="13" name="Group 12">
              <a:extLst>
                <a:ext uri="{FF2B5EF4-FFF2-40B4-BE49-F238E27FC236}">
                  <a16:creationId xmlns:a16="http://schemas.microsoft.com/office/drawing/2014/main" id="{E28B3C28-892A-31DD-6158-3CD318D8897C}"/>
                </a:ext>
              </a:extLst>
            </p:cNvPr>
            <p:cNvGrpSpPr/>
            <p:nvPr/>
          </p:nvGrpSpPr>
          <p:grpSpPr>
            <a:xfrm>
              <a:off x="917211" y="928388"/>
              <a:ext cx="10383207" cy="5082454"/>
              <a:chOff x="818254" y="1506635"/>
              <a:chExt cx="10383207" cy="5082454"/>
            </a:xfrm>
          </p:grpSpPr>
          <p:sp>
            <p:nvSpPr>
              <p:cNvPr id="27" name="Rectangle 26">
                <a:extLst>
                  <a:ext uri="{FF2B5EF4-FFF2-40B4-BE49-F238E27FC236}">
                    <a16:creationId xmlns:a16="http://schemas.microsoft.com/office/drawing/2014/main" id="{2AC47EE5-FBB2-1ECB-9177-44E37B39A351}"/>
                  </a:ext>
                </a:extLst>
              </p:cNvPr>
              <p:cNvSpPr>
                <a:spLocks/>
              </p:cNvSpPr>
              <p:nvPr/>
            </p:nvSpPr>
            <p:spPr>
              <a:xfrm>
                <a:off x="867633" y="1650901"/>
                <a:ext cx="8820000" cy="75106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en-VN" sz="1800">
                  <a:solidFill>
                    <a:schemeClr val="tx1"/>
                  </a:solidFill>
                  <a:latin typeface="FS Magistral Book" panose="020B0504030204080304" pitchFamily="34" charset="0"/>
                </a:endParaRPr>
              </a:p>
            </p:txBody>
          </p:sp>
          <p:sp>
            <p:nvSpPr>
              <p:cNvPr id="28" name="Rectangle 27">
                <a:extLst>
                  <a:ext uri="{FF2B5EF4-FFF2-40B4-BE49-F238E27FC236}">
                    <a16:creationId xmlns:a16="http://schemas.microsoft.com/office/drawing/2014/main" id="{3F932367-EFE3-2034-2AAE-ABBF8C44592A}"/>
                  </a:ext>
                </a:extLst>
              </p:cNvPr>
              <p:cNvSpPr>
                <a:spLocks/>
              </p:cNvSpPr>
              <p:nvPr/>
            </p:nvSpPr>
            <p:spPr>
              <a:xfrm>
                <a:off x="867634" y="2532218"/>
                <a:ext cx="8819999" cy="1600367"/>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en-VN" sz="1800">
                  <a:solidFill>
                    <a:schemeClr val="tx1"/>
                  </a:solidFill>
                  <a:latin typeface="FS Magistral Book" panose="020B0504030204080304" pitchFamily="34" charset="0"/>
                </a:endParaRPr>
              </a:p>
            </p:txBody>
          </p:sp>
          <p:sp>
            <p:nvSpPr>
              <p:cNvPr id="29" name="Rectangle 28">
                <a:extLst>
                  <a:ext uri="{FF2B5EF4-FFF2-40B4-BE49-F238E27FC236}">
                    <a16:creationId xmlns:a16="http://schemas.microsoft.com/office/drawing/2014/main" id="{C75B7BAB-D942-B38C-D4CB-E40A2FC90BC6}"/>
                  </a:ext>
                </a:extLst>
              </p:cNvPr>
              <p:cNvSpPr>
                <a:spLocks/>
              </p:cNvSpPr>
              <p:nvPr/>
            </p:nvSpPr>
            <p:spPr>
              <a:xfrm>
                <a:off x="866767" y="4306292"/>
                <a:ext cx="8820000" cy="648000"/>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en-VN" sz="1800">
                  <a:solidFill>
                    <a:schemeClr val="tx1"/>
                  </a:solidFill>
                  <a:latin typeface="FS Magistral Book" panose="020B0504030204080304" pitchFamily="34" charset="0"/>
                </a:endParaRPr>
              </a:p>
            </p:txBody>
          </p:sp>
          <p:sp>
            <p:nvSpPr>
              <p:cNvPr id="30" name="Rectangle 29">
                <a:extLst>
                  <a:ext uri="{FF2B5EF4-FFF2-40B4-BE49-F238E27FC236}">
                    <a16:creationId xmlns:a16="http://schemas.microsoft.com/office/drawing/2014/main" id="{661539ED-763A-D4A5-4E63-A73DFD3464E4}"/>
                  </a:ext>
                </a:extLst>
              </p:cNvPr>
              <p:cNvSpPr>
                <a:spLocks/>
              </p:cNvSpPr>
              <p:nvPr/>
            </p:nvSpPr>
            <p:spPr>
              <a:xfrm>
                <a:off x="867633" y="5104029"/>
                <a:ext cx="8820000" cy="648000"/>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VN">
                  <a:solidFill>
                    <a:schemeClr val="tx1"/>
                  </a:solidFill>
                  <a:latin typeface="FS Magistral Book" panose="020B0504030204080304" pitchFamily="34" charset="0"/>
                </a:endParaRPr>
              </a:p>
            </p:txBody>
          </p:sp>
          <p:sp>
            <p:nvSpPr>
              <p:cNvPr id="31" name="Rectangle 30">
                <a:extLst>
                  <a:ext uri="{FF2B5EF4-FFF2-40B4-BE49-F238E27FC236}">
                    <a16:creationId xmlns:a16="http://schemas.microsoft.com/office/drawing/2014/main" id="{1630CDB0-B737-F776-C9C8-566DBA9CDEA8}"/>
                  </a:ext>
                </a:extLst>
              </p:cNvPr>
              <p:cNvSpPr>
                <a:spLocks/>
              </p:cNvSpPr>
              <p:nvPr/>
            </p:nvSpPr>
            <p:spPr>
              <a:xfrm>
                <a:off x="867633" y="5882279"/>
                <a:ext cx="8820000" cy="648000"/>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en-VN" sz="1800">
                  <a:solidFill>
                    <a:schemeClr val="tx1"/>
                  </a:solidFill>
                  <a:latin typeface="FS Magistral Book" panose="020B0504030204080304" pitchFamily="34" charset="0"/>
                </a:endParaRPr>
              </a:p>
            </p:txBody>
          </p:sp>
          <p:sp>
            <p:nvSpPr>
              <p:cNvPr id="32" name="Rectangle 31">
                <a:extLst>
                  <a:ext uri="{FF2B5EF4-FFF2-40B4-BE49-F238E27FC236}">
                    <a16:creationId xmlns:a16="http://schemas.microsoft.com/office/drawing/2014/main" id="{FEA2041F-0C13-7B1D-24BC-5191BDF7D076}"/>
                  </a:ext>
                </a:extLst>
              </p:cNvPr>
              <p:cNvSpPr>
                <a:spLocks/>
              </p:cNvSpPr>
              <p:nvPr/>
            </p:nvSpPr>
            <p:spPr>
              <a:xfrm>
                <a:off x="9815412" y="1515479"/>
                <a:ext cx="432000" cy="5014800"/>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en-VN" sz="1200">
                  <a:solidFill>
                    <a:schemeClr val="tx1"/>
                  </a:solidFill>
                  <a:latin typeface="FS Magistral Book" panose="020B0504030204080304" pitchFamily="34" charset="0"/>
                </a:endParaRPr>
              </a:p>
            </p:txBody>
          </p:sp>
          <p:sp>
            <p:nvSpPr>
              <p:cNvPr id="33" name="Rectangle 32">
                <a:extLst>
                  <a:ext uri="{FF2B5EF4-FFF2-40B4-BE49-F238E27FC236}">
                    <a16:creationId xmlns:a16="http://schemas.microsoft.com/office/drawing/2014/main" id="{9462350E-9C65-7289-0317-59D5E4A12881}"/>
                  </a:ext>
                </a:extLst>
              </p:cNvPr>
              <p:cNvSpPr>
                <a:spLocks/>
              </p:cNvSpPr>
              <p:nvPr/>
            </p:nvSpPr>
            <p:spPr>
              <a:xfrm>
                <a:off x="10297684" y="1515479"/>
                <a:ext cx="432000" cy="5014800"/>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en-VN" sz="1200">
                  <a:solidFill>
                    <a:schemeClr val="tx1"/>
                  </a:solidFill>
                  <a:latin typeface="FS Magistral Book" panose="020B0504030204080304" pitchFamily="34" charset="0"/>
                </a:endParaRPr>
              </a:p>
            </p:txBody>
          </p:sp>
          <p:sp>
            <p:nvSpPr>
              <p:cNvPr id="34" name="Rectangle 33">
                <a:extLst>
                  <a:ext uri="{FF2B5EF4-FFF2-40B4-BE49-F238E27FC236}">
                    <a16:creationId xmlns:a16="http://schemas.microsoft.com/office/drawing/2014/main" id="{E75E9DE3-C7E7-694C-0FE0-B0CBEDD9921F}"/>
                  </a:ext>
                </a:extLst>
              </p:cNvPr>
              <p:cNvSpPr>
                <a:spLocks/>
              </p:cNvSpPr>
              <p:nvPr/>
            </p:nvSpPr>
            <p:spPr>
              <a:xfrm>
                <a:off x="10769461" y="1515479"/>
                <a:ext cx="432000" cy="5014800"/>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en-VN" sz="1200">
                  <a:solidFill>
                    <a:schemeClr val="tx1"/>
                  </a:solidFill>
                  <a:latin typeface="FS Magistral Book" panose="020B0504030204080304" pitchFamily="34" charset="0"/>
                </a:endParaRPr>
              </a:p>
            </p:txBody>
          </p:sp>
          <p:sp>
            <p:nvSpPr>
              <p:cNvPr id="35" name="TextBox 34">
                <a:extLst>
                  <a:ext uri="{FF2B5EF4-FFF2-40B4-BE49-F238E27FC236}">
                    <a16:creationId xmlns:a16="http://schemas.microsoft.com/office/drawing/2014/main" id="{6E24467E-AEC7-BA27-3D8C-89009C916443}"/>
                  </a:ext>
                </a:extLst>
              </p:cNvPr>
              <p:cNvSpPr txBox="1">
                <a:spLocks/>
              </p:cNvSpPr>
              <p:nvPr/>
            </p:nvSpPr>
            <p:spPr>
              <a:xfrm>
                <a:off x="818254" y="1904050"/>
                <a:ext cx="1561371" cy="320540"/>
              </a:xfrm>
              <a:prstGeom prst="rect">
                <a:avLst/>
              </a:prstGeom>
              <a:noFill/>
            </p:spPr>
            <p:txBody>
              <a:bodyPr wrap="none" rtlCol="0">
                <a:spAutoFit/>
              </a:bodyPr>
              <a:lstStyle/>
              <a:p>
                <a:pPr algn="ctr" defTabSz="914378">
                  <a:defRPr/>
                </a:pPr>
                <a:r>
                  <a:rPr lang="en-US" sz="1100" b="1">
                    <a:latin typeface="FS Magistral Book" panose="020B0504030204080304" pitchFamily="34" charset="0"/>
                  </a:rPr>
                  <a:t>KÊNH GIAO TIẾP</a:t>
                </a:r>
                <a:endParaRPr lang="en-VN" sz="1100" b="1">
                  <a:latin typeface="FS Magistral Book" panose="020B0504030204080304" pitchFamily="34" charset="0"/>
                </a:endParaRPr>
              </a:p>
            </p:txBody>
          </p:sp>
          <p:sp>
            <p:nvSpPr>
              <p:cNvPr id="36" name="TextBox 35">
                <a:extLst>
                  <a:ext uri="{FF2B5EF4-FFF2-40B4-BE49-F238E27FC236}">
                    <a16:creationId xmlns:a16="http://schemas.microsoft.com/office/drawing/2014/main" id="{31462E67-0AE0-612A-9B94-5A28DC4B0DAF}"/>
                  </a:ext>
                </a:extLst>
              </p:cNvPr>
              <p:cNvSpPr txBox="1">
                <a:spLocks/>
              </p:cNvSpPr>
              <p:nvPr/>
            </p:nvSpPr>
            <p:spPr>
              <a:xfrm>
                <a:off x="874983" y="3206220"/>
                <a:ext cx="1183124" cy="320540"/>
              </a:xfrm>
              <a:prstGeom prst="rect">
                <a:avLst/>
              </a:prstGeom>
              <a:noFill/>
            </p:spPr>
            <p:txBody>
              <a:bodyPr wrap="none" rtlCol="0">
                <a:spAutoFit/>
              </a:bodyPr>
              <a:lstStyle/>
              <a:p>
                <a:pPr algn="ctr" defTabSz="914378">
                  <a:defRPr/>
                </a:pPr>
                <a:r>
                  <a:rPr lang="en-VN" sz="1100" b="1">
                    <a:latin typeface="FS Magistral Book" panose="020B0504030204080304" pitchFamily="34" charset="0"/>
                  </a:rPr>
                  <a:t>PHẦN MỀM</a:t>
                </a:r>
              </a:p>
            </p:txBody>
          </p:sp>
          <p:sp>
            <p:nvSpPr>
              <p:cNvPr id="37" name="TextBox 36">
                <a:extLst>
                  <a:ext uri="{FF2B5EF4-FFF2-40B4-BE49-F238E27FC236}">
                    <a16:creationId xmlns:a16="http://schemas.microsoft.com/office/drawing/2014/main" id="{FC518367-DA9F-F557-E36B-914FF74D0A9E}"/>
                  </a:ext>
                </a:extLst>
              </p:cNvPr>
              <p:cNvSpPr txBox="1">
                <a:spLocks/>
              </p:cNvSpPr>
              <p:nvPr/>
            </p:nvSpPr>
            <p:spPr>
              <a:xfrm>
                <a:off x="968658" y="4487501"/>
                <a:ext cx="1016080" cy="320540"/>
              </a:xfrm>
              <a:prstGeom prst="rect">
                <a:avLst/>
              </a:prstGeom>
              <a:noFill/>
            </p:spPr>
            <p:txBody>
              <a:bodyPr wrap="none" rtlCol="0">
                <a:spAutoFit/>
              </a:bodyPr>
              <a:lstStyle/>
              <a:p>
                <a:pPr algn="ctr" defTabSz="914378">
                  <a:defRPr/>
                </a:pPr>
                <a:r>
                  <a:rPr lang="en-VN" sz="1100" b="1">
                    <a:latin typeface="FS Magistral Book" panose="020B0504030204080304" pitchFamily="34" charset="0"/>
                  </a:rPr>
                  <a:t>TÍCH HỢP</a:t>
                </a:r>
              </a:p>
            </p:txBody>
          </p:sp>
          <p:sp>
            <p:nvSpPr>
              <p:cNvPr id="38" name="TextBox 37">
                <a:extLst>
                  <a:ext uri="{FF2B5EF4-FFF2-40B4-BE49-F238E27FC236}">
                    <a16:creationId xmlns:a16="http://schemas.microsoft.com/office/drawing/2014/main" id="{28768C8E-E9CB-210E-6B4D-E06DAA174F1A}"/>
                  </a:ext>
                </a:extLst>
              </p:cNvPr>
              <p:cNvSpPr txBox="1">
                <a:spLocks/>
              </p:cNvSpPr>
              <p:nvPr/>
            </p:nvSpPr>
            <p:spPr>
              <a:xfrm>
                <a:off x="974825" y="5297225"/>
                <a:ext cx="983441" cy="320540"/>
              </a:xfrm>
              <a:prstGeom prst="rect">
                <a:avLst/>
              </a:prstGeom>
              <a:noFill/>
            </p:spPr>
            <p:txBody>
              <a:bodyPr wrap="none" rtlCol="0">
                <a:spAutoFit/>
              </a:bodyPr>
              <a:lstStyle/>
              <a:p>
                <a:pPr algn="ctr" defTabSz="914378">
                  <a:defRPr/>
                </a:pPr>
                <a:r>
                  <a:rPr lang="en-VN" sz="1100" b="1">
                    <a:latin typeface="FS Magistral Book" panose="020B0504030204080304" pitchFamily="34" charset="0"/>
                  </a:rPr>
                  <a:t>HẠ TẦNG</a:t>
                </a:r>
              </a:p>
            </p:txBody>
          </p:sp>
          <p:sp>
            <p:nvSpPr>
              <p:cNvPr id="39" name="TextBox 38">
                <a:extLst>
                  <a:ext uri="{FF2B5EF4-FFF2-40B4-BE49-F238E27FC236}">
                    <a16:creationId xmlns:a16="http://schemas.microsoft.com/office/drawing/2014/main" id="{C303FBD8-891F-E1C0-DFAA-2B1FE9153C27}"/>
                  </a:ext>
                </a:extLst>
              </p:cNvPr>
              <p:cNvSpPr txBox="1">
                <a:spLocks/>
              </p:cNvSpPr>
              <p:nvPr/>
            </p:nvSpPr>
            <p:spPr>
              <a:xfrm>
                <a:off x="1147627" y="6056816"/>
                <a:ext cx="637835" cy="320540"/>
              </a:xfrm>
              <a:prstGeom prst="rect">
                <a:avLst/>
              </a:prstGeom>
              <a:noFill/>
            </p:spPr>
            <p:txBody>
              <a:bodyPr wrap="none" rtlCol="0">
                <a:spAutoFit/>
              </a:bodyPr>
              <a:lstStyle/>
              <a:p>
                <a:pPr algn="ctr" defTabSz="914378">
                  <a:defRPr/>
                </a:pPr>
                <a:r>
                  <a:rPr lang="en-VN" sz="1100" b="1">
                    <a:latin typeface="FS Magistral Book" panose="020B0504030204080304" pitchFamily="34" charset="0"/>
                  </a:rPr>
                  <a:t>IoMT</a:t>
                </a:r>
              </a:p>
            </p:txBody>
          </p:sp>
          <p:sp>
            <p:nvSpPr>
              <p:cNvPr id="40" name="Rounded Rectangle 23">
                <a:extLst>
                  <a:ext uri="{FF2B5EF4-FFF2-40B4-BE49-F238E27FC236}">
                    <a16:creationId xmlns:a16="http://schemas.microsoft.com/office/drawing/2014/main" id="{A1A2945D-0E0F-9E05-A3FA-5BB3FF5F6E0E}"/>
                  </a:ext>
                </a:extLst>
              </p:cNvPr>
              <p:cNvSpPr>
                <a:spLocks/>
              </p:cNvSpPr>
              <p:nvPr/>
            </p:nvSpPr>
            <p:spPr>
              <a:xfrm>
                <a:off x="2504121" y="1811800"/>
                <a:ext cx="828000" cy="471505"/>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VN" sz="1100">
                    <a:solidFill>
                      <a:schemeClr val="tx1"/>
                    </a:solidFill>
                    <a:latin typeface="FS Magistral Book" panose="020B0504030204080304" pitchFamily="34" charset="0"/>
                  </a:rPr>
                  <a:t>KIOSK</a:t>
                </a:r>
              </a:p>
            </p:txBody>
          </p:sp>
          <p:sp>
            <p:nvSpPr>
              <p:cNvPr id="41" name="Rounded Rectangle 25">
                <a:extLst>
                  <a:ext uri="{FF2B5EF4-FFF2-40B4-BE49-F238E27FC236}">
                    <a16:creationId xmlns:a16="http://schemas.microsoft.com/office/drawing/2014/main" id="{78AE0BFE-68C4-D849-D7CD-A5E7C93C4443}"/>
                  </a:ext>
                </a:extLst>
              </p:cNvPr>
              <p:cNvSpPr>
                <a:spLocks/>
              </p:cNvSpPr>
              <p:nvPr/>
            </p:nvSpPr>
            <p:spPr>
              <a:xfrm>
                <a:off x="3998445" y="1812088"/>
                <a:ext cx="828000" cy="471217"/>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Mobile App</a:t>
                </a:r>
                <a:endParaRPr lang="en-VN" sz="1200">
                  <a:solidFill>
                    <a:schemeClr val="tx1"/>
                  </a:solidFill>
                  <a:latin typeface="FS Magistral Book" panose="020B0504030204080304" pitchFamily="34" charset="0"/>
                </a:endParaRPr>
              </a:p>
            </p:txBody>
          </p:sp>
          <p:sp>
            <p:nvSpPr>
              <p:cNvPr id="42" name="Rounded Rectangle 26">
                <a:extLst>
                  <a:ext uri="{FF2B5EF4-FFF2-40B4-BE49-F238E27FC236}">
                    <a16:creationId xmlns:a16="http://schemas.microsoft.com/office/drawing/2014/main" id="{24DAE95B-392D-D10B-3A13-719D1E17A167}"/>
                  </a:ext>
                </a:extLst>
              </p:cNvPr>
              <p:cNvSpPr>
                <a:spLocks/>
              </p:cNvSpPr>
              <p:nvPr/>
            </p:nvSpPr>
            <p:spPr>
              <a:xfrm>
                <a:off x="5413147" y="1808161"/>
                <a:ext cx="1056608" cy="44345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Cổng </a:t>
                </a:r>
                <a:r>
                  <a:rPr lang="en-VN" sz="1200">
                    <a:solidFill>
                      <a:schemeClr val="tx1"/>
                    </a:solidFill>
                    <a:latin typeface="FS Magistral Book" panose="020B0504030204080304" pitchFamily="34" charset="0"/>
                  </a:rPr>
                  <a:t>Đặt </a:t>
                </a:r>
                <a:r>
                  <a:rPr lang="en-US" sz="1200">
                    <a:solidFill>
                      <a:schemeClr val="tx1"/>
                    </a:solidFill>
                    <a:latin typeface="FS Magistral Book" panose="020B0504030204080304" pitchFamily="34" charset="0"/>
                  </a:rPr>
                  <a:t>khám</a:t>
                </a:r>
                <a:endParaRPr lang="en-VN" sz="1200">
                  <a:solidFill>
                    <a:schemeClr val="tx1"/>
                  </a:solidFill>
                  <a:latin typeface="FS Magistral Book" panose="020B0504030204080304" pitchFamily="34" charset="0"/>
                </a:endParaRPr>
              </a:p>
            </p:txBody>
          </p:sp>
          <p:sp>
            <p:nvSpPr>
              <p:cNvPr id="43" name="Rounded Rectangle 27">
                <a:extLst>
                  <a:ext uri="{FF2B5EF4-FFF2-40B4-BE49-F238E27FC236}">
                    <a16:creationId xmlns:a16="http://schemas.microsoft.com/office/drawing/2014/main" id="{E8901137-41B7-FB69-417C-9D1B6F985941}"/>
                  </a:ext>
                </a:extLst>
              </p:cNvPr>
              <p:cNvSpPr>
                <a:spLocks/>
              </p:cNvSpPr>
              <p:nvPr/>
            </p:nvSpPr>
            <p:spPr>
              <a:xfrm>
                <a:off x="6817705" y="1812090"/>
                <a:ext cx="980650" cy="471215"/>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KCB </a:t>
                </a:r>
                <a:r>
                  <a:rPr lang="en-US" sz="1200" err="1">
                    <a:solidFill>
                      <a:schemeClr val="tx1"/>
                    </a:solidFill>
                    <a:latin typeface="FS Magistral Book" panose="020B0504030204080304" pitchFamily="34" charset="0"/>
                  </a:rPr>
                  <a:t>từ</a:t>
                </a:r>
                <a:r>
                  <a:rPr lang="en-US" sz="1200">
                    <a:solidFill>
                      <a:schemeClr val="tx1"/>
                    </a:solidFill>
                    <a:latin typeface="FS Magistral Book" panose="020B0504030204080304" pitchFamily="34" charset="0"/>
                  </a:rPr>
                  <a:t> xa</a:t>
                </a:r>
                <a:endParaRPr lang="en-VN" sz="1200">
                  <a:solidFill>
                    <a:schemeClr val="tx1"/>
                  </a:solidFill>
                  <a:latin typeface="FS Magistral Book" panose="020B0504030204080304" pitchFamily="34" charset="0"/>
                </a:endParaRPr>
              </a:p>
            </p:txBody>
          </p:sp>
          <p:sp>
            <p:nvSpPr>
              <p:cNvPr id="44" name="Rounded Rectangle 31">
                <a:extLst>
                  <a:ext uri="{FF2B5EF4-FFF2-40B4-BE49-F238E27FC236}">
                    <a16:creationId xmlns:a16="http://schemas.microsoft.com/office/drawing/2014/main" id="{7248BC05-058B-7821-626A-3454158BF976}"/>
                  </a:ext>
                </a:extLst>
              </p:cNvPr>
              <p:cNvSpPr>
                <a:spLocks/>
              </p:cNvSpPr>
              <p:nvPr/>
            </p:nvSpPr>
            <p:spPr>
              <a:xfrm>
                <a:off x="8305162" y="1801157"/>
                <a:ext cx="1056609" cy="47121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Trực tiếp</a:t>
                </a:r>
                <a:endParaRPr lang="en-VN" sz="1200">
                  <a:solidFill>
                    <a:schemeClr val="tx1"/>
                  </a:solidFill>
                  <a:latin typeface="FS Magistral Book" panose="020B0504030204080304" pitchFamily="34" charset="0"/>
                </a:endParaRPr>
              </a:p>
            </p:txBody>
          </p:sp>
          <p:sp>
            <p:nvSpPr>
              <p:cNvPr id="45" name="Rounded Rectangle 39">
                <a:extLst>
                  <a:ext uri="{FF2B5EF4-FFF2-40B4-BE49-F238E27FC236}">
                    <a16:creationId xmlns:a16="http://schemas.microsoft.com/office/drawing/2014/main" id="{7A97C029-29A1-F057-219D-A09594091779}"/>
                  </a:ext>
                </a:extLst>
              </p:cNvPr>
              <p:cNvSpPr>
                <a:spLocks/>
              </p:cNvSpPr>
              <p:nvPr/>
            </p:nvSpPr>
            <p:spPr>
              <a:xfrm>
                <a:off x="2177912" y="2828039"/>
                <a:ext cx="828000"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latin typeface="FS Magistral Book" panose="020B0504030204080304" pitchFamily="34" charset="0"/>
                  </a:rPr>
                  <a:t>KCB</a:t>
                </a:r>
                <a:endParaRPr lang="en-VN" sz="1100">
                  <a:solidFill>
                    <a:schemeClr val="tx1"/>
                  </a:solidFill>
                  <a:latin typeface="FS Magistral Book" panose="020B0504030204080304" pitchFamily="34" charset="0"/>
                </a:endParaRPr>
              </a:p>
            </p:txBody>
          </p:sp>
          <p:sp>
            <p:nvSpPr>
              <p:cNvPr id="46" name="Rounded Rectangle 41">
                <a:extLst>
                  <a:ext uri="{FF2B5EF4-FFF2-40B4-BE49-F238E27FC236}">
                    <a16:creationId xmlns:a16="http://schemas.microsoft.com/office/drawing/2014/main" id="{F07591CC-BA8F-A91D-78B8-E6180111E49E}"/>
                  </a:ext>
                </a:extLst>
              </p:cNvPr>
              <p:cNvSpPr>
                <a:spLocks/>
              </p:cNvSpPr>
              <p:nvPr/>
            </p:nvSpPr>
            <p:spPr>
              <a:xfrm>
                <a:off x="3937748" y="2828038"/>
                <a:ext cx="828000" cy="482139"/>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VN" sz="1100">
                    <a:solidFill>
                      <a:schemeClr val="tx1"/>
                    </a:solidFill>
                    <a:latin typeface="FS Magistral Book" panose="020B0504030204080304" pitchFamily="34" charset="0"/>
                  </a:rPr>
                  <a:t>PACS</a:t>
                </a:r>
              </a:p>
            </p:txBody>
          </p:sp>
          <p:sp>
            <p:nvSpPr>
              <p:cNvPr id="47" name="Rounded Rectangle 42">
                <a:extLst>
                  <a:ext uri="{FF2B5EF4-FFF2-40B4-BE49-F238E27FC236}">
                    <a16:creationId xmlns:a16="http://schemas.microsoft.com/office/drawing/2014/main" id="{ECF52437-76DF-D649-E6CE-DAC51D6DA4FF}"/>
                  </a:ext>
                </a:extLst>
              </p:cNvPr>
              <p:cNvSpPr>
                <a:spLocks/>
              </p:cNvSpPr>
              <p:nvPr/>
            </p:nvSpPr>
            <p:spPr>
              <a:xfrm>
                <a:off x="4816020" y="2828039"/>
                <a:ext cx="980650" cy="482138"/>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latin typeface="FS Magistral Book" panose="020B0504030204080304" pitchFamily="34" charset="0"/>
                  </a:rPr>
                  <a:t>EMR</a:t>
                </a:r>
                <a:endParaRPr lang="en-VN" sz="1100">
                  <a:solidFill>
                    <a:schemeClr val="tx1"/>
                  </a:solidFill>
                  <a:latin typeface="FS Magistral Book" panose="020B0504030204080304" pitchFamily="34" charset="0"/>
                </a:endParaRPr>
              </a:p>
            </p:txBody>
          </p:sp>
          <p:sp>
            <p:nvSpPr>
              <p:cNvPr id="48" name="Rounded Rectangle 43">
                <a:extLst>
                  <a:ext uri="{FF2B5EF4-FFF2-40B4-BE49-F238E27FC236}">
                    <a16:creationId xmlns:a16="http://schemas.microsoft.com/office/drawing/2014/main" id="{CFB32B27-1907-130D-810E-01803AD907D5}"/>
                  </a:ext>
                </a:extLst>
              </p:cNvPr>
              <p:cNvSpPr>
                <a:spLocks/>
              </p:cNvSpPr>
              <p:nvPr/>
            </p:nvSpPr>
            <p:spPr>
              <a:xfrm>
                <a:off x="5916643" y="2828038"/>
                <a:ext cx="828000" cy="482137"/>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US" sz="1100">
                    <a:solidFill>
                      <a:schemeClr val="tx1"/>
                    </a:solidFill>
                    <a:latin typeface="FS Magistral Book" panose="020B0504030204080304" pitchFamily="34" charset="0"/>
                  </a:rPr>
                  <a:t>HSSK</a:t>
                </a:r>
                <a:endParaRPr lang="en-VN" sz="1100">
                  <a:solidFill>
                    <a:schemeClr val="tx1"/>
                  </a:solidFill>
                  <a:latin typeface="FS Magistral Book" panose="020B0504030204080304" pitchFamily="34" charset="0"/>
                </a:endParaRPr>
              </a:p>
            </p:txBody>
          </p:sp>
          <p:sp>
            <p:nvSpPr>
              <p:cNvPr id="49" name="Rounded Rectangle 44">
                <a:extLst>
                  <a:ext uri="{FF2B5EF4-FFF2-40B4-BE49-F238E27FC236}">
                    <a16:creationId xmlns:a16="http://schemas.microsoft.com/office/drawing/2014/main" id="{2C1C1A10-8EF6-8AEC-F1CF-CD3CD190F4C5}"/>
                  </a:ext>
                </a:extLst>
              </p:cNvPr>
              <p:cNvSpPr>
                <a:spLocks/>
              </p:cNvSpPr>
              <p:nvPr/>
            </p:nvSpPr>
            <p:spPr>
              <a:xfrm>
                <a:off x="6798207" y="2828325"/>
                <a:ext cx="828000" cy="481849"/>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US" sz="1200">
                    <a:solidFill>
                      <a:schemeClr val="tx1"/>
                    </a:solidFill>
                    <a:latin typeface="FS Magistral Book" panose="020B0504030204080304" pitchFamily="34" charset="0"/>
                  </a:rPr>
                  <a:t>Tiêm chủng</a:t>
                </a:r>
                <a:endParaRPr lang="en-VN" sz="1200">
                  <a:solidFill>
                    <a:schemeClr val="tx1"/>
                  </a:solidFill>
                  <a:latin typeface="FS Magistral Book" panose="020B0504030204080304" pitchFamily="34" charset="0"/>
                </a:endParaRPr>
              </a:p>
            </p:txBody>
          </p:sp>
          <p:sp>
            <p:nvSpPr>
              <p:cNvPr id="50" name="Rounded Rectangle 45">
                <a:extLst>
                  <a:ext uri="{FF2B5EF4-FFF2-40B4-BE49-F238E27FC236}">
                    <a16:creationId xmlns:a16="http://schemas.microsoft.com/office/drawing/2014/main" id="{643222DC-E069-A326-3A31-6DAD11A32A04}"/>
                  </a:ext>
                </a:extLst>
              </p:cNvPr>
              <p:cNvSpPr>
                <a:spLocks/>
              </p:cNvSpPr>
              <p:nvPr/>
            </p:nvSpPr>
            <p:spPr>
              <a:xfrm>
                <a:off x="7676479" y="2828038"/>
                <a:ext cx="828000" cy="481849"/>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US" sz="1100">
                    <a:solidFill>
                      <a:schemeClr val="tx1"/>
                    </a:solidFill>
                    <a:latin typeface="FS Magistral Book" panose="020B0504030204080304" pitchFamily="34" charset="0"/>
                  </a:rPr>
                  <a:t>Bệnh KLN</a:t>
                </a:r>
                <a:endParaRPr lang="en-VN" sz="1100">
                  <a:solidFill>
                    <a:schemeClr val="tx1"/>
                  </a:solidFill>
                  <a:latin typeface="FS Magistral Book" panose="020B0504030204080304" pitchFamily="34" charset="0"/>
                </a:endParaRPr>
              </a:p>
            </p:txBody>
          </p:sp>
          <p:sp>
            <p:nvSpPr>
              <p:cNvPr id="51" name="Rounded Rectangle 46">
                <a:extLst>
                  <a:ext uri="{FF2B5EF4-FFF2-40B4-BE49-F238E27FC236}">
                    <a16:creationId xmlns:a16="http://schemas.microsoft.com/office/drawing/2014/main" id="{B156FC68-0292-5394-48DD-1B3FEC3B68A0}"/>
                  </a:ext>
                </a:extLst>
              </p:cNvPr>
              <p:cNvSpPr>
                <a:spLocks/>
              </p:cNvSpPr>
              <p:nvPr/>
            </p:nvSpPr>
            <p:spPr>
              <a:xfrm>
                <a:off x="8554751" y="2828039"/>
                <a:ext cx="980650" cy="481848"/>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US" sz="1200">
                    <a:solidFill>
                      <a:schemeClr val="tx1"/>
                    </a:solidFill>
                    <a:latin typeface="FS Magistral Book" panose="020B0504030204080304" pitchFamily="34" charset="0"/>
                  </a:rPr>
                  <a:t>Bệnh TN</a:t>
                </a:r>
                <a:endParaRPr lang="en-VN" sz="1200">
                  <a:solidFill>
                    <a:schemeClr val="tx1"/>
                  </a:solidFill>
                  <a:latin typeface="FS Magistral Book" panose="020B0504030204080304" pitchFamily="34" charset="0"/>
                </a:endParaRPr>
              </a:p>
            </p:txBody>
          </p:sp>
          <p:sp>
            <p:nvSpPr>
              <p:cNvPr id="52" name="TextBox 51">
                <a:extLst>
                  <a:ext uri="{FF2B5EF4-FFF2-40B4-BE49-F238E27FC236}">
                    <a16:creationId xmlns:a16="http://schemas.microsoft.com/office/drawing/2014/main" id="{74677C30-972B-A035-3BC0-E0C1F2C4A4AB}"/>
                  </a:ext>
                </a:extLst>
              </p:cNvPr>
              <p:cNvSpPr txBox="1">
                <a:spLocks/>
              </p:cNvSpPr>
              <p:nvPr/>
            </p:nvSpPr>
            <p:spPr>
              <a:xfrm rot="16200000">
                <a:off x="7532757" y="3856986"/>
                <a:ext cx="5014800" cy="331782"/>
              </a:xfrm>
              <a:prstGeom prst="rect">
                <a:avLst/>
              </a:prstGeom>
              <a:noFill/>
            </p:spPr>
            <p:txBody>
              <a:bodyPr wrap="square">
                <a:spAutoFit/>
              </a:bodyPr>
              <a:lstStyle/>
              <a:p>
                <a:pPr algn="ctr" defTabSz="914378">
                  <a:defRPr/>
                </a:pPr>
                <a:r>
                  <a:rPr lang="en-US" sz="1200">
                    <a:latin typeface="FS Magistral Book" panose="020B0504030204080304" pitchFamily="34" charset="0"/>
                  </a:rPr>
                  <a:t>GIẢI PHÁP AN TOÀN THÔNG TIN</a:t>
                </a:r>
                <a:endParaRPr lang="en-VN" sz="1200">
                  <a:latin typeface="FS Magistral Book" panose="020B0504030204080304" pitchFamily="34" charset="0"/>
                </a:endParaRPr>
              </a:p>
            </p:txBody>
          </p:sp>
          <p:sp>
            <p:nvSpPr>
              <p:cNvPr id="53" name="TextBox 52">
                <a:extLst>
                  <a:ext uri="{FF2B5EF4-FFF2-40B4-BE49-F238E27FC236}">
                    <a16:creationId xmlns:a16="http://schemas.microsoft.com/office/drawing/2014/main" id="{3B2CF3F3-5300-5302-A22C-F50E40DDD6C0}"/>
                  </a:ext>
                </a:extLst>
              </p:cNvPr>
              <p:cNvSpPr txBox="1">
                <a:spLocks/>
              </p:cNvSpPr>
              <p:nvPr/>
            </p:nvSpPr>
            <p:spPr>
              <a:xfrm rot="16200000">
                <a:off x="8006283" y="3915798"/>
                <a:ext cx="5014800" cy="331782"/>
              </a:xfrm>
              <a:prstGeom prst="rect">
                <a:avLst/>
              </a:prstGeom>
              <a:noFill/>
            </p:spPr>
            <p:txBody>
              <a:bodyPr wrap="square">
                <a:spAutoFit/>
              </a:bodyPr>
              <a:lstStyle/>
              <a:p>
                <a:pPr algn="ctr" defTabSz="914378">
                  <a:defRPr/>
                </a:pPr>
                <a:r>
                  <a:rPr lang="en-US" sz="1200">
                    <a:latin typeface="FS Magistral Book" panose="020B0504030204080304" pitchFamily="34" charset="0"/>
                  </a:rPr>
                  <a:t>QUẢN LÝ VẬN HÀNH KHAI THÁC</a:t>
                </a:r>
                <a:endParaRPr lang="en-VN" sz="1200">
                  <a:latin typeface="FS Magistral Book" panose="020B0504030204080304" pitchFamily="34" charset="0"/>
                </a:endParaRPr>
              </a:p>
            </p:txBody>
          </p:sp>
          <p:sp>
            <p:nvSpPr>
              <p:cNvPr id="54" name="TextBox 53">
                <a:extLst>
                  <a:ext uri="{FF2B5EF4-FFF2-40B4-BE49-F238E27FC236}">
                    <a16:creationId xmlns:a16="http://schemas.microsoft.com/office/drawing/2014/main" id="{33CD8393-9021-8AE9-9DB9-7683CB4A6FCE}"/>
                  </a:ext>
                </a:extLst>
              </p:cNvPr>
              <p:cNvSpPr txBox="1">
                <a:spLocks/>
              </p:cNvSpPr>
              <p:nvPr/>
            </p:nvSpPr>
            <p:spPr>
              <a:xfrm rot="16200000">
                <a:off x="8465215" y="3848144"/>
                <a:ext cx="5014800" cy="331782"/>
              </a:xfrm>
              <a:prstGeom prst="rect">
                <a:avLst/>
              </a:prstGeom>
              <a:noFill/>
            </p:spPr>
            <p:txBody>
              <a:bodyPr wrap="square">
                <a:spAutoFit/>
              </a:bodyPr>
              <a:lstStyle/>
              <a:p>
                <a:pPr algn="ctr" defTabSz="914378">
                  <a:defRPr/>
                </a:pPr>
                <a:r>
                  <a:rPr lang="en-US" sz="1200">
                    <a:latin typeface="FS Magistral Book" panose="020B0504030204080304" pitchFamily="34" charset="0"/>
                  </a:rPr>
                  <a:t>QUY ĐỊNH CỦA CHÍNH PHỦ, NGÀNH, BỆNH VIỆN</a:t>
                </a:r>
                <a:endParaRPr lang="en-VN" sz="1200">
                  <a:latin typeface="FS Magistral Book" panose="020B0504030204080304" pitchFamily="34" charset="0"/>
                </a:endParaRPr>
              </a:p>
            </p:txBody>
          </p:sp>
          <p:sp>
            <p:nvSpPr>
              <p:cNvPr id="55" name="Rounded Rectangle 53">
                <a:extLst>
                  <a:ext uri="{FF2B5EF4-FFF2-40B4-BE49-F238E27FC236}">
                    <a16:creationId xmlns:a16="http://schemas.microsoft.com/office/drawing/2014/main" id="{F7D4F602-DFC3-75D9-5833-3D96AD4DCE91}"/>
                  </a:ext>
                </a:extLst>
              </p:cNvPr>
              <p:cNvSpPr>
                <a:spLocks/>
              </p:cNvSpPr>
              <p:nvPr/>
            </p:nvSpPr>
            <p:spPr>
              <a:xfrm>
                <a:off x="2132159" y="4403413"/>
                <a:ext cx="3569867"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VN" sz="1200">
                    <a:solidFill>
                      <a:schemeClr val="tx1"/>
                    </a:solidFill>
                    <a:latin typeface="FS Magistral Book" panose="020B0504030204080304" pitchFamily="34" charset="0"/>
                  </a:rPr>
                  <a:t>KẾT NỐI BHXH</a:t>
                </a:r>
                <a:r>
                  <a:rPr lang="en-US" sz="1200">
                    <a:solidFill>
                      <a:schemeClr val="tx1"/>
                    </a:solidFill>
                    <a:latin typeface="FS Magistral Book" panose="020B0504030204080304" pitchFamily="34" charset="0"/>
                  </a:rPr>
                  <a:t>, ĐƠN THUỐC, LIS, PACS</a:t>
                </a:r>
                <a:r>
                  <a:rPr lang="en-VN" sz="1200">
                    <a:solidFill>
                      <a:schemeClr val="tx1"/>
                    </a:solidFill>
                    <a:latin typeface="FS Magistral Book" panose="020B0504030204080304" pitchFamily="34" charset="0"/>
                  </a:rPr>
                  <a:t>….</a:t>
                </a:r>
              </a:p>
            </p:txBody>
          </p:sp>
          <p:sp>
            <p:nvSpPr>
              <p:cNvPr id="56" name="Rounded Rectangle 54">
                <a:extLst>
                  <a:ext uri="{FF2B5EF4-FFF2-40B4-BE49-F238E27FC236}">
                    <a16:creationId xmlns:a16="http://schemas.microsoft.com/office/drawing/2014/main" id="{4C3C6346-68C9-BC29-37EE-0A8DFA9CF595}"/>
                  </a:ext>
                </a:extLst>
              </p:cNvPr>
              <p:cNvSpPr>
                <a:spLocks/>
              </p:cNvSpPr>
              <p:nvPr/>
            </p:nvSpPr>
            <p:spPr>
              <a:xfrm>
                <a:off x="5741804" y="4403413"/>
                <a:ext cx="3880438"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T</a:t>
                </a:r>
                <a:r>
                  <a:rPr lang="en-VN" sz="1200">
                    <a:solidFill>
                      <a:schemeClr val="tx1"/>
                    </a:solidFill>
                    <a:latin typeface="FS Magistral Book" panose="020B0504030204080304" pitchFamily="34" charset="0"/>
                  </a:rPr>
                  <a:t>IÊU CHUẨN TÍCH HỢP</a:t>
                </a:r>
              </a:p>
            </p:txBody>
          </p:sp>
          <p:sp>
            <p:nvSpPr>
              <p:cNvPr id="57" name="Rounded Rectangle 61">
                <a:extLst>
                  <a:ext uri="{FF2B5EF4-FFF2-40B4-BE49-F238E27FC236}">
                    <a16:creationId xmlns:a16="http://schemas.microsoft.com/office/drawing/2014/main" id="{245469D5-1A5A-006D-A6E6-0F85AE28087D}"/>
                  </a:ext>
                </a:extLst>
              </p:cNvPr>
              <p:cNvSpPr>
                <a:spLocks/>
              </p:cNvSpPr>
              <p:nvPr/>
            </p:nvSpPr>
            <p:spPr>
              <a:xfrm>
                <a:off x="2121278" y="5190570"/>
                <a:ext cx="1755317"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VN" sz="1200">
                    <a:solidFill>
                      <a:schemeClr val="tx1"/>
                    </a:solidFill>
                    <a:latin typeface="FS Magistral Book" panose="020B0504030204080304" pitchFamily="34" charset="0"/>
                  </a:rPr>
                  <a:t>Trung tâm dữ liệu (DC/DR)</a:t>
                </a:r>
              </a:p>
            </p:txBody>
          </p:sp>
          <p:sp>
            <p:nvSpPr>
              <p:cNvPr id="58" name="Rounded Rectangle 62">
                <a:extLst>
                  <a:ext uri="{FF2B5EF4-FFF2-40B4-BE49-F238E27FC236}">
                    <a16:creationId xmlns:a16="http://schemas.microsoft.com/office/drawing/2014/main" id="{A4904B71-364A-F928-28CF-0EDB206A46F2}"/>
                  </a:ext>
                </a:extLst>
              </p:cNvPr>
              <p:cNvSpPr>
                <a:spLocks/>
              </p:cNvSpPr>
              <p:nvPr/>
            </p:nvSpPr>
            <p:spPr>
              <a:xfrm>
                <a:off x="3937137" y="5190570"/>
                <a:ext cx="1930760"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Thiết bị ký: Signpad, vân tay, Đầu đọc</a:t>
                </a:r>
                <a:endParaRPr lang="en-VN" sz="1200">
                  <a:solidFill>
                    <a:schemeClr val="tx1"/>
                  </a:solidFill>
                  <a:latin typeface="FS Magistral Book" panose="020B0504030204080304" pitchFamily="34" charset="0"/>
                </a:endParaRPr>
              </a:p>
            </p:txBody>
          </p:sp>
          <p:sp>
            <p:nvSpPr>
              <p:cNvPr id="59" name="Rounded Rectangle 63">
                <a:extLst>
                  <a:ext uri="{FF2B5EF4-FFF2-40B4-BE49-F238E27FC236}">
                    <a16:creationId xmlns:a16="http://schemas.microsoft.com/office/drawing/2014/main" id="{528CF143-2B66-4792-750E-AF645EC166C6}"/>
                  </a:ext>
                </a:extLst>
              </p:cNvPr>
              <p:cNvSpPr>
                <a:spLocks/>
              </p:cNvSpPr>
              <p:nvPr/>
            </p:nvSpPr>
            <p:spPr>
              <a:xfrm>
                <a:off x="5928439" y="5190570"/>
                <a:ext cx="1746634"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PC/ Laptop</a:t>
                </a:r>
                <a:endParaRPr lang="en-VN" sz="1200">
                  <a:solidFill>
                    <a:schemeClr val="tx1"/>
                  </a:solidFill>
                  <a:latin typeface="FS Magistral Book" panose="020B0504030204080304" pitchFamily="34" charset="0"/>
                </a:endParaRPr>
              </a:p>
            </p:txBody>
          </p:sp>
          <p:sp>
            <p:nvSpPr>
              <p:cNvPr id="60" name="Rounded Rectangle 64">
                <a:extLst>
                  <a:ext uri="{FF2B5EF4-FFF2-40B4-BE49-F238E27FC236}">
                    <a16:creationId xmlns:a16="http://schemas.microsoft.com/office/drawing/2014/main" id="{87A98DFA-6C4B-5EA6-DC91-2381873E6EE4}"/>
                  </a:ext>
                </a:extLst>
              </p:cNvPr>
              <p:cNvSpPr>
                <a:spLocks/>
              </p:cNvSpPr>
              <p:nvPr/>
            </p:nvSpPr>
            <p:spPr>
              <a:xfrm>
                <a:off x="7735615" y="5190570"/>
                <a:ext cx="1875745"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Wifi, kênh truyền…</a:t>
                </a:r>
                <a:endParaRPr lang="en-VN" sz="1200">
                  <a:solidFill>
                    <a:schemeClr val="tx1"/>
                  </a:solidFill>
                  <a:latin typeface="FS Magistral Book" panose="020B0504030204080304" pitchFamily="34" charset="0"/>
                </a:endParaRPr>
              </a:p>
            </p:txBody>
          </p:sp>
          <p:sp>
            <p:nvSpPr>
              <p:cNvPr id="61" name="Rounded Rectangle 66">
                <a:extLst>
                  <a:ext uri="{FF2B5EF4-FFF2-40B4-BE49-F238E27FC236}">
                    <a16:creationId xmlns:a16="http://schemas.microsoft.com/office/drawing/2014/main" id="{B228606F-144D-B352-B547-A5EA62537B42}"/>
                  </a:ext>
                </a:extLst>
              </p:cNvPr>
              <p:cNvSpPr>
                <a:spLocks/>
              </p:cNvSpPr>
              <p:nvPr/>
            </p:nvSpPr>
            <p:spPr>
              <a:xfrm>
                <a:off x="2131623" y="5962016"/>
                <a:ext cx="2545702"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Máy chụp</a:t>
                </a:r>
                <a:endParaRPr lang="en-VN" sz="1200">
                  <a:solidFill>
                    <a:schemeClr val="tx1"/>
                  </a:solidFill>
                  <a:latin typeface="FS Magistral Book" panose="020B0504030204080304" pitchFamily="34" charset="0"/>
                </a:endParaRPr>
              </a:p>
            </p:txBody>
          </p:sp>
          <p:sp>
            <p:nvSpPr>
              <p:cNvPr id="62" name="Rounded Rectangle 67">
                <a:extLst>
                  <a:ext uri="{FF2B5EF4-FFF2-40B4-BE49-F238E27FC236}">
                    <a16:creationId xmlns:a16="http://schemas.microsoft.com/office/drawing/2014/main" id="{DE85A69F-2A41-A42C-518B-7ACA82A0A56B}"/>
                  </a:ext>
                </a:extLst>
              </p:cNvPr>
              <p:cNvSpPr>
                <a:spLocks/>
              </p:cNvSpPr>
              <p:nvPr/>
            </p:nvSpPr>
            <p:spPr>
              <a:xfrm>
                <a:off x="4835515" y="5962016"/>
                <a:ext cx="2244640"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Máy xét nghiệm</a:t>
                </a:r>
                <a:endParaRPr lang="en-VN" sz="1200">
                  <a:solidFill>
                    <a:schemeClr val="tx1"/>
                  </a:solidFill>
                  <a:latin typeface="FS Magistral Book" panose="020B0504030204080304" pitchFamily="34" charset="0"/>
                </a:endParaRPr>
              </a:p>
            </p:txBody>
          </p:sp>
          <p:sp>
            <p:nvSpPr>
              <p:cNvPr id="63" name="Rounded Rectangle 68">
                <a:extLst>
                  <a:ext uri="{FF2B5EF4-FFF2-40B4-BE49-F238E27FC236}">
                    <a16:creationId xmlns:a16="http://schemas.microsoft.com/office/drawing/2014/main" id="{3DB26797-0B06-ED41-7389-1323D122B76D}"/>
                  </a:ext>
                </a:extLst>
              </p:cNvPr>
              <p:cNvSpPr>
                <a:spLocks/>
              </p:cNvSpPr>
              <p:nvPr/>
            </p:nvSpPr>
            <p:spPr>
              <a:xfrm>
                <a:off x="7227465" y="5962016"/>
                <a:ext cx="2383896"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a:solidFill>
                      <a:schemeClr val="tx1"/>
                    </a:solidFill>
                    <a:latin typeface="FS Magistral Book" panose="020B0504030204080304" pitchFamily="34" charset="0"/>
                  </a:rPr>
                  <a:t>T</a:t>
                </a:r>
                <a:r>
                  <a:rPr lang="en-VN" sz="1200">
                    <a:solidFill>
                      <a:schemeClr val="tx1"/>
                    </a:solidFill>
                    <a:latin typeface="FS Magistral Book" panose="020B0504030204080304" pitchFamily="34" charset="0"/>
                  </a:rPr>
                  <a:t>hiết đeo cá nhân</a:t>
                </a:r>
              </a:p>
            </p:txBody>
          </p:sp>
        </p:grpSp>
        <p:sp>
          <p:nvSpPr>
            <p:cNvPr id="14" name="Rounded Rectangle 83">
              <a:extLst>
                <a:ext uri="{FF2B5EF4-FFF2-40B4-BE49-F238E27FC236}">
                  <a16:creationId xmlns:a16="http://schemas.microsoft.com/office/drawing/2014/main" id="{BDC243E6-0483-BFAC-251D-A7CBAF108AAF}"/>
                </a:ext>
              </a:extLst>
            </p:cNvPr>
            <p:cNvSpPr>
              <a:spLocks/>
            </p:cNvSpPr>
            <p:nvPr/>
          </p:nvSpPr>
          <p:spPr>
            <a:xfrm>
              <a:off x="808400" y="937231"/>
              <a:ext cx="9044904" cy="5171736"/>
            </a:xfrm>
            <a:prstGeom prst="roundRect">
              <a:avLst>
                <a:gd name="adj" fmla="val 2031"/>
              </a:avLst>
            </a:prstGeom>
            <a:noFill/>
            <a:ln w="22225">
              <a:solidFill>
                <a:srgbClr val="00206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endParaRPr lang="en-VN" sz="1800">
                <a:solidFill>
                  <a:schemeClr val="tx1"/>
                </a:solidFill>
                <a:latin typeface="FS Magistral Book" panose="020B0504030204080304" pitchFamily="34" charset="0"/>
              </a:endParaRPr>
            </a:p>
          </p:txBody>
        </p:sp>
        <p:sp>
          <p:nvSpPr>
            <p:cNvPr id="15" name="Rounded Rectangle 39">
              <a:extLst>
                <a:ext uri="{FF2B5EF4-FFF2-40B4-BE49-F238E27FC236}">
                  <a16:creationId xmlns:a16="http://schemas.microsoft.com/office/drawing/2014/main" id="{B29C0816-9CCA-1E30-F8CF-19E839266BA1}"/>
                </a:ext>
              </a:extLst>
            </p:cNvPr>
            <p:cNvSpPr>
              <a:spLocks/>
            </p:cNvSpPr>
            <p:nvPr/>
          </p:nvSpPr>
          <p:spPr>
            <a:xfrm>
              <a:off x="2282845" y="2852597"/>
              <a:ext cx="828000" cy="482426"/>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latin typeface="FS Magistral Book" panose="020B0504030204080304" pitchFamily="34" charset="0"/>
                </a:rPr>
                <a:t>Dân số</a:t>
              </a:r>
              <a:endParaRPr lang="en-VN" sz="1100">
                <a:solidFill>
                  <a:schemeClr val="tx1"/>
                </a:solidFill>
                <a:latin typeface="FS Magistral Book" panose="020B0504030204080304" pitchFamily="34" charset="0"/>
              </a:endParaRPr>
            </a:p>
          </p:txBody>
        </p:sp>
        <p:sp>
          <p:nvSpPr>
            <p:cNvPr id="16" name="Rounded Rectangle 40">
              <a:extLst>
                <a:ext uri="{FF2B5EF4-FFF2-40B4-BE49-F238E27FC236}">
                  <a16:creationId xmlns:a16="http://schemas.microsoft.com/office/drawing/2014/main" id="{40FEF38C-8E70-196A-6EBD-1F64B79C9130}"/>
                </a:ext>
              </a:extLst>
            </p:cNvPr>
            <p:cNvSpPr>
              <a:spLocks/>
            </p:cNvSpPr>
            <p:nvPr/>
          </p:nvSpPr>
          <p:spPr>
            <a:xfrm>
              <a:off x="3164409" y="2852883"/>
              <a:ext cx="828000" cy="482139"/>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US" sz="1100">
                  <a:solidFill>
                    <a:schemeClr val="tx1"/>
                  </a:solidFill>
                  <a:latin typeface="FS Magistral Book" panose="020B0504030204080304" pitchFamily="34" charset="0"/>
                </a:rPr>
                <a:t>Dược, VTYT</a:t>
              </a:r>
              <a:endParaRPr lang="en-VN" sz="1100">
                <a:solidFill>
                  <a:schemeClr val="tx1"/>
                </a:solidFill>
                <a:latin typeface="FS Magistral Book" panose="020B0504030204080304" pitchFamily="34" charset="0"/>
              </a:endParaRPr>
            </a:p>
          </p:txBody>
        </p:sp>
        <p:sp>
          <p:nvSpPr>
            <p:cNvPr id="17" name="Rounded Rectangle 41">
              <a:extLst>
                <a:ext uri="{FF2B5EF4-FFF2-40B4-BE49-F238E27FC236}">
                  <a16:creationId xmlns:a16="http://schemas.microsoft.com/office/drawing/2014/main" id="{5A370DCC-D672-898E-205A-8BEE40B3824A}"/>
                </a:ext>
              </a:extLst>
            </p:cNvPr>
            <p:cNvSpPr>
              <a:spLocks/>
            </p:cNvSpPr>
            <p:nvPr/>
          </p:nvSpPr>
          <p:spPr>
            <a:xfrm>
              <a:off x="4042681" y="2852596"/>
              <a:ext cx="828000" cy="482139"/>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chemeClr val="tx1"/>
                  </a:solidFill>
                  <a:latin typeface="FS Magistral Book" panose="020B0504030204080304" pitchFamily="34" charset="0"/>
                </a:rPr>
                <a:t>ATTP</a:t>
              </a:r>
              <a:endParaRPr lang="en-VN" sz="1100">
                <a:solidFill>
                  <a:schemeClr val="tx1"/>
                </a:solidFill>
                <a:latin typeface="FS Magistral Book" panose="020B0504030204080304" pitchFamily="34" charset="0"/>
              </a:endParaRPr>
            </a:p>
          </p:txBody>
        </p:sp>
        <p:sp>
          <p:nvSpPr>
            <p:cNvPr id="18" name="Rounded Rectangle 42">
              <a:extLst>
                <a:ext uri="{FF2B5EF4-FFF2-40B4-BE49-F238E27FC236}">
                  <a16:creationId xmlns:a16="http://schemas.microsoft.com/office/drawing/2014/main" id="{6861DEC1-68E3-9A21-D109-226BFB0F5ED3}"/>
                </a:ext>
              </a:extLst>
            </p:cNvPr>
            <p:cNvSpPr>
              <a:spLocks/>
            </p:cNvSpPr>
            <p:nvPr/>
          </p:nvSpPr>
          <p:spPr>
            <a:xfrm>
              <a:off x="4920953" y="2852597"/>
              <a:ext cx="980650" cy="482138"/>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a:solidFill>
                    <a:schemeClr val="tx1"/>
                  </a:solidFill>
                  <a:latin typeface="FS Magistral Book" panose="020B0504030204080304" pitchFamily="34" charset="0"/>
                </a:rPr>
                <a:t>HIV/AIDS</a:t>
              </a:r>
              <a:endParaRPr lang="en-VN" sz="1050">
                <a:solidFill>
                  <a:schemeClr val="tx1"/>
                </a:solidFill>
                <a:latin typeface="FS Magistral Book" panose="020B0504030204080304" pitchFamily="34" charset="0"/>
              </a:endParaRPr>
            </a:p>
          </p:txBody>
        </p:sp>
        <p:sp>
          <p:nvSpPr>
            <p:cNvPr id="19" name="Rounded Rectangle 43">
              <a:extLst>
                <a:ext uri="{FF2B5EF4-FFF2-40B4-BE49-F238E27FC236}">
                  <a16:creationId xmlns:a16="http://schemas.microsoft.com/office/drawing/2014/main" id="{E9D6D7AE-52A6-907C-0A4B-AFA06965159F}"/>
                </a:ext>
              </a:extLst>
            </p:cNvPr>
            <p:cNvSpPr>
              <a:spLocks/>
            </p:cNvSpPr>
            <p:nvPr/>
          </p:nvSpPr>
          <p:spPr>
            <a:xfrm>
              <a:off x="6021576" y="2852596"/>
              <a:ext cx="828000" cy="482137"/>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US" sz="1100">
                  <a:solidFill>
                    <a:schemeClr val="tx1"/>
                  </a:solidFill>
                  <a:latin typeface="FS Magistral Book" panose="020B0504030204080304" pitchFamily="34" charset="0"/>
                </a:rPr>
                <a:t>Tài chính</a:t>
              </a:r>
              <a:endParaRPr lang="en-VN" sz="1100">
                <a:solidFill>
                  <a:schemeClr val="tx1"/>
                </a:solidFill>
                <a:latin typeface="FS Magistral Book" panose="020B0504030204080304" pitchFamily="34" charset="0"/>
              </a:endParaRPr>
            </a:p>
          </p:txBody>
        </p:sp>
        <p:sp>
          <p:nvSpPr>
            <p:cNvPr id="20" name="Rounded Rectangle 44">
              <a:extLst>
                <a:ext uri="{FF2B5EF4-FFF2-40B4-BE49-F238E27FC236}">
                  <a16:creationId xmlns:a16="http://schemas.microsoft.com/office/drawing/2014/main" id="{78FB944C-D222-0E4A-50E7-5FD2C94920D2}"/>
                </a:ext>
              </a:extLst>
            </p:cNvPr>
            <p:cNvSpPr>
              <a:spLocks/>
            </p:cNvSpPr>
            <p:nvPr/>
          </p:nvSpPr>
          <p:spPr>
            <a:xfrm>
              <a:off x="6903140" y="2852883"/>
              <a:ext cx="828000" cy="481849"/>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US" sz="1100">
                  <a:solidFill>
                    <a:schemeClr val="tx1"/>
                  </a:solidFill>
                  <a:latin typeface="FS Magistral Book" panose="020B0504030204080304" pitchFamily="34" charset="0"/>
                </a:rPr>
                <a:t>Tài sản TTB</a:t>
              </a:r>
              <a:endParaRPr lang="en-VN" sz="1100">
                <a:solidFill>
                  <a:schemeClr val="tx1"/>
                </a:solidFill>
                <a:latin typeface="FS Magistral Book" panose="020B0504030204080304" pitchFamily="34" charset="0"/>
              </a:endParaRPr>
            </a:p>
          </p:txBody>
        </p:sp>
        <p:sp>
          <p:nvSpPr>
            <p:cNvPr id="21" name="Rounded Rectangle 45">
              <a:extLst>
                <a:ext uri="{FF2B5EF4-FFF2-40B4-BE49-F238E27FC236}">
                  <a16:creationId xmlns:a16="http://schemas.microsoft.com/office/drawing/2014/main" id="{CFD77334-51B6-634F-22FE-B2D47AA62C1F}"/>
                </a:ext>
              </a:extLst>
            </p:cNvPr>
            <p:cNvSpPr>
              <a:spLocks/>
            </p:cNvSpPr>
            <p:nvPr/>
          </p:nvSpPr>
          <p:spPr>
            <a:xfrm>
              <a:off x="7781412" y="2852596"/>
              <a:ext cx="828000" cy="481849"/>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US" sz="1100">
                  <a:solidFill>
                    <a:schemeClr val="tx1"/>
                  </a:solidFill>
                  <a:latin typeface="FS Magistral Book" panose="020B0504030204080304" pitchFamily="34" charset="0"/>
                </a:rPr>
                <a:t>Nhân sự</a:t>
              </a:r>
              <a:endParaRPr lang="en-VN" sz="1100">
                <a:solidFill>
                  <a:schemeClr val="tx1"/>
                </a:solidFill>
                <a:latin typeface="FS Magistral Book" panose="020B0504030204080304" pitchFamily="34" charset="0"/>
              </a:endParaRPr>
            </a:p>
          </p:txBody>
        </p:sp>
        <p:sp>
          <p:nvSpPr>
            <p:cNvPr id="26" name="Rounded Rectangle 46">
              <a:extLst>
                <a:ext uri="{FF2B5EF4-FFF2-40B4-BE49-F238E27FC236}">
                  <a16:creationId xmlns:a16="http://schemas.microsoft.com/office/drawing/2014/main" id="{56849C1D-301D-A9DC-436A-0CD363E5397C}"/>
                </a:ext>
              </a:extLst>
            </p:cNvPr>
            <p:cNvSpPr>
              <a:spLocks/>
            </p:cNvSpPr>
            <p:nvPr/>
          </p:nvSpPr>
          <p:spPr>
            <a:xfrm>
              <a:off x="8659684" y="2852597"/>
              <a:ext cx="980650" cy="481848"/>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US" sz="1200">
                  <a:solidFill>
                    <a:schemeClr val="tx1"/>
                  </a:solidFill>
                  <a:latin typeface="FS Magistral Book" panose="020B0504030204080304" pitchFamily="34" charset="0"/>
                </a:rPr>
                <a:t>…</a:t>
              </a:r>
              <a:endParaRPr lang="en-VN" sz="1200">
                <a:solidFill>
                  <a:schemeClr val="tx1"/>
                </a:solidFill>
                <a:latin typeface="FS Magistral Book" panose="020B0504030204080304" pitchFamily="34" charset="0"/>
              </a:endParaRPr>
            </a:p>
          </p:txBody>
        </p:sp>
      </p:grpSp>
      <p:sp>
        <p:nvSpPr>
          <p:cNvPr id="3" name="Rounded Rectangle 41">
            <a:extLst>
              <a:ext uri="{FF2B5EF4-FFF2-40B4-BE49-F238E27FC236}">
                <a16:creationId xmlns:a16="http://schemas.microsoft.com/office/drawing/2014/main" id="{E4334C3B-A6F0-7419-0739-906313A0A7CC}"/>
              </a:ext>
            </a:extLst>
          </p:cNvPr>
          <p:cNvSpPr>
            <a:spLocks/>
          </p:cNvSpPr>
          <p:nvPr/>
        </p:nvSpPr>
        <p:spPr>
          <a:xfrm>
            <a:off x="2330672" y="1688387"/>
            <a:ext cx="691284" cy="393500"/>
          </a:xfrm>
          <a:prstGeom prst="roundRect">
            <a:avLst>
              <a:gd name="adj" fmla="val 11089"/>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defRPr/>
            </a:pPr>
            <a:r>
              <a:rPr lang="en-US" sz="1100">
                <a:solidFill>
                  <a:schemeClr val="tx1"/>
                </a:solidFill>
                <a:latin typeface="FS Magistral Book" panose="020B0504030204080304" pitchFamily="34" charset="0"/>
              </a:rPr>
              <a:t>LIS</a:t>
            </a:r>
            <a:endParaRPr lang="en-VN" sz="1100">
              <a:solidFill>
                <a:schemeClr val="tx1"/>
              </a:solidFill>
              <a:latin typeface="FS Magistral Book" panose="020B0504030204080304" pitchFamily="34" charset="0"/>
            </a:endParaRPr>
          </a:p>
        </p:txBody>
      </p:sp>
    </p:spTree>
    <p:extLst>
      <p:ext uri="{BB962C8B-B14F-4D97-AF65-F5344CB8AC3E}">
        <p14:creationId xmlns:p14="http://schemas.microsoft.com/office/powerpoint/2010/main" val="1063582022"/>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56E02-13BC-E118-FCC1-BF50569D35DA}"/>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A915970B-2BC4-2625-5D0E-8150C4266B00}"/>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FF0000"/>
                </a:solidFill>
                <a:latin typeface="FS Magistral Book" panose="020B0504030204080304" pitchFamily="34" charset="0"/>
              </a:rPr>
              <a:t>      </a:t>
            </a:r>
            <a:r>
              <a:rPr lang="en-US" sz="2000">
                <a:solidFill>
                  <a:srgbClr val="FF0000"/>
                </a:solidFill>
                <a:latin typeface="FS Magistral Book" panose="020B0504030204080304" pitchFamily="34" charset="0"/>
                <a:ea typeface="Montserrat ExtraBold"/>
                <a:cs typeface="Montserrat ExtraBold"/>
                <a:sym typeface="Montserrat ExtraBold"/>
              </a:rPr>
              <a:t>GIẢI PHÁP HẠ TẦNG &amp; ATTT</a:t>
            </a:r>
            <a:endParaRPr lang="en-US" sz="1000">
              <a:solidFill>
                <a:srgbClr val="FF0000"/>
              </a:solidFill>
              <a:latin typeface="FS Magistral Book" panose="020B0504030204080304" pitchFamily="34" charset="0"/>
            </a:endParaRPr>
          </a:p>
        </p:txBody>
      </p:sp>
      <p:sp>
        <p:nvSpPr>
          <p:cNvPr id="23" name="Oval 4_1_1">
            <a:extLst>
              <a:ext uri="{FF2B5EF4-FFF2-40B4-BE49-F238E27FC236}">
                <a16:creationId xmlns:a16="http://schemas.microsoft.com/office/drawing/2014/main" id="{CF46DB18-F777-FBE9-486E-229C4C96AC94}"/>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57A9943B-E1FC-47CA-0A4E-DDE2C23E89C8}"/>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869FFB7C-850E-294C-1364-67234BFBFF7C}"/>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3" name="Google Shape;146;p16" descr="image.png">
            <a:extLst>
              <a:ext uri="{FF2B5EF4-FFF2-40B4-BE49-F238E27FC236}">
                <a16:creationId xmlns:a16="http://schemas.microsoft.com/office/drawing/2014/main" id="{0A47AC97-DC56-E66E-D765-0A3872C09B88}"/>
              </a:ext>
            </a:extLst>
          </p:cNvPr>
          <p:cNvPicPr preferRelativeResize="0"/>
          <p:nvPr/>
        </p:nvPicPr>
        <p:blipFill rotWithShape="1">
          <a:blip r:embed="rId3">
            <a:alphaModFix/>
          </a:blip>
          <a:srcRect/>
          <a:stretch/>
        </p:blipFill>
        <p:spPr>
          <a:xfrm>
            <a:off x="428514" y="902092"/>
            <a:ext cx="2619412" cy="3813841"/>
          </a:xfrm>
          <a:prstGeom prst="rect">
            <a:avLst/>
          </a:prstGeom>
          <a:noFill/>
          <a:ln>
            <a:noFill/>
          </a:ln>
        </p:spPr>
      </p:pic>
      <p:pic>
        <p:nvPicPr>
          <p:cNvPr id="4" name="Google Shape;147;p16" descr="image.png">
            <a:extLst>
              <a:ext uri="{FF2B5EF4-FFF2-40B4-BE49-F238E27FC236}">
                <a16:creationId xmlns:a16="http://schemas.microsoft.com/office/drawing/2014/main" id="{76B9B314-73A7-7D7F-7032-CBF59B39B111}"/>
              </a:ext>
            </a:extLst>
          </p:cNvPr>
          <p:cNvPicPr preferRelativeResize="0"/>
          <p:nvPr/>
        </p:nvPicPr>
        <p:blipFill rotWithShape="1">
          <a:blip r:embed="rId4">
            <a:alphaModFix/>
          </a:blip>
          <a:srcRect/>
          <a:stretch/>
        </p:blipFill>
        <p:spPr>
          <a:xfrm>
            <a:off x="3262350" y="902092"/>
            <a:ext cx="2619412" cy="3813841"/>
          </a:xfrm>
          <a:prstGeom prst="rect">
            <a:avLst/>
          </a:prstGeom>
          <a:noFill/>
          <a:ln>
            <a:noFill/>
          </a:ln>
        </p:spPr>
      </p:pic>
      <p:pic>
        <p:nvPicPr>
          <p:cNvPr id="5" name="Google Shape;148;p16" descr="image.png">
            <a:extLst>
              <a:ext uri="{FF2B5EF4-FFF2-40B4-BE49-F238E27FC236}">
                <a16:creationId xmlns:a16="http://schemas.microsoft.com/office/drawing/2014/main" id="{B7CE45B5-8A69-8721-7E42-BF1910082FEE}"/>
              </a:ext>
            </a:extLst>
          </p:cNvPr>
          <p:cNvPicPr preferRelativeResize="0"/>
          <p:nvPr/>
        </p:nvPicPr>
        <p:blipFill rotWithShape="1">
          <a:blip r:embed="rId5">
            <a:alphaModFix/>
          </a:blip>
          <a:srcRect/>
          <a:stretch/>
        </p:blipFill>
        <p:spPr>
          <a:xfrm>
            <a:off x="6096075" y="902093"/>
            <a:ext cx="2619412" cy="3813840"/>
          </a:xfrm>
          <a:prstGeom prst="rect">
            <a:avLst/>
          </a:prstGeom>
          <a:noFill/>
          <a:ln>
            <a:noFill/>
          </a:ln>
        </p:spPr>
      </p:pic>
      <p:pic>
        <p:nvPicPr>
          <p:cNvPr id="6" name="Google Shape;150;p16" descr="image.png">
            <a:extLst>
              <a:ext uri="{FF2B5EF4-FFF2-40B4-BE49-F238E27FC236}">
                <a16:creationId xmlns:a16="http://schemas.microsoft.com/office/drawing/2014/main" id="{D8173A00-FC1A-E54D-5255-A2959D2C9BFA}"/>
              </a:ext>
            </a:extLst>
          </p:cNvPr>
          <p:cNvPicPr preferRelativeResize="0"/>
          <p:nvPr/>
        </p:nvPicPr>
        <p:blipFill rotWithShape="1">
          <a:blip r:embed="rId6">
            <a:alphaModFix/>
          </a:blip>
          <a:srcRect/>
          <a:stretch/>
        </p:blipFill>
        <p:spPr>
          <a:xfrm>
            <a:off x="650081" y="985039"/>
            <a:ext cx="428625" cy="428625"/>
          </a:xfrm>
          <a:prstGeom prst="rect">
            <a:avLst/>
          </a:prstGeom>
          <a:noFill/>
          <a:ln>
            <a:noFill/>
          </a:ln>
        </p:spPr>
      </p:pic>
      <p:sp>
        <p:nvSpPr>
          <p:cNvPr id="7" name="Google Shape;151;p16">
            <a:extLst>
              <a:ext uri="{FF2B5EF4-FFF2-40B4-BE49-F238E27FC236}">
                <a16:creationId xmlns:a16="http://schemas.microsoft.com/office/drawing/2014/main" id="{5B5DEA4B-0607-DE69-FA75-3B4BBCFAE39D}"/>
              </a:ext>
            </a:extLst>
          </p:cNvPr>
          <p:cNvSpPr txBox="1"/>
          <p:nvPr/>
        </p:nvSpPr>
        <p:spPr>
          <a:xfrm>
            <a:off x="650081" y="1556539"/>
            <a:ext cx="1440180" cy="492443"/>
          </a:xfrm>
          <a:prstGeom prst="rect">
            <a:avLst/>
          </a:prstGeom>
          <a:noFill/>
          <a:ln>
            <a:noFill/>
          </a:ln>
        </p:spPr>
        <p:txBody>
          <a:bodyPr spcFirstLastPara="1" wrap="square" lIns="0" tIns="0" rIns="0" bIns="0" anchor="t" anchorCtr="0">
            <a:spAutoFit/>
          </a:bodyPr>
          <a:lstStyle/>
          <a:p>
            <a:r>
              <a:rPr lang="en-US" sz="1600" b="1">
                <a:solidFill>
                  <a:srgbClr val="EE0033"/>
                </a:solidFill>
                <a:latin typeface="FS Magistral Book" panose="020B0504030204080304" pitchFamily="34" charset="0"/>
                <a:ea typeface="Montserrat"/>
                <a:cs typeface="Montserrat"/>
                <a:sym typeface="Montserrat"/>
              </a:rPr>
              <a:t>Đầu tư Thiết yếu</a:t>
            </a:r>
            <a:endParaRPr sz="1600">
              <a:latin typeface="FS Magistral Book" panose="020B0504030204080304" pitchFamily="34" charset="0"/>
            </a:endParaRPr>
          </a:p>
        </p:txBody>
      </p:sp>
      <p:pic>
        <p:nvPicPr>
          <p:cNvPr id="8" name="Google Shape;152;p16" descr="image.png">
            <a:extLst>
              <a:ext uri="{FF2B5EF4-FFF2-40B4-BE49-F238E27FC236}">
                <a16:creationId xmlns:a16="http://schemas.microsoft.com/office/drawing/2014/main" id="{DD5E5F57-2D5C-FF52-5F48-4B9AFD7F1BC6}"/>
              </a:ext>
            </a:extLst>
          </p:cNvPr>
          <p:cNvPicPr preferRelativeResize="0"/>
          <p:nvPr/>
        </p:nvPicPr>
        <p:blipFill rotWithShape="1">
          <a:blip r:embed="rId7">
            <a:alphaModFix/>
          </a:blip>
          <a:srcRect/>
          <a:stretch/>
        </p:blipFill>
        <p:spPr>
          <a:xfrm>
            <a:off x="3483806" y="985039"/>
            <a:ext cx="428625" cy="428625"/>
          </a:xfrm>
          <a:prstGeom prst="rect">
            <a:avLst/>
          </a:prstGeom>
          <a:noFill/>
          <a:ln>
            <a:noFill/>
          </a:ln>
        </p:spPr>
      </p:pic>
      <p:sp>
        <p:nvSpPr>
          <p:cNvPr id="9" name="Google Shape;153;p16">
            <a:extLst>
              <a:ext uri="{FF2B5EF4-FFF2-40B4-BE49-F238E27FC236}">
                <a16:creationId xmlns:a16="http://schemas.microsoft.com/office/drawing/2014/main" id="{BD4BF69A-D7A1-EAA1-67C8-C6662B557A70}"/>
              </a:ext>
            </a:extLst>
          </p:cNvPr>
          <p:cNvSpPr txBox="1"/>
          <p:nvPr/>
        </p:nvSpPr>
        <p:spPr>
          <a:xfrm>
            <a:off x="3483806" y="1556539"/>
            <a:ext cx="2137767" cy="492443"/>
          </a:xfrm>
          <a:prstGeom prst="rect">
            <a:avLst/>
          </a:prstGeom>
          <a:noFill/>
          <a:ln>
            <a:noFill/>
          </a:ln>
        </p:spPr>
        <p:txBody>
          <a:bodyPr spcFirstLastPara="1" wrap="square" lIns="0" tIns="0" rIns="0" bIns="0" anchor="t" anchorCtr="0">
            <a:spAutoFit/>
          </a:bodyPr>
          <a:lstStyle/>
          <a:p>
            <a:r>
              <a:rPr lang="en-US" sz="1600" b="1">
                <a:solidFill>
                  <a:srgbClr val="EE0033"/>
                </a:solidFill>
                <a:latin typeface="FS Magistral Book" panose="020B0504030204080304" pitchFamily="34" charset="0"/>
                <a:ea typeface="Montserrat"/>
                <a:cs typeface="Montserrat"/>
                <a:sym typeface="Montserrat"/>
              </a:rPr>
              <a:t>Đường truyền &amp; Bảo mật</a:t>
            </a:r>
            <a:endParaRPr sz="1600">
              <a:latin typeface="FS Magistral Book" panose="020B0504030204080304" pitchFamily="34" charset="0"/>
            </a:endParaRPr>
          </a:p>
        </p:txBody>
      </p:sp>
      <p:pic>
        <p:nvPicPr>
          <p:cNvPr id="10" name="Google Shape;154;p16" descr="image.png">
            <a:extLst>
              <a:ext uri="{FF2B5EF4-FFF2-40B4-BE49-F238E27FC236}">
                <a16:creationId xmlns:a16="http://schemas.microsoft.com/office/drawing/2014/main" id="{A19EE110-BD68-B79E-0CDD-064C1497F47E}"/>
              </a:ext>
            </a:extLst>
          </p:cNvPr>
          <p:cNvPicPr preferRelativeResize="0"/>
          <p:nvPr/>
        </p:nvPicPr>
        <p:blipFill rotWithShape="1">
          <a:blip r:embed="rId8">
            <a:alphaModFix/>
          </a:blip>
          <a:srcRect/>
          <a:stretch/>
        </p:blipFill>
        <p:spPr>
          <a:xfrm>
            <a:off x="6317531" y="985039"/>
            <a:ext cx="428625" cy="428625"/>
          </a:xfrm>
          <a:prstGeom prst="rect">
            <a:avLst/>
          </a:prstGeom>
          <a:noFill/>
          <a:ln>
            <a:noFill/>
          </a:ln>
        </p:spPr>
      </p:pic>
      <p:sp>
        <p:nvSpPr>
          <p:cNvPr id="11" name="Google Shape;155;p16">
            <a:extLst>
              <a:ext uri="{FF2B5EF4-FFF2-40B4-BE49-F238E27FC236}">
                <a16:creationId xmlns:a16="http://schemas.microsoft.com/office/drawing/2014/main" id="{6007CD2A-1C2F-EC25-9EC2-414605EDF823}"/>
              </a:ext>
            </a:extLst>
          </p:cNvPr>
          <p:cNvSpPr txBox="1"/>
          <p:nvPr/>
        </p:nvSpPr>
        <p:spPr>
          <a:xfrm>
            <a:off x="6317531" y="1556539"/>
            <a:ext cx="1327666" cy="492443"/>
          </a:xfrm>
          <a:prstGeom prst="rect">
            <a:avLst/>
          </a:prstGeom>
          <a:noFill/>
          <a:ln>
            <a:noFill/>
          </a:ln>
        </p:spPr>
        <p:txBody>
          <a:bodyPr spcFirstLastPara="1" wrap="square" lIns="0" tIns="0" rIns="0" bIns="0" anchor="t" anchorCtr="0">
            <a:spAutoFit/>
          </a:bodyPr>
          <a:lstStyle/>
          <a:p>
            <a:r>
              <a:rPr lang="en-US" sz="1600" b="1">
                <a:solidFill>
                  <a:srgbClr val="EE0033"/>
                </a:solidFill>
                <a:latin typeface="FS Magistral Book" panose="020B0504030204080304" pitchFamily="34" charset="0"/>
                <a:ea typeface="Montserrat"/>
                <a:cs typeface="Montserrat"/>
                <a:sym typeface="Montserrat"/>
              </a:rPr>
              <a:t>Wifi Công cộng</a:t>
            </a:r>
            <a:endParaRPr sz="1600">
              <a:latin typeface="FS Magistral Book" panose="020B0504030204080304" pitchFamily="34" charset="0"/>
            </a:endParaRPr>
          </a:p>
        </p:txBody>
      </p:sp>
      <p:pic>
        <p:nvPicPr>
          <p:cNvPr id="12" name="Google Shape;156;p16" descr="image.png">
            <a:extLst>
              <a:ext uri="{FF2B5EF4-FFF2-40B4-BE49-F238E27FC236}">
                <a16:creationId xmlns:a16="http://schemas.microsoft.com/office/drawing/2014/main" id="{8CE82D93-C009-FD98-5F96-F4261A94937C}"/>
              </a:ext>
            </a:extLst>
          </p:cNvPr>
          <p:cNvPicPr preferRelativeResize="0"/>
          <p:nvPr/>
        </p:nvPicPr>
        <p:blipFill rotWithShape="1">
          <a:blip r:embed="rId9">
            <a:alphaModFix/>
          </a:blip>
          <a:srcRect/>
          <a:stretch/>
        </p:blipFill>
        <p:spPr>
          <a:xfrm>
            <a:off x="760809" y="1106482"/>
            <a:ext cx="207169" cy="185738"/>
          </a:xfrm>
          <a:prstGeom prst="rect">
            <a:avLst/>
          </a:prstGeom>
          <a:noFill/>
          <a:ln>
            <a:noFill/>
          </a:ln>
        </p:spPr>
      </p:pic>
      <p:pic>
        <p:nvPicPr>
          <p:cNvPr id="64" name="Google Shape;157;p16" descr="image.png">
            <a:extLst>
              <a:ext uri="{FF2B5EF4-FFF2-40B4-BE49-F238E27FC236}">
                <a16:creationId xmlns:a16="http://schemas.microsoft.com/office/drawing/2014/main" id="{B8842D8D-9173-640D-5493-EAD3B384F766}"/>
              </a:ext>
            </a:extLst>
          </p:cNvPr>
          <p:cNvPicPr preferRelativeResize="0"/>
          <p:nvPr/>
        </p:nvPicPr>
        <p:blipFill rotWithShape="1">
          <a:blip r:embed="rId10">
            <a:alphaModFix/>
          </a:blip>
          <a:srcRect/>
          <a:stretch/>
        </p:blipFill>
        <p:spPr>
          <a:xfrm>
            <a:off x="3605249" y="1106482"/>
            <a:ext cx="185738" cy="185738"/>
          </a:xfrm>
          <a:prstGeom prst="rect">
            <a:avLst/>
          </a:prstGeom>
          <a:noFill/>
          <a:ln>
            <a:noFill/>
          </a:ln>
        </p:spPr>
      </p:pic>
      <p:pic>
        <p:nvPicPr>
          <p:cNvPr id="65" name="Google Shape;158;p16" descr="image.png">
            <a:extLst>
              <a:ext uri="{FF2B5EF4-FFF2-40B4-BE49-F238E27FC236}">
                <a16:creationId xmlns:a16="http://schemas.microsoft.com/office/drawing/2014/main" id="{FC547268-8E0B-3629-CEC5-73C9F670208F}"/>
              </a:ext>
            </a:extLst>
          </p:cNvPr>
          <p:cNvPicPr preferRelativeResize="0"/>
          <p:nvPr/>
        </p:nvPicPr>
        <p:blipFill rotWithShape="1">
          <a:blip r:embed="rId11">
            <a:alphaModFix/>
          </a:blip>
          <a:srcRect/>
          <a:stretch/>
        </p:blipFill>
        <p:spPr>
          <a:xfrm>
            <a:off x="6413971" y="1106482"/>
            <a:ext cx="235744" cy="185738"/>
          </a:xfrm>
          <a:prstGeom prst="rect">
            <a:avLst/>
          </a:prstGeom>
          <a:noFill/>
          <a:ln>
            <a:noFill/>
          </a:ln>
        </p:spPr>
      </p:pic>
      <p:sp>
        <p:nvSpPr>
          <p:cNvPr id="66" name="Google Shape;159;p16">
            <a:extLst>
              <a:ext uri="{FF2B5EF4-FFF2-40B4-BE49-F238E27FC236}">
                <a16:creationId xmlns:a16="http://schemas.microsoft.com/office/drawing/2014/main" id="{E4FE4278-C069-6DA0-0FA6-2D938EA69866}"/>
              </a:ext>
            </a:extLst>
          </p:cNvPr>
          <p:cNvSpPr txBox="1"/>
          <p:nvPr/>
        </p:nvSpPr>
        <p:spPr>
          <a:xfrm>
            <a:off x="864394" y="2114550"/>
            <a:ext cx="1962187" cy="646331"/>
          </a:xfrm>
          <a:prstGeom prst="rect">
            <a:avLst/>
          </a:prstGeom>
          <a:noFill/>
          <a:ln>
            <a:noFill/>
          </a:ln>
        </p:spPr>
        <p:txBody>
          <a:bodyPr spcFirstLastPara="1" wrap="square" lIns="0" tIns="0" rIns="0" bIns="0" anchor="t" anchorCtr="0">
            <a:spAutoFit/>
          </a:bodyPr>
          <a:lstStyle/>
          <a:p>
            <a:pPr algn="just">
              <a:lnSpc>
                <a:spcPct val="150000"/>
              </a:lnSpc>
            </a:pPr>
            <a:r>
              <a:rPr lang="en-US">
                <a:solidFill>
                  <a:srgbClr val="4A4A4A"/>
                </a:solidFill>
                <a:latin typeface="FS Magistral Book" panose="020B0504030204080304" pitchFamily="34" charset="0"/>
                <a:ea typeface="Roboto"/>
                <a:cs typeface="Roboto"/>
                <a:sym typeface="Roboto"/>
              </a:rPr>
              <a:t>Nâng cấp đồng bộ hệ thống PC, mạng LAN.</a:t>
            </a:r>
            <a:endParaRPr>
              <a:latin typeface="FS Magistral Book" panose="020B0504030204080304" pitchFamily="34" charset="0"/>
            </a:endParaRPr>
          </a:p>
        </p:txBody>
      </p:sp>
      <p:sp>
        <p:nvSpPr>
          <p:cNvPr id="67" name="Google Shape;160;p16">
            <a:extLst>
              <a:ext uri="{FF2B5EF4-FFF2-40B4-BE49-F238E27FC236}">
                <a16:creationId xmlns:a16="http://schemas.microsoft.com/office/drawing/2014/main" id="{FC64600E-CD39-CFEC-739A-33D6EF96BC72}"/>
              </a:ext>
            </a:extLst>
          </p:cNvPr>
          <p:cNvSpPr txBox="1"/>
          <p:nvPr/>
        </p:nvSpPr>
        <p:spPr>
          <a:xfrm>
            <a:off x="864394" y="2745935"/>
            <a:ext cx="1962187" cy="969496"/>
          </a:xfrm>
          <a:prstGeom prst="rect">
            <a:avLst/>
          </a:prstGeom>
          <a:noFill/>
          <a:ln>
            <a:noFill/>
          </a:ln>
        </p:spPr>
        <p:txBody>
          <a:bodyPr spcFirstLastPara="1" wrap="square" lIns="0" tIns="0" rIns="0" bIns="0" anchor="t" anchorCtr="0">
            <a:spAutoFit/>
          </a:bodyPr>
          <a:lstStyle/>
          <a:p>
            <a:pPr algn="just">
              <a:lnSpc>
                <a:spcPct val="150000"/>
              </a:lnSpc>
            </a:pPr>
            <a:r>
              <a:rPr lang="en-US">
                <a:solidFill>
                  <a:srgbClr val="4A4A4A"/>
                </a:solidFill>
                <a:latin typeface="FS Magistral Book" panose="020B0504030204080304" pitchFamily="34" charset="0"/>
                <a:ea typeface="Roboto"/>
                <a:cs typeface="Roboto"/>
                <a:sym typeface="Roboto"/>
              </a:rPr>
              <a:t>Trang bị </a:t>
            </a:r>
            <a:r>
              <a:rPr lang="en-US" b="1">
                <a:solidFill>
                  <a:srgbClr val="1A1A1A"/>
                </a:solidFill>
                <a:latin typeface="FS Magistral Book" panose="020B0504030204080304" pitchFamily="34" charset="0"/>
                <a:ea typeface="Roboto"/>
                <a:cs typeface="Roboto"/>
                <a:sym typeface="Roboto"/>
              </a:rPr>
              <a:t>Ký vân tay</a:t>
            </a:r>
            <a:r>
              <a:rPr lang="en-US">
                <a:solidFill>
                  <a:srgbClr val="4A4A4A"/>
                </a:solidFill>
                <a:latin typeface="FS Magistral Book" panose="020B0504030204080304" pitchFamily="34" charset="0"/>
                <a:ea typeface="Roboto"/>
                <a:cs typeface="Roboto"/>
                <a:sym typeface="Roboto"/>
              </a:rPr>
              <a:t> hỗ trợ người dân ký số trực tiếp.</a:t>
            </a:r>
            <a:endParaRPr>
              <a:latin typeface="FS Magistral Book" panose="020B0504030204080304" pitchFamily="34" charset="0"/>
            </a:endParaRPr>
          </a:p>
        </p:txBody>
      </p:sp>
      <p:sp>
        <p:nvSpPr>
          <p:cNvPr id="68" name="Google Shape;161;p16">
            <a:extLst>
              <a:ext uri="{FF2B5EF4-FFF2-40B4-BE49-F238E27FC236}">
                <a16:creationId xmlns:a16="http://schemas.microsoft.com/office/drawing/2014/main" id="{9D468C7A-2199-3F49-21DD-3828621BE288}"/>
              </a:ext>
            </a:extLst>
          </p:cNvPr>
          <p:cNvSpPr txBox="1"/>
          <p:nvPr/>
        </p:nvSpPr>
        <p:spPr>
          <a:xfrm>
            <a:off x="864394" y="3650602"/>
            <a:ext cx="1962187" cy="969496"/>
          </a:xfrm>
          <a:prstGeom prst="rect">
            <a:avLst/>
          </a:prstGeom>
          <a:noFill/>
          <a:ln>
            <a:noFill/>
          </a:ln>
        </p:spPr>
        <p:txBody>
          <a:bodyPr spcFirstLastPara="1" wrap="square" lIns="0" tIns="0" rIns="0" bIns="0" anchor="t" anchorCtr="0">
            <a:spAutoFit/>
          </a:bodyPr>
          <a:lstStyle/>
          <a:p>
            <a:pPr algn="just">
              <a:lnSpc>
                <a:spcPct val="150000"/>
              </a:lnSpc>
            </a:pPr>
            <a:r>
              <a:rPr lang="en-US">
                <a:solidFill>
                  <a:srgbClr val="4A4A4A"/>
                </a:solidFill>
                <a:latin typeface="FS Magistral Book" panose="020B0504030204080304" pitchFamily="34" charset="0"/>
                <a:ea typeface="Roboto"/>
                <a:cs typeface="Roboto"/>
                <a:sym typeface="Roboto"/>
              </a:rPr>
              <a:t>Trang bị máy quét CCCD gắn chip xác thực bệnh nhân nhanh chóng.</a:t>
            </a:r>
            <a:endParaRPr>
              <a:latin typeface="FS Magistral Book" panose="020B0504030204080304" pitchFamily="34" charset="0"/>
            </a:endParaRPr>
          </a:p>
        </p:txBody>
      </p:sp>
      <p:sp>
        <p:nvSpPr>
          <p:cNvPr id="69" name="Google Shape;162;p16">
            <a:extLst>
              <a:ext uri="{FF2B5EF4-FFF2-40B4-BE49-F238E27FC236}">
                <a16:creationId xmlns:a16="http://schemas.microsoft.com/office/drawing/2014/main" id="{D51672B0-5B0A-F518-6D91-4557B04800A3}"/>
              </a:ext>
            </a:extLst>
          </p:cNvPr>
          <p:cNvSpPr txBox="1"/>
          <p:nvPr/>
        </p:nvSpPr>
        <p:spPr>
          <a:xfrm>
            <a:off x="3698118" y="2114550"/>
            <a:ext cx="1962187" cy="1292662"/>
          </a:xfrm>
          <a:prstGeom prst="rect">
            <a:avLst/>
          </a:prstGeom>
          <a:noFill/>
          <a:ln>
            <a:noFill/>
          </a:ln>
        </p:spPr>
        <p:txBody>
          <a:bodyPr spcFirstLastPara="1" wrap="square" lIns="0" tIns="0" rIns="0" bIns="0" anchor="t" anchorCtr="0">
            <a:spAutoFit/>
          </a:bodyPr>
          <a:lstStyle/>
          <a:p>
            <a:pPr algn="just">
              <a:lnSpc>
                <a:spcPct val="150000"/>
              </a:lnSpc>
            </a:pPr>
            <a:r>
              <a:rPr lang="en-US">
                <a:solidFill>
                  <a:srgbClr val="4A4A4A"/>
                </a:solidFill>
                <a:latin typeface="FS Magistral Book" panose="020B0504030204080304" pitchFamily="34" charset="0"/>
                <a:ea typeface="Roboto"/>
                <a:cs typeface="Roboto"/>
                <a:sym typeface="Roboto"/>
              </a:rPr>
              <a:t>Thiết lập mạng riêng ảo (</a:t>
            </a:r>
            <a:r>
              <a:rPr lang="en-US" b="1">
                <a:solidFill>
                  <a:srgbClr val="1A1A1A"/>
                </a:solidFill>
                <a:latin typeface="FS Magistral Book" panose="020B0504030204080304" pitchFamily="34" charset="0"/>
                <a:ea typeface="Roboto"/>
                <a:cs typeface="Roboto"/>
                <a:sym typeface="Roboto"/>
              </a:rPr>
              <a:t>VPN</a:t>
            </a:r>
            <a:r>
              <a:rPr lang="en-US">
                <a:solidFill>
                  <a:srgbClr val="4A4A4A"/>
                </a:solidFill>
                <a:latin typeface="FS Magistral Book" panose="020B0504030204080304" pitchFamily="34" charset="0"/>
                <a:ea typeface="Roboto"/>
                <a:cs typeface="Roboto"/>
                <a:sym typeface="Roboto"/>
              </a:rPr>
              <a:t>) kết nối bảo mật trực tiếp về Trung tâm dữ liệu Sở Y tế.</a:t>
            </a:r>
            <a:endParaRPr>
              <a:latin typeface="FS Magistral Book" panose="020B0504030204080304" pitchFamily="34" charset="0"/>
            </a:endParaRPr>
          </a:p>
        </p:txBody>
      </p:sp>
      <p:sp>
        <p:nvSpPr>
          <p:cNvPr id="70" name="Google Shape;163;p16">
            <a:extLst>
              <a:ext uri="{FF2B5EF4-FFF2-40B4-BE49-F238E27FC236}">
                <a16:creationId xmlns:a16="http://schemas.microsoft.com/office/drawing/2014/main" id="{6EB64EAC-4AC8-559C-5777-C36026FFC47E}"/>
              </a:ext>
            </a:extLst>
          </p:cNvPr>
          <p:cNvSpPr txBox="1"/>
          <p:nvPr/>
        </p:nvSpPr>
        <p:spPr>
          <a:xfrm>
            <a:off x="3698118" y="3318838"/>
            <a:ext cx="1962187" cy="1292662"/>
          </a:xfrm>
          <a:prstGeom prst="rect">
            <a:avLst/>
          </a:prstGeom>
          <a:noFill/>
          <a:ln>
            <a:noFill/>
          </a:ln>
        </p:spPr>
        <p:txBody>
          <a:bodyPr spcFirstLastPara="1" wrap="square" lIns="0" tIns="0" rIns="0" bIns="0" anchor="t" anchorCtr="0">
            <a:spAutoFit/>
          </a:bodyPr>
          <a:lstStyle/>
          <a:p>
            <a:pPr algn="just">
              <a:lnSpc>
                <a:spcPct val="150000"/>
              </a:lnSpc>
            </a:pPr>
            <a:r>
              <a:rPr lang="en-US">
                <a:solidFill>
                  <a:srgbClr val="4A4A4A"/>
                </a:solidFill>
                <a:latin typeface="FS Magistral Book" panose="020B0504030204080304" pitchFamily="34" charset="0"/>
                <a:ea typeface="Roboto"/>
                <a:cs typeface="Roboto"/>
                <a:sym typeface="Roboto"/>
              </a:rPr>
              <a:t>Cấp phát và hướng dẫn sử dụng </a:t>
            </a:r>
            <a:r>
              <a:rPr lang="en-US" b="1">
                <a:solidFill>
                  <a:srgbClr val="1A1A1A"/>
                </a:solidFill>
                <a:latin typeface="FS Magistral Book" panose="020B0504030204080304" pitchFamily="34" charset="0"/>
                <a:ea typeface="Roboto"/>
                <a:cs typeface="Roboto"/>
                <a:sym typeface="Roboto"/>
              </a:rPr>
              <a:t>Chữ ký số di động</a:t>
            </a:r>
            <a:r>
              <a:rPr lang="en-US">
                <a:solidFill>
                  <a:srgbClr val="4A4A4A"/>
                </a:solidFill>
                <a:latin typeface="FS Magistral Book" panose="020B0504030204080304" pitchFamily="34" charset="0"/>
                <a:ea typeface="Roboto"/>
                <a:cs typeface="Roboto"/>
                <a:sym typeface="Roboto"/>
              </a:rPr>
              <a:t> (SmartCA) cho 100% cán bộ Y tế.</a:t>
            </a:r>
            <a:endParaRPr>
              <a:latin typeface="FS Magistral Book" panose="020B0504030204080304" pitchFamily="34" charset="0"/>
            </a:endParaRPr>
          </a:p>
        </p:txBody>
      </p:sp>
      <p:sp>
        <p:nvSpPr>
          <p:cNvPr id="71" name="Google Shape;164;p16">
            <a:extLst>
              <a:ext uri="{FF2B5EF4-FFF2-40B4-BE49-F238E27FC236}">
                <a16:creationId xmlns:a16="http://schemas.microsoft.com/office/drawing/2014/main" id="{5155B916-A0BA-5F17-3D1E-A0701E342260}"/>
              </a:ext>
            </a:extLst>
          </p:cNvPr>
          <p:cNvSpPr txBox="1"/>
          <p:nvPr/>
        </p:nvSpPr>
        <p:spPr>
          <a:xfrm>
            <a:off x="6531843" y="2114550"/>
            <a:ext cx="1962187" cy="969496"/>
          </a:xfrm>
          <a:prstGeom prst="rect">
            <a:avLst/>
          </a:prstGeom>
          <a:noFill/>
          <a:ln>
            <a:noFill/>
          </a:ln>
        </p:spPr>
        <p:txBody>
          <a:bodyPr spcFirstLastPara="1" wrap="square" lIns="0" tIns="0" rIns="0" bIns="0" anchor="t" anchorCtr="0">
            <a:spAutoFit/>
          </a:bodyPr>
          <a:lstStyle/>
          <a:p>
            <a:pPr algn="just">
              <a:lnSpc>
                <a:spcPct val="150000"/>
              </a:lnSpc>
            </a:pPr>
            <a:r>
              <a:rPr lang="en-US">
                <a:solidFill>
                  <a:srgbClr val="4A4A4A"/>
                </a:solidFill>
                <a:latin typeface="FS Magistral Book" panose="020B0504030204080304" pitchFamily="34" charset="0"/>
                <a:ea typeface="Roboto"/>
                <a:cs typeface="Roboto"/>
                <a:sym typeface="Roboto"/>
              </a:rPr>
              <a:t>Phủ sóng Wifi tốc độ cao miễn phí tại khu vực chờ.</a:t>
            </a:r>
            <a:endParaRPr>
              <a:latin typeface="FS Magistral Book" panose="020B0504030204080304" pitchFamily="34" charset="0"/>
            </a:endParaRPr>
          </a:p>
        </p:txBody>
      </p:sp>
      <p:sp>
        <p:nvSpPr>
          <p:cNvPr id="72" name="Google Shape;165;p16">
            <a:extLst>
              <a:ext uri="{FF2B5EF4-FFF2-40B4-BE49-F238E27FC236}">
                <a16:creationId xmlns:a16="http://schemas.microsoft.com/office/drawing/2014/main" id="{856BAFBD-2C3A-6627-46ED-D8A9CB13FAE8}"/>
              </a:ext>
            </a:extLst>
          </p:cNvPr>
          <p:cNvSpPr txBox="1"/>
          <p:nvPr/>
        </p:nvSpPr>
        <p:spPr>
          <a:xfrm>
            <a:off x="6531843" y="2998142"/>
            <a:ext cx="1962187" cy="1615827"/>
          </a:xfrm>
          <a:prstGeom prst="rect">
            <a:avLst/>
          </a:prstGeom>
          <a:noFill/>
          <a:ln>
            <a:noFill/>
          </a:ln>
        </p:spPr>
        <p:txBody>
          <a:bodyPr spcFirstLastPara="1" wrap="square" lIns="0" tIns="0" rIns="0" bIns="0" anchor="t" anchorCtr="0">
            <a:spAutoFit/>
          </a:bodyPr>
          <a:lstStyle/>
          <a:p>
            <a:pPr algn="just">
              <a:lnSpc>
                <a:spcPct val="150000"/>
              </a:lnSpc>
            </a:pPr>
            <a:r>
              <a:rPr lang="en-US">
                <a:solidFill>
                  <a:srgbClr val="4A4A4A"/>
                </a:solidFill>
                <a:latin typeface="FS Magistral Book" panose="020B0504030204080304" pitchFamily="34" charset="0"/>
                <a:ea typeface="Roboto"/>
                <a:cs typeface="Roboto"/>
                <a:sym typeface="Roboto"/>
              </a:rPr>
              <a:t>Phục vụ người dân </a:t>
            </a:r>
            <a:r>
              <a:rPr lang="en-US" b="1">
                <a:solidFill>
                  <a:srgbClr val="1A1A1A"/>
                </a:solidFill>
                <a:latin typeface="FS Magistral Book" panose="020B0504030204080304" pitchFamily="34" charset="0"/>
                <a:ea typeface="Roboto"/>
                <a:cs typeface="Roboto"/>
                <a:sym typeface="Roboto"/>
              </a:rPr>
              <a:t>tra cứu giá dịch vụ</a:t>
            </a:r>
            <a:r>
              <a:rPr lang="en-US">
                <a:solidFill>
                  <a:srgbClr val="4A4A4A"/>
                </a:solidFill>
                <a:latin typeface="FS Magistral Book" panose="020B0504030204080304" pitchFamily="34" charset="0"/>
                <a:ea typeface="Roboto"/>
                <a:cs typeface="Roboto"/>
                <a:sym typeface="Roboto"/>
              </a:rPr>
              <a:t> kỹ thuật và gửi phản ánh chất lượng khám chữa bệnh ngay tại Trạm.</a:t>
            </a:r>
            <a:endParaRPr>
              <a:latin typeface="FS Magistral Book" panose="020B0504030204080304" pitchFamily="34" charset="0"/>
            </a:endParaRPr>
          </a:p>
        </p:txBody>
      </p:sp>
      <p:pic>
        <p:nvPicPr>
          <p:cNvPr id="73" name="Google Shape;168;p16" descr="image.png">
            <a:extLst>
              <a:ext uri="{FF2B5EF4-FFF2-40B4-BE49-F238E27FC236}">
                <a16:creationId xmlns:a16="http://schemas.microsoft.com/office/drawing/2014/main" id="{301194B6-4590-12AF-D8FC-909DEB48DE8B}"/>
              </a:ext>
            </a:extLst>
          </p:cNvPr>
          <p:cNvPicPr preferRelativeResize="0"/>
          <p:nvPr/>
        </p:nvPicPr>
        <p:blipFill rotWithShape="1">
          <a:blip r:embed="rId12">
            <a:alphaModFix/>
          </a:blip>
          <a:srcRect/>
          <a:stretch/>
        </p:blipFill>
        <p:spPr>
          <a:xfrm>
            <a:off x="650081" y="2187206"/>
            <a:ext cx="100013" cy="114300"/>
          </a:xfrm>
          <a:prstGeom prst="rect">
            <a:avLst/>
          </a:prstGeom>
          <a:noFill/>
          <a:ln>
            <a:noFill/>
          </a:ln>
        </p:spPr>
      </p:pic>
      <p:pic>
        <p:nvPicPr>
          <p:cNvPr id="74" name="Google Shape;169;p16" descr="image.png">
            <a:extLst>
              <a:ext uri="{FF2B5EF4-FFF2-40B4-BE49-F238E27FC236}">
                <a16:creationId xmlns:a16="http://schemas.microsoft.com/office/drawing/2014/main" id="{C041A869-1B26-156F-0538-DF3FAD5D6B77}"/>
              </a:ext>
            </a:extLst>
          </p:cNvPr>
          <p:cNvPicPr preferRelativeResize="0"/>
          <p:nvPr/>
        </p:nvPicPr>
        <p:blipFill rotWithShape="1">
          <a:blip r:embed="rId12">
            <a:alphaModFix/>
          </a:blip>
          <a:srcRect/>
          <a:stretch/>
        </p:blipFill>
        <p:spPr>
          <a:xfrm>
            <a:off x="650081" y="2833181"/>
            <a:ext cx="100013" cy="114300"/>
          </a:xfrm>
          <a:prstGeom prst="rect">
            <a:avLst/>
          </a:prstGeom>
          <a:noFill/>
          <a:ln>
            <a:noFill/>
          </a:ln>
        </p:spPr>
      </p:pic>
      <p:pic>
        <p:nvPicPr>
          <p:cNvPr id="75" name="Google Shape;170;p16" descr="image.png">
            <a:extLst>
              <a:ext uri="{FF2B5EF4-FFF2-40B4-BE49-F238E27FC236}">
                <a16:creationId xmlns:a16="http://schemas.microsoft.com/office/drawing/2014/main" id="{BE6EE7DD-7C3C-61E5-DC64-BBC97C85A53F}"/>
              </a:ext>
            </a:extLst>
          </p:cNvPr>
          <p:cNvPicPr preferRelativeResize="0"/>
          <p:nvPr/>
        </p:nvPicPr>
        <p:blipFill rotWithShape="1">
          <a:blip r:embed="rId12">
            <a:alphaModFix/>
          </a:blip>
          <a:srcRect/>
          <a:stretch/>
        </p:blipFill>
        <p:spPr>
          <a:xfrm>
            <a:off x="650081" y="3789818"/>
            <a:ext cx="100013" cy="114300"/>
          </a:xfrm>
          <a:prstGeom prst="rect">
            <a:avLst/>
          </a:prstGeom>
          <a:noFill/>
          <a:ln>
            <a:noFill/>
          </a:ln>
        </p:spPr>
      </p:pic>
      <p:pic>
        <p:nvPicPr>
          <p:cNvPr id="76" name="Google Shape;171;p16" descr="image.png">
            <a:extLst>
              <a:ext uri="{FF2B5EF4-FFF2-40B4-BE49-F238E27FC236}">
                <a16:creationId xmlns:a16="http://schemas.microsoft.com/office/drawing/2014/main" id="{2234DBF2-6493-FD8D-1A4F-C3EE0E69B7ED}"/>
              </a:ext>
            </a:extLst>
          </p:cNvPr>
          <p:cNvPicPr preferRelativeResize="0"/>
          <p:nvPr/>
        </p:nvPicPr>
        <p:blipFill rotWithShape="1">
          <a:blip r:embed="rId12">
            <a:alphaModFix/>
          </a:blip>
          <a:srcRect/>
          <a:stretch/>
        </p:blipFill>
        <p:spPr>
          <a:xfrm>
            <a:off x="3483805" y="2201797"/>
            <a:ext cx="100013" cy="114300"/>
          </a:xfrm>
          <a:prstGeom prst="rect">
            <a:avLst/>
          </a:prstGeom>
          <a:noFill/>
          <a:ln>
            <a:noFill/>
          </a:ln>
        </p:spPr>
      </p:pic>
      <p:pic>
        <p:nvPicPr>
          <p:cNvPr id="77" name="Google Shape;172;p16" descr="image.png">
            <a:extLst>
              <a:ext uri="{FF2B5EF4-FFF2-40B4-BE49-F238E27FC236}">
                <a16:creationId xmlns:a16="http://schemas.microsoft.com/office/drawing/2014/main" id="{899D5422-D56C-B3C4-5781-7A66C4EAE87A}"/>
              </a:ext>
            </a:extLst>
          </p:cNvPr>
          <p:cNvPicPr preferRelativeResize="0"/>
          <p:nvPr/>
        </p:nvPicPr>
        <p:blipFill rotWithShape="1">
          <a:blip r:embed="rId12">
            <a:alphaModFix/>
          </a:blip>
          <a:srcRect/>
          <a:stretch/>
        </p:blipFill>
        <p:spPr>
          <a:xfrm>
            <a:off x="3483805" y="3431479"/>
            <a:ext cx="100013" cy="114300"/>
          </a:xfrm>
          <a:prstGeom prst="rect">
            <a:avLst/>
          </a:prstGeom>
          <a:noFill/>
          <a:ln>
            <a:noFill/>
          </a:ln>
        </p:spPr>
      </p:pic>
      <p:pic>
        <p:nvPicPr>
          <p:cNvPr id="78" name="Google Shape;173;p16" descr="image.png">
            <a:extLst>
              <a:ext uri="{FF2B5EF4-FFF2-40B4-BE49-F238E27FC236}">
                <a16:creationId xmlns:a16="http://schemas.microsoft.com/office/drawing/2014/main" id="{17DC5F44-4617-951F-9263-409BB691E57F}"/>
              </a:ext>
            </a:extLst>
          </p:cNvPr>
          <p:cNvPicPr preferRelativeResize="0"/>
          <p:nvPr/>
        </p:nvPicPr>
        <p:blipFill rotWithShape="1">
          <a:blip r:embed="rId12">
            <a:alphaModFix/>
          </a:blip>
          <a:srcRect/>
          <a:stretch/>
        </p:blipFill>
        <p:spPr>
          <a:xfrm>
            <a:off x="6317530" y="2209093"/>
            <a:ext cx="100013" cy="114300"/>
          </a:xfrm>
          <a:prstGeom prst="rect">
            <a:avLst/>
          </a:prstGeom>
          <a:noFill/>
          <a:ln>
            <a:noFill/>
          </a:ln>
        </p:spPr>
      </p:pic>
      <p:pic>
        <p:nvPicPr>
          <p:cNvPr id="79" name="Google Shape;174;p16" descr="image.png">
            <a:extLst>
              <a:ext uri="{FF2B5EF4-FFF2-40B4-BE49-F238E27FC236}">
                <a16:creationId xmlns:a16="http://schemas.microsoft.com/office/drawing/2014/main" id="{2EC74E57-0164-2CDE-6220-DEB4AA724D85}"/>
              </a:ext>
            </a:extLst>
          </p:cNvPr>
          <p:cNvPicPr preferRelativeResize="0"/>
          <p:nvPr/>
        </p:nvPicPr>
        <p:blipFill rotWithShape="1">
          <a:blip r:embed="rId12">
            <a:alphaModFix/>
          </a:blip>
          <a:srcRect/>
          <a:stretch/>
        </p:blipFill>
        <p:spPr>
          <a:xfrm>
            <a:off x="6317530" y="3099981"/>
            <a:ext cx="100013" cy="114300"/>
          </a:xfrm>
          <a:prstGeom prst="rect">
            <a:avLst/>
          </a:prstGeom>
          <a:noFill/>
          <a:ln>
            <a:noFill/>
          </a:ln>
        </p:spPr>
      </p:pic>
    </p:spTree>
    <p:extLst>
      <p:ext uri="{BB962C8B-B14F-4D97-AF65-F5344CB8AC3E}">
        <p14:creationId xmlns:p14="http://schemas.microsoft.com/office/powerpoint/2010/main" val="1191375017"/>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AD9AC-2793-DD51-0092-574D91299C48}"/>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4A6016B3-2995-B089-644E-229EEF06C45E}"/>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FF0000"/>
                </a:solidFill>
                <a:latin typeface="FS Magistral Book" panose="020B0504030204080304" pitchFamily="34" charset="0"/>
              </a:rPr>
              <a:t>      </a:t>
            </a:r>
            <a:r>
              <a:rPr lang="en-US" sz="2000">
                <a:solidFill>
                  <a:srgbClr val="FF0000"/>
                </a:solidFill>
                <a:latin typeface="FS Magistral Book" panose="020B0504030204080304" pitchFamily="34" charset="0"/>
                <a:ea typeface="Montserrat ExtraBold"/>
                <a:cs typeface="Montserrat ExtraBold"/>
                <a:sym typeface="Montserrat ExtraBold"/>
              </a:rPr>
              <a:t>GIẢI PHÁP PHẦN MỀM</a:t>
            </a:r>
            <a:endParaRPr lang="en-US" sz="1000">
              <a:solidFill>
                <a:srgbClr val="FF0000"/>
              </a:solidFill>
              <a:latin typeface="FS Magistral Book" panose="020B0504030204080304" pitchFamily="34" charset="0"/>
            </a:endParaRPr>
          </a:p>
        </p:txBody>
      </p:sp>
      <p:sp>
        <p:nvSpPr>
          <p:cNvPr id="23" name="Oval 4_1_1">
            <a:extLst>
              <a:ext uri="{FF2B5EF4-FFF2-40B4-BE49-F238E27FC236}">
                <a16:creationId xmlns:a16="http://schemas.microsoft.com/office/drawing/2014/main" id="{4E546B46-95AF-4414-8C66-2C1273A63A5F}"/>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1CD8518A-C30C-F53D-F773-1C9D725D5732}"/>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C816EA9D-9C18-F9A9-5962-5DEF4BCFBC1A}"/>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13" name="Google Shape;182;p17" descr="image.png">
            <a:extLst>
              <a:ext uri="{FF2B5EF4-FFF2-40B4-BE49-F238E27FC236}">
                <a16:creationId xmlns:a16="http://schemas.microsoft.com/office/drawing/2014/main" id="{C0DE9DF1-EE22-DBE4-7002-1618DFBBB5FB}"/>
              </a:ext>
            </a:extLst>
          </p:cNvPr>
          <p:cNvPicPr preferRelativeResize="0"/>
          <p:nvPr/>
        </p:nvPicPr>
        <p:blipFill rotWithShape="1">
          <a:blip r:embed="rId3">
            <a:alphaModFix/>
          </a:blip>
          <a:srcRect/>
          <a:stretch/>
        </p:blipFill>
        <p:spPr>
          <a:xfrm>
            <a:off x="5325532" y="760124"/>
            <a:ext cx="3818467" cy="4383376"/>
          </a:xfrm>
          <a:prstGeom prst="rect">
            <a:avLst/>
          </a:prstGeom>
          <a:ln>
            <a:noFill/>
          </a:ln>
          <a:effectLst>
            <a:softEdge rad="112500"/>
          </a:effectLst>
        </p:spPr>
      </p:pic>
      <p:sp>
        <p:nvSpPr>
          <p:cNvPr id="15" name="Google Shape;184;p17">
            <a:extLst>
              <a:ext uri="{FF2B5EF4-FFF2-40B4-BE49-F238E27FC236}">
                <a16:creationId xmlns:a16="http://schemas.microsoft.com/office/drawing/2014/main" id="{909D38CA-710D-610F-86F5-C3BD28FD4F15}"/>
              </a:ext>
            </a:extLst>
          </p:cNvPr>
          <p:cNvSpPr txBox="1"/>
          <p:nvPr/>
        </p:nvSpPr>
        <p:spPr>
          <a:xfrm>
            <a:off x="692944" y="895137"/>
            <a:ext cx="3885485" cy="246221"/>
          </a:xfrm>
          <a:prstGeom prst="rect">
            <a:avLst/>
          </a:prstGeom>
          <a:noFill/>
          <a:ln>
            <a:noFill/>
          </a:ln>
        </p:spPr>
        <p:txBody>
          <a:bodyPr spcFirstLastPara="1" wrap="square" lIns="0" tIns="0" rIns="0" bIns="0" anchor="ctr" anchorCtr="0">
            <a:spAutoFit/>
          </a:bodyPr>
          <a:lstStyle/>
          <a:p>
            <a:r>
              <a:rPr lang="en-US" sz="1600" b="1">
                <a:latin typeface="FS Magistral Book" panose="020B0504030204080304" pitchFamily="34" charset="0"/>
                <a:ea typeface="Montserrat"/>
                <a:cs typeface="Montserrat"/>
                <a:sym typeface="Montserrat"/>
              </a:rPr>
              <a:t>Hợp nhất trên Hệ thống quản lý TYT số</a:t>
            </a:r>
            <a:endParaRPr sz="1600">
              <a:latin typeface="FS Magistral Book" panose="020B0504030204080304" pitchFamily="34" charset="0"/>
            </a:endParaRPr>
          </a:p>
        </p:txBody>
      </p:sp>
      <p:sp>
        <p:nvSpPr>
          <p:cNvPr id="16" name="Google Shape;185;p17">
            <a:extLst>
              <a:ext uri="{FF2B5EF4-FFF2-40B4-BE49-F238E27FC236}">
                <a16:creationId xmlns:a16="http://schemas.microsoft.com/office/drawing/2014/main" id="{04543F68-EB08-E875-54C7-4503113EE3E2}"/>
              </a:ext>
            </a:extLst>
          </p:cNvPr>
          <p:cNvSpPr txBox="1"/>
          <p:nvPr/>
        </p:nvSpPr>
        <p:spPr>
          <a:xfrm>
            <a:off x="428626" y="1207557"/>
            <a:ext cx="4727574" cy="900246"/>
          </a:xfrm>
          <a:prstGeom prst="rect">
            <a:avLst/>
          </a:prstGeom>
          <a:noFill/>
          <a:ln>
            <a:noFill/>
          </a:ln>
        </p:spPr>
        <p:txBody>
          <a:bodyPr spcFirstLastPara="1" wrap="square" lIns="0" tIns="0" rIns="0" bIns="0" anchor="t" anchorCtr="0">
            <a:spAutoFit/>
          </a:bodyPr>
          <a:lstStyle/>
          <a:p>
            <a:pPr algn="just">
              <a:lnSpc>
                <a:spcPct val="150000"/>
              </a:lnSpc>
            </a:pPr>
            <a:r>
              <a:rPr lang="en-US" sz="1300">
                <a:latin typeface="FS Magistral Book" panose="020B0504030204080304" pitchFamily="34" charset="0"/>
                <a:ea typeface="Roboto"/>
                <a:cs typeface="Roboto"/>
                <a:sym typeface="Roboto"/>
              </a:rPr>
              <a:t>Quản lý toàn diện Khám chữa bệnh, Tiêm chủng, HSSK, Bệnh mạn tính, Dân số, ATTP… trên </a:t>
            </a:r>
            <a:r>
              <a:rPr lang="en-US" sz="1300" b="1">
                <a:latin typeface="FS Magistral Book" panose="020B0504030204080304" pitchFamily="34" charset="0"/>
                <a:ea typeface="Roboto"/>
                <a:cs typeface="Roboto"/>
                <a:sym typeface="Roboto"/>
              </a:rPr>
              <a:t>duy nhất 01 nền tảng</a:t>
            </a:r>
            <a:r>
              <a:rPr lang="en-US" sz="1300">
                <a:latin typeface="FS Magistral Book" panose="020B0504030204080304" pitchFamily="34" charset="0"/>
                <a:ea typeface="Roboto"/>
                <a:cs typeface="Roboto"/>
                <a:sym typeface="Roboto"/>
              </a:rPr>
              <a:t>. Xóa bỏ hoàn toàn tình trạng nhập liệu trùng lặp.</a:t>
            </a:r>
            <a:endParaRPr sz="1300">
              <a:latin typeface="FS Magistral Book" panose="020B0504030204080304" pitchFamily="34" charset="0"/>
            </a:endParaRPr>
          </a:p>
        </p:txBody>
      </p:sp>
      <p:sp>
        <p:nvSpPr>
          <p:cNvPr id="17" name="Google Shape;186;p17">
            <a:extLst>
              <a:ext uri="{FF2B5EF4-FFF2-40B4-BE49-F238E27FC236}">
                <a16:creationId xmlns:a16="http://schemas.microsoft.com/office/drawing/2014/main" id="{B3E50629-61C9-A71E-DC20-C4515FE29110}"/>
              </a:ext>
            </a:extLst>
          </p:cNvPr>
          <p:cNvSpPr txBox="1"/>
          <p:nvPr/>
        </p:nvSpPr>
        <p:spPr>
          <a:xfrm>
            <a:off x="692944" y="2168144"/>
            <a:ext cx="3885485" cy="246221"/>
          </a:xfrm>
          <a:prstGeom prst="rect">
            <a:avLst/>
          </a:prstGeom>
          <a:noFill/>
          <a:ln>
            <a:noFill/>
          </a:ln>
        </p:spPr>
        <p:txBody>
          <a:bodyPr spcFirstLastPara="1" wrap="square" lIns="0" tIns="0" rIns="0" bIns="0" anchor="ctr" anchorCtr="0">
            <a:spAutoFit/>
          </a:bodyPr>
          <a:lstStyle/>
          <a:p>
            <a:pPr algn="just"/>
            <a:r>
              <a:rPr lang="en-US" sz="1600" b="1">
                <a:latin typeface="FS Magistral Book" panose="020B0504030204080304" pitchFamily="34" charset="0"/>
                <a:ea typeface="Montserrat"/>
                <a:cs typeface="Montserrat"/>
                <a:sym typeface="Montserrat"/>
              </a:rPr>
              <a:t>Số hóa quy trình KCB</a:t>
            </a:r>
            <a:endParaRPr sz="1600">
              <a:latin typeface="FS Magistral Book" panose="020B0504030204080304" pitchFamily="34" charset="0"/>
            </a:endParaRPr>
          </a:p>
        </p:txBody>
      </p:sp>
      <p:sp>
        <p:nvSpPr>
          <p:cNvPr id="18" name="Google Shape;187;p17">
            <a:extLst>
              <a:ext uri="{FF2B5EF4-FFF2-40B4-BE49-F238E27FC236}">
                <a16:creationId xmlns:a16="http://schemas.microsoft.com/office/drawing/2014/main" id="{EE616344-CFA7-ABBB-E3C5-90056B7420AC}"/>
              </a:ext>
            </a:extLst>
          </p:cNvPr>
          <p:cNvSpPr txBox="1"/>
          <p:nvPr/>
        </p:nvSpPr>
        <p:spPr>
          <a:xfrm>
            <a:off x="428626" y="2480564"/>
            <a:ext cx="4727574" cy="900246"/>
          </a:xfrm>
          <a:prstGeom prst="rect">
            <a:avLst/>
          </a:prstGeom>
          <a:noFill/>
          <a:ln>
            <a:noFill/>
          </a:ln>
        </p:spPr>
        <p:txBody>
          <a:bodyPr spcFirstLastPara="1" wrap="square" lIns="0" tIns="0" rIns="0" bIns="0" anchor="t" anchorCtr="0">
            <a:spAutoFit/>
          </a:bodyPr>
          <a:lstStyle/>
          <a:p>
            <a:pPr algn="just">
              <a:lnSpc>
                <a:spcPct val="150000"/>
              </a:lnSpc>
            </a:pPr>
            <a:r>
              <a:rPr lang="en-US" sz="1300">
                <a:latin typeface="FS Magistral Book" panose="020B0504030204080304" pitchFamily="34" charset="0"/>
                <a:ea typeface="Roboto"/>
                <a:cs typeface="Roboto"/>
                <a:sym typeface="Roboto"/>
              </a:rPr>
              <a:t>Triển khai Đơn thuốc điện tử và Bệnh án điện tử (EMR) có giá trị pháp lý, tích hợp LIS, PACS, liên thông bảo hiểm. Tiến tới mô hình “TYT không giấy tờ". </a:t>
            </a:r>
            <a:endParaRPr sz="1300">
              <a:latin typeface="FS Magistral Book" panose="020B0504030204080304" pitchFamily="34" charset="0"/>
            </a:endParaRPr>
          </a:p>
        </p:txBody>
      </p:sp>
      <p:sp>
        <p:nvSpPr>
          <p:cNvPr id="19" name="Google Shape;188;p17">
            <a:extLst>
              <a:ext uri="{FF2B5EF4-FFF2-40B4-BE49-F238E27FC236}">
                <a16:creationId xmlns:a16="http://schemas.microsoft.com/office/drawing/2014/main" id="{4EFA42B8-CADB-0189-0E78-7877670D7D45}"/>
              </a:ext>
            </a:extLst>
          </p:cNvPr>
          <p:cNvSpPr txBox="1"/>
          <p:nvPr/>
        </p:nvSpPr>
        <p:spPr>
          <a:xfrm>
            <a:off x="628650" y="3512131"/>
            <a:ext cx="3952994" cy="246221"/>
          </a:xfrm>
          <a:prstGeom prst="rect">
            <a:avLst/>
          </a:prstGeom>
          <a:noFill/>
          <a:ln>
            <a:noFill/>
          </a:ln>
        </p:spPr>
        <p:txBody>
          <a:bodyPr spcFirstLastPara="1" wrap="square" lIns="0" tIns="0" rIns="0" bIns="0" anchor="ctr" anchorCtr="0">
            <a:spAutoFit/>
          </a:bodyPr>
          <a:lstStyle/>
          <a:p>
            <a:pPr algn="just"/>
            <a:r>
              <a:rPr lang="en-US" sz="1600" b="1">
                <a:latin typeface="FS Magistral Book" panose="020B0504030204080304" pitchFamily="34" charset="0"/>
                <a:ea typeface="Montserrat"/>
                <a:cs typeface="Montserrat"/>
                <a:sym typeface="Montserrat"/>
              </a:rPr>
              <a:t>Tương tác số đa chiều</a:t>
            </a:r>
            <a:endParaRPr sz="1600">
              <a:latin typeface="FS Magistral Book" panose="020B0504030204080304" pitchFamily="34" charset="0"/>
            </a:endParaRPr>
          </a:p>
        </p:txBody>
      </p:sp>
      <p:sp>
        <p:nvSpPr>
          <p:cNvPr id="20" name="Google Shape;189;p17">
            <a:extLst>
              <a:ext uri="{FF2B5EF4-FFF2-40B4-BE49-F238E27FC236}">
                <a16:creationId xmlns:a16="http://schemas.microsoft.com/office/drawing/2014/main" id="{8E2A3682-220B-F257-53F1-1D806E16CEBF}"/>
              </a:ext>
            </a:extLst>
          </p:cNvPr>
          <p:cNvSpPr txBox="1"/>
          <p:nvPr/>
        </p:nvSpPr>
        <p:spPr>
          <a:xfrm>
            <a:off x="428626" y="3892281"/>
            <a:ext cx="4727574" cy="900246"/>
          </a:xfrm>
          <a:prstGeom prst="rect">
            <a:avLst/>
          </a:prstGeom>
          <a:noFill/>
          <a:ln>
            <a:noFill/>
          </a:ln>
        </p:spPr>
        <p:txBody>
          <a:bodyPr spcFirstLastPara="1" wrap="square" lIns="0" tIns="0" rIns="0" bIns="0" anchor="t" anchorCtr="0">
            <a:spAutoFit/>
          </a:bodyPr>
          <a:lstStyle/>
          <a:p>
            <a:pPr algn="just">
              <a:lnSpc>
                <a:spcPct val="150000"/>
              </a:lnSpc>
            </a:pPr>
            <a:r>
              <a:rPr lang="en-US" sz="1300">
                <a:latin typeface="FS Magistral Book" panose="020B0504030204080304" pitchFamily="34" charset="0"/>
                <a:ea typeface="Roboto"/>
                <a:cs typeface="Roboto"/>
                <a:sym typeface="Roboto"/>
              </a:rPr>
              <a:t>Tích hợp hệ sinh thái App Mobile tự động gửi thông báo nhắc lịch tái khám. Ứng dụng </a:t>
            </a:r>
            <a:r>
              <a:rPr lang="en-US" sz="1300" b="1">
                <a:latin typeface="FS Magistral Book" panose="020B0504030204080304" pitchFamily="34" charset="0"/>
                <a:ea typeface="Roboto"/>
                <a:cs typeface="Roboto"/>
                <a:sym typeface="Roboto"/>
              </a:rPr>
              <a:t>Telehealth</a:t>
            </a:r>
            <a:r>
              <a:rPr lang="en-US" sz="1300">
                <a:latin typeface="FS Magistral Book" panose="020B0504030204080304" pitchFamily="34" charset="0"/>
                <a:ea typeface="Roboto"/>
                <a:cs typeface="Roboto"/>
                <a:sym typeface="Roboto"/>
              </a:rPr>
              <a:t> hỗ trợ KCB từ xa, hội chẩn với chuyên gia tuyến trên.</a:t>
            </a:r>
            <a:endParaRPr sz="1300">
              <a:latin typeface="FS Magistral Book" panose="020B0504030204080304" pitchFamily="34" charset="0"/>
            </a:endParaRPr>
          </a:p>
        </p:txBody>
      </p:sp>
      <p:pic>
        <p:nvPicPr>
          <p:cNvPr id="21" name="Google Shape;190;p17" descr="image.png">
            <a:extLst>
              <a:ext uri="{FF2B5EF4-FFF2-40B4-BE49-F238E27FC236}">
                <a16:creationId xmlns:a16="http://schemas.microsoft.com/office/drawing/2014/main" id="{3D6663E2-F1DF-D130-C197-19702022478C}"/>
              </a:ext>
            </a:extLst>
          </p:cNvPr>
          <p:cNvPicPr preferRelativeResize="0"/>
          <p:nvPr/>
        </p:nvPicPr>
        <p:blipFill rotWithShape="1">
          <a:blip r:embed="rId4">
            <a:alphaModFix/>
          </a:blip>
          <a:srcRect/>
          <a:stretch/>
        </p:blipFill>
        <p:spPr>
          <a:xfrm>
            <a:off x="428626" y="932521"/>
            <a:ext cx="192881" cy="171450"/>
          </a:xfrm>
          <a:prstGeom prst="rect">
            <a:avLst/>
          </a:prstGeom>
          <a:noFill/>
          <a:ln>
            <a:noFill/>
          </a:ln>
        </p:spPr>
      </p:pic>
      <p:pic>
        <p:nvPicPr>
          <p:cNvPr id="26" name="Google Shape;191;p17" descr="image.png">
            <a:extLst>
              <a:ext uri="{FF2B5EF4-FFF2-40B4-BE49-F238E27FC236}">
                <a16:creationId xmlns:a16="http://schemas.microsoft.com/office/drawing/2014/main" id="{21684239-01C9-8951-04C3-3EB95FFA31F5}"/>
              </a:ext>
            </a:extLst>
          </p:cNvPr>
          <p:cNvPicPr preferRelativeResize="0"/>
          <p:nvPr/>
        </p:nvPicPr>
        <p:blipFill rotWithShape="1">
          <a:blip r:embed="rId5">
            <a:alphaModFix/>
          </a:blip>
          <a:srcRect/>
          <a:stretch/>
        </p:blipFill>
        <p:spPr>
          <a:xfrm>
            <a:off x="428626" y="2205529"/>
            <a:ext cx="192881" cy="171450"/>
          </a:xfrm>
          <a:prstGeom prst="rect">
            <a:avLst/>
          </a:prstGeom>
          <a:noFill/>
          <a:ln>
            <a:noFill/>
          </a:ln>
        </p:spPr>
      </p:pic>
      <p:pic>
        <p:nvPicPr>
          <p:cNvPr id="27" name="Google Shape;192;p17" descr="image.png">
            <a:extLst>
              <a:ext uri="{FF2B5EF4-FFF2-40B4-BE49-F238E27FC236}">
                <a16:creationId xmlns:a16="http://schemas.microsoft.com/office/drawing/2014/main" id="{AE33AB6F-1FCD-685E-3FAA-5797B07C3107}"/>
              </a:ext>
            </a:extLst>
          </p:cNvPr>
          <p:cNvPicPr preferRelativeResize="0"/>
          <p:nvPr/>
        </p:nvPicPr>
        <p:blipFill rotWithShape="1">
          <a:blip r:embed="rId6">
            <a:alphaModFix/>
          </a:blip>
          <a:srcRect/>
          <a:stretch/>
        </p:blipFill>
        <p:spPr>
          <a:xfrm>
            <a:off x="428625" y="3566448"/>
            <a:ext cx="128588" cy="171450"/>
          </a:xfrm>
          <a:prstGeom prst="rect">
            <a:avLst/>
          </a:prstGeom>
          <a:noFill/>
          <a:ln>
            <a:noFill/>
          </a:ln>
        </p:spPr>
      </p:pic>
    </p:spTree>
    <p:extLst>
      <p:ext uri="{BB962C8B-B14F-4D97-AF65-F5344CB8AC3E}">
        <p14:creationId xmlns:p14="http://schemas.microsoft.com/office/powerpoint/2010/main" val="3776109249"/>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5" y="64434"/>
            <a:ext cx="6923725"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EE0D3D"/>
                </a:solidFill>
                <a:latin typeface="FS Magistral Book" panose="020B0504030204080304" pitchFamily="34" charset="0"/>
              </a:rPr>
              <a:t>CHỨC NĂNG HỆ THỐNG QUẢN LÝ TRẠM Y TẾ SỐ</a:t>
            </a:r>
            <a:endParaRPr lang="vi-VN" sz="2000" b="1" dirty="0">
              <a:solidFill>
                <a:srgbClr val="EE0033"/>
              </a:solidFill>
              <a:latin typeface="+mj-lt"/>
              <a:cs typeface="Sarabun ExtraBold" panose="00000900000000000000" pitchFamily="2" charset="-34"/>
            </a:endParaRP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arabun"/>
              <a:ea typeface="+mn-ea"/>
              <a:cs typeface="+mn-cs"/>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arabun"/>
              <a:ea typeface="+mn-ea"/>
              <a:cs typeface="+mn-cs"/>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arabun"/>
              <a:ea typeface="+mn-ea"/>
              <a:cs typeface="+mn-cs"/>
            </a:endParaRPr>
          </a:p>
        </p:txBody>
      </p:sp>
      <p:sp>
        <p:nvSpPr>
          <p:cNvPr id="2" name="Rectangle 1"/>
          <p:cNvSpPr/>
          <p:nvPr/>
        </p:nvSpPr>
        <p:spPr>
          <a:xfrm>
            <a:off x="5847010" y="439556"/>
            <a:ext cx="3296990" cy="307777"/>
          </a:xfrm>
          <a:prstGeom prst="rect">
            <a:avLst/>
          </a:prstGeom>
        </p:spPr>
        <p:txBody>
          <a:bodyPr wrap="square">
            <a:spAutoFit/>
          </a:bodyPr>
          <a:lstStyle/>
          <a:p>
            <a:r>
              <a:rPr lang="en-US" b="1">
                <a:solidFill>
                  <a:srgbClr val="EE0033"/>
                </a:solidFill>
                <a:latin typeface="FS Magistral Book" panose="020B0504030204080304" pitchFamily="34" charset="0"/>
                <a:cs typeface="Sarabun ExtraBold" panose="00000900000000000000" pitchFamily="2" charset="-34"/>
              </a:rPr>
              <a:t>30 PHÂN </a:t>
            </a:r>
            <a:r>
              <a:rPr lang="en-US" b="1" dirty="0">
                <a:solidFill>
                  <a:srgbClr val="EE0033"/>
                </a:solidFill>
                <a:latin typeface="FS Magistral Book" panose="020B0504030204080304" pitchFamily="34" charset="0"/>
                <a:cs typeface="Sarabun ExtraBold" panose="00000900000000000000" pitchFamily="2" charset="-34"/>
              </a:rPr>
              <a:t>HỆ ~ </a:t>
            </a:r>
            <a:r>
              <a:rPr lang="en-US" b="1">
                <a:solidFill>
                  <a:srgbClr val="EE0033"/>
                </a:solidFill>
                <a:latin typeface="FS Magistral Book" panose="020B0504030204080304" pitchFamily="34" charset="0"/>
                <a:cs typeface="Sarabun ExtraBold" panose="00000900000000000000" pitchFamily="2" charset="-34"/>
              </a:rPr>
              <a:t>Hơn 400 </a:t>
            </a:r>
            <a:r>
              <a:rPr lang="en-US" b="1" dirty="0">
                <a:solidFill>
                  <a:srgbClr val="EE0033"/>
                </a:solidFill>
                <a:latin typeface="FS Magistral Book" panose="020B0504030204080304" pitchFamily="34" charset="0"/>
                <a:cs typeface="Sarabun ExtraBold" panose="00000900000000000000" pitchFamily="2" charset="-34"/>
              </a:rPr>
              <a:t>CHỨC NĂNG</a:t>
            </a:r>
            <a:endParaRPr lang="en-US" dirty="0">
              <a:latin typeface="FS Magistral Book" panose="020B0504030204080304" pitchFamily="34" charset="0"/>
            </a:endParaRPr>
          </a:p>
        </p:txBody>
      </p:sp>
      <p:sp>
        <p:nvSpPr>
          <p:cNvPr id="9" name="TextBox 8"/>
          <p:cNvSpPr txBox="1"/>
          <p:nvPr/>
        </p:nvSpPr>
        <p:spPr>
          <a:xfrm>
            <a:off x="8617726" y="4412710"/>
            <a:ext cx="434176" cy="338554"/>
          </a:xfrm>
          <a:prstGeom prst="rect">
            <a:avLst/>
          </a:prstGeom>
          <a:noFill/>
        </p:spPr>
        <p:txBody>
          <a:bodyPr wrap="square" rtlCol="0">
            <a:spAutoFit/>
          </a:bodyPr>
          <a:lstStyle/>
          <a:p>
            <a:fld id="{34E02144-7C8B-4D6E-B464-CB9596F313C5}" type="slidenum">
              <a:rPr lang="en-US" sz="1600"/>
              <a:t>14</a:t>
            </a:fld>
            <a:endParaRPr lang="en-US" sz="1600" dirty="0"/>
          </a:p>
        </p:txBody>
      </p:sp>
      <p:pic>
        <p:nvPicPr>
          <p:cNvPr id="4" name="Picture 3">
            <a:extLst>
              <a:ext uri="{FF2B5EF4-FFF2-40B4-BE49-F238E27FC236}">
                <a16:creationId xmlns:a16="http://schemas.microsoft.com/office/drawing/2014/main" id="{924EB340-57BA-E92A-A72F-27065D43C7C4}"/>
              </a:ext>
            </a:extLst>
          </p:cNvPr>
          <p:cNvPicPr>
            <a:picLocks noChangeAspect="1"/>
          </p:cNvPicPr>
          <p:nvPr/>
        </p:nvPicPr>
        <p:blipFill>
          <a:blip r:embed="rId3"/>
          <a:stretch>
            <a:fillRect/>
          </a:stretch>
        </p:blipFill>
        <p:spPr>
          <a:xfrm>
            <a:off x="0" y="727061"/>
            <a:ext cx="9144000" cy="4412783"/>
          </a:xfrm>
          <a:prstGeom prst="rect">
            <a:avLst/>
          </a:prstGeom>
        </p:spPr>
      </p:pic>
    </p:spTree>
    <p:extLst>
      <p:ext uri="{BB962C8B-B14F-4D97-AF65-F5344CB8AC3E}">
        <p14:creationId xmlns:p14="http://schemas.microsoft.com/office/powerpoint/2010/main" val="2254458039"/>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ACD85-B3C4-82AA-4BCC-E34E95211453}"/>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14773C2A-D5F5-336C-F632-1EE230DFFE60}"/>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FF0000"/>
                </a:solidFill>
                <a:latin typeface="FS Magistral Book" panose="020B0504030204080304" pitchFamily="34" charset="0"/>
              </a:rPr>
              <a:t>     </a:t>
            </a:r>
            <a:r>
              <a:rPr lang="en-US" sz="2000">
                <a:solidFill>
                  <a:srgbClr val="FF0000"/>
                </a:solidFill>
                <a:latin typeface="FS Magistral Book" panose="020B0504030204080304" pitchFamily="34" charset="0"/>
                <a:sym typeface="Montserrat ExtraBold"/>
              </a:rPr>
              <a:t>THẾ MẠNH SẢN PHẨM</a:t>
            </a:r>
            <a:endParaRPr lang="en-US" sz="1000">
              <a:solidFill>
                <a:srgbClr val="FF0000"/>
              </a:solidFill>
              <a:latin typeface="FS Magistral Book" panose="020B0504030204080304" pitchFamily="34" charset="0"/>
            </a:endParaRPr>
          </a:p>
        </p:txBody>
      </p:sp>
      <p:sp>
        <p:nvSpPr>
          <p:cNvPr id="23" name="Oval 4_1_1">
            <a:extLst>
              <a:ext uri="{FF2B5EF4-FFF2-40B4-BE49-F238E27FC236}">
                <a16:creationId xmlns:a16="http://schemas.microsoft.com/office/drawing/2014/main" id="{04BFF5E0-FBCF-D3F3-F2D7-BAA83C5298C9}"/>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E084E8A2-5145-1B95-308D-BE1242F10581}"/>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5C165B79-4712-B2F9-B276-217384C16730}"/>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6" name="Picture 2" descr="Rules Surang Red icon | Freepik">
            <a:extLst>
              <a:ext uri="{FF2B5EF4-FFF2-40B4-BE49-F238E27FC236}">
                <a16:creationId xmlns:a16="http://schemas.microsoft.com/office/drawing/2014/main" id="{9F5AE96F-8846-936D-B9CD-F965619E6A5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585" y="1118627"/>
            <a:ext cx="749611" cy="74961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Policy - Free business icons">
            <a:extLst>
              <a:ext uri="{FF2B5EF4-FFF2-40B4-BE49-F238E27FC236}">
                <a16:creationId xmlns:a16="http://schemas.microsoft.com/office/drawing/2014/main" id="{152DB8BD-285B-BA11-F18F-6F1F718A948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7437" y="2348318"/>
            <a:ext cx="635885" cy="63588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Law - Free business and finance icons">
            <a:extLst>
              <a:ext uri="{FF2B5EF4-FFF2-40B4-BE49-F238E27FC236}">
                <a16:creationId xmlns:a16="http://schemas.microsoft.com/office/drawing/2014/main" id="{2B41A439-514E-3CDD-D365-ED7BD1D832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0849" y="2343850"/>
            <a:ext cx="761567" cy="76156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Law - Free business and finance icons">
            <a:extLst>
              <a:ext uri="{FF2B5EF4-FFF2-40B4-BE49-F238E27FC236}">
                <a16:creationId xmlns:a16="http://schemas.microsoft.com/office/drawing/2014/main" id="{6FF600E4-17FB-D970-38BE-4D382E65262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6275" y="3581029"/>
            <a:ext cx="733237" cy="73323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2" descr="Legal document - Free business and finance icons">
            <a:extLst>
              <a:ext uri="{FF2B5EF4-FFF2-40B4-BE49-F238E27FC236}">
                <a16:creationId xmlns:a16="http://schemas.microsoft.com/office/drawing/2014/main" id="{6162D3B0-BAAA-3E58-BCF7-6CE4B06AD6D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92837" y="1074215"/>
            <a:ext cx="687497" cy="68749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93CA239F-92C8-30D9-A4FA-73AD011BA8BF}"/>
              </a:ext>
            </a:extLst>
          </p:cNvPr>
          <p:cNvSpPr/>
          <p:nvPr/>
        </p:nvSpPr>
        <p:spPr>
          <a:xfrm>
            <a:off x="1046991" y="863966"/>
            <a:ext cx="3289792" cy="1477328"/>
          </a:xfrm>
          <a:prstGeom prst="rect">
            <a:avLst/>
          </a:prstGeom>
          <a:noFill/>
          <a:ln>
            <a:noFill/>
          </a:ln>
        </p:spPr>
        <p:txBody>
          <a:bodyPr spcFirstLastPara="1" wrap="square" lIns="0" tIns="0" rIns="0" bIns="0" anchor="t" anchorCtr="0">
            <a:spAutoFit/>
          </a:bodyPr>
          <a:lstStyle/>
          <a:p>
            <a:pPr algn="just">
              <a:lnSpc>
                <a:spcPct val="150000"/>
              </a:lnSpc>
            </a:pPr>
            <a:r>
              <a:rPr lang="en-US" sz="1600">
                <a:solidFill>
                  <a:srgbClr val="4A4A4A"/>
                </a:solidFill>
                <a:latin typeface="FS Magistral Book" panose="020B0504030204080304" pitchFamily="34" charset="0"/>
                <a:ea typeface="Roboto"/>
                <a:cs typeface="Roboto"/>
              </a:rPr>
              <a:t>Đáp ứng các yêu cầu theo Quyết định 3532/QĐ-BYT, Thông tư 13/2025/TT-BYT, 06/VBHN-BYT của Bộ Y tế</a:t>
            </a:r>
            <a:endParaRPr lang="en-US" sz="1600" dirty="0">
              <a:solidFill>
                <a:srgbClr val="4A4A4A"/>
              </a:solidFill>
              <a:latin typeface="FS Magistral Book" panose="020B0504030204080304" pitchFamily="34" charset="0"/>
              <a:ea typeface="Roboto"/>
              <a:cs typeface="Roboto"/>
            </a:endParaRPr>
          </a:p>
        </p:txBody>
      </p:sp>
      <p:sp>
        <p:nvSpPr>
          <p:cNvPr id="16" name="Rectangle 15">
            <a:extLst>
              <a:ext uri="{FF2B5EF4-FFF2-40B4-BE49-F238E27FC236}">
                <a16:creationId xmlns:a16="http://schemas.microsoft.com/office/drawing/2014/main" id="{207EF976-F4A3-89A8-FBBE-CC1496635844}"/>
              </a:ext>
            </a:extLst>
          </p:cNvPr>
          <p:cNvSpPr/>
          <p:nvPr/>
        </p:nvSpPr>
        <p:spPr>
          <a:xfrm>
            <a:off x="1188616" y="2528994"/>
            <a:ext cx="3289792" cy="738664"/>
          </a:xfrm>
          <a:prstGeom prst="rect">
            <a:avLst/>
          </a:prstGeom>
          <a:noFill/>
          <a:ln>
            <a:noFill/>
          </a:ln>
        </p:spPr>
        <p:txBody>
          <a:bodyPr spcFirstLastPara="1" wrap="square" lIns="0" tIns="0" rIns="0" bIns="0" anchor="t" anchorCtr="0">
            <a:spAutoFit/>
          </a:bodyPr>
          <a:lstStyle/>
          <a:p>
            <a:pPr>
              <a:lnSpc>
                <a:spcPct val="150000"/>
              </a:lnSpc>
            </a:pPr>
            <a:r>
              <a:rPr lang="en-US" sz="1600">
                <a:solidFill>
                  <a:srgbClr val="4A4A4A"/>
                </a:solidFill>
                <a:latin typeface="FS Magistral Book" panose="020B0504030204080304" pitchFamily="34" charset="0"/>
                <a:ea typeface="Roboto"/>
                <a:cs typeface="Roboto"/>
              </a:rPr>
              <a:t>Sử dụng 01 tài khoản, 01 link truy cập; Dữ liệu kế thừa giữa các phân hệ</a:t>
            </a:r>
          </a:p>
        </p:txBody>
      </p:sp>
      <p:sp>
        <p:nvSpPr>
          <p:cNvPr id="17" name="Rectangle 16">
            <a:extLst>
              <a:ext uri="{FF2B5EF4-FFF2-40B4-BE49-F238E27FC236}">
                <a16:creationId xmlns:a16="http://schemas.microsoft.com/office/drawing/2014/main" id="{13FBDDA3-DBE1-6D84-8099-3439E3A8D8E5}"/>
              </a:ext>
            </a:extLst>
          </p:cNvPr>
          <p:cNvSpPr/>
          <p:nvPr/>
        </p:nvSpPr>
        <p:spPr>
          <a:xfrm>
            <a:off x="1150516" y="3477305"/>
            <a:ext cx="3365992" cy="1077218"/>
          </a:xfrm>
          <a:prstGeom prst="rect">
            <a:avLst/>
          </a:prstGeom>
        </p:spPr>
        <p:txBody>
          <a:bodyPr wrap="square">
            <a:spAutoFit/>
          </a:bodyPr>
          <a:lstStyle/>
          <a:p>
            <a:pPr lvl="0" algn="just">
              <a:spcBef>
                <a:spcPts val="1200"/>
              </a:spcBef>
            </a:pPr>
            <a:r>
              <a:rPr lang="en-US" sz="1600">
                <a:solidFill>
                  <a:srgbClr val="4A4A4A"/>
                </a:solidFill>
                <a:latin typeface="FS Magistral Book" panose="020B0504030204080304" pitchFamily="34" charset="0"/>
                <a:ea typeface="Roboto"/>
                <a:cs typeface="Roboto"/>
              </a:rPr>
              <a:t>Các thông tin về nhân khẩu được tạo lập được xử lý tránh trùng lặp và có mã định dnah theo số CCCD, mã Bảo hiểm xã hội</a:t>
            </a:r>
            <a:endParaRPr lang="vi-VN" sz="1600">
              <a:solidFill>
                <a:schemeClr val="tx1">
                  <a:lumMod val="85000"/>
                  <a:lumOff val="15000"/>
                </a:schemeClr>
              </a:solidFill>
              <a:latin typeface="Montserrat" panose="020B0604020202020204" charset="0"/>
            </a:endParaRPr>
          </a:p>
        </p:txBody>
      </p:sp>
      <p:sp>
        <p:nvSpPr>
          <p:cNvPr id="18" name="Rectangle 17">
            <a:extLst>
              <a:ext uri="{FF2B5EF4-FFF2-40B4-BE49-F238E27FC236}">
                <a16:creationId xmlns:a16="http://schemas.microsoft.com/office/drawing/2014/main" id="{D07FEB33-1FE5-46A2-F502-E96635FC39F4}"/>
              </a:ext>
            </a:extLst>
          </p:cNvPr>
          <p:cNvSpPr/>
          <p:nvPr/>
        </p:nvSpPr>
        <p:spPr>
          <a:xfrm>
            <a:off x="5409130" y="827992"/>
            <a:ext cx="3417050" cy="1107996"/>
          </a:xfrm>
          <a:prstGeom prst="rect">
            <a:avLst/>
          </a:prstGeom>
          <a:noFill/>
          <a:ln>
            <a:noFill/>
          </a:ln>
        </p:spPr>
        <p:txBody>
          <a:bodyPr spcFirstLastPara="1" wrap="square" lIns="0" tIns="0" rIns="0" bIns="0" anchor="t" anchorCtr="0">
            <a:spAutoFit/>
          </a:bodyPr>
          <a:lstStyle/>
          <a:p>
            <a:pPr algn="just">
              <a:lnSpc>
                <a:spcPct val="150000"/>
              </a:lnSpc>
            </a:pPr>
            <a:r>
              <a:rPr lang="en-US" sz="1600">
                <a:solidFill>
                  <a:srgbClr val="4A4A4A"/>
                </a:solidFill>
                <a:latin typeface="FS Magistral Book" panose="020B0504030204080304" pitchFamily="34" charset="0"/>
                <a:ea typeface="Roboto"/>
                <a:cs typeface="Roboto"/>
              </a:rPr>
              <a:t>Tuân thủ việc bảo vệ dữ liệu cá nhân, hồ sơ cấp độ ATTT, phù hợp Luật Dữ liệu, Luật ATTT</a:t>
            </a:r>
            <a:endParaRPr lang="vi-VN" sz="1600">
              <a:solidFill>
                <a:srgbClr val="4A4A4A"/>
              </a:solidFill>
              <a:ea typeface="Roboto"/>
              <a:cs typeface="Roboto"/>
            </a:endParaRPr>
          </a:p>
        </p:txBody>
      </p:sp>
      <p:sp>
        <p:nvSpPr>
          <p:cNvPr id="19" name="Rectangle 18">
            <a:extLst>
              <a:ext uri="{FF2B5EF4-FFF2-40B4-BE49-F238E27FC236}">
                <a16:creationId xmlns:a16="http://schemas.microsoft.com/office/drawing/2014/main" id="{6A529C2D-A484-A89D-B2BB-6E944CCFCA93}"/>
              </a:ext>
            </a:extLst>
          </p:cNvPr>
          <p:cNvSpPr/>
          <p:nvPr/>
        </p:nvSpPr>
        <p:spPr>
          <a:xfrm>
            <a:off x="5409130" y="2237250"/>
            <a:ext cx="3616337" cy="2585323"/>
          </a:xfrm>
          <a:prstGeom prst="rect">
            <a:avLst/>
          </a:prstGeom>
          <a:noFill/>
          <a:ln>
            <a:noFill/>
          </a:ln>
        </p:spPr>
        <p:txBody>
          <a:bodyPr spcFirstLastPara="1" wrap="square" lIns="0" tIns="0" rIns="0" bIns="0" anchor="t" anchorCtr="0">
            <a:spAutoFit/>
          </a:bodyPr>
          <a:lstStyle/>
          <a:p>
            <a:pPr algn="just">
              <a:lnSpc>
                <a:spcPct val="150000"/>
              </a:lnSpc>
            </a:pPr>
            <a:r>
              <a:rPr lang="en-US" sz="1600">
                <a:solidFill>
                  <a:srgbClr val="4A4A4A"/>
                </a:solidFill>
                <a:latin typeface="FS Magistral Book" panose="020B0504030204080304" pitchFamily="34" charset="0"/>
                <a:ea typeface="Roboto"/>
                <a:cs typeface="Roboto"/>
              </a:rPr>
              <a:t>Liên thông dữ liệu với các hệ thống Quốc gia và các hệ thống CSDL dùng chung của Bộ Y tế như: Hệ thống Giám định BHYT, Hệ thống HSSK, Hệ thống Tiêm chủng Quốc Gia, Hệ thống Đơn thuốc Quốc Gia, Hệ thống LIS, PACS một cách tự động</a:t>
            </a:r>
            <a:endParaRPr lang="vi-VN" sz="1600">
              <a:solidFill>
                <a:srgbClr val="4A4A4A"/>
              </a:solidFill>
              <a:ea typeface="Roboto"/>
              <a:cs typeface="Roboto"/>
            </a:endParaRPr>
          </a:p>
        </p:txBody>
      </p:sp>
    </p:spTree>
    <p:extLst>
      <p:ext uri="{BB962C8B-B14F-4D97-AF65-F5344CB8AC3E}">
        <p14:creationId xmlns:p14="http://schemas.microsoft.com/office/powerpoint/2010/main" val="4244964913"/>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B250E-3022-E492-F9AA-C896727A6E02}"/>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8CD842C5-C826-9098-4771-49C53284D2D8}"/>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FF0000"/>
                </a:solidFill>
                <a:latin typeface="FS Magistral Book" panose="020B0504030204080304" pitchFamily="34" charset="0"/>
              </a:rPr>
              <a:t>      </a:t>
            </a:r>
            <a:r>
              <a:rPr lang="en-US" sz="2000">
                <a:solidFill>
                  <a:srgbClr val="FF0000"/>
                </a:solidFill>
                <a:latin typeface="FS Magistral Book" panose="020B0504030204080304" pitchFamily="34" charset="0"/>
                <a:ea typeface="Montserrat ExtraBold"/>
                <a:cs typeface="Montserrat ExtraBold"/>
                <a:sym typeface="Montserrat ExtraBold"/>
              </a:rPr>
              <a:t>CÔNG NGHỆ - ATTT</a:t>
            </a:r>
            <a:endParaRPr lang="en-US" sz="1000">
              <a:solidFill>
                <a:srgbClr val="FF0000"/>
              </a:solidFill>
              <a:latin typeface="FS Magistral Book" panose="020B0504030204080304" pitchFamily="34" charset="0"/>
            </a:endParaRPr>
          </a:p>
        </p:txBody>
      </p:sp>
      <p:sp>
        <p:nvSpPr>
          <p:cNvPr id="23" name="Oval 4_1_1">
            <a:extLst>
              <a:ext uri="{FF2B5EF4-FFF2-40B4-BE49-F238E27FC236}">
                <a16:creationId xmlns:a16="http://schemas.microsoft.com/office/drawing/2014/main" id="{D3F9F11B-F870-55FE-0D38-A231D86FFC47}"/>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F7832F65-2AA9-DFE0-9B63-D5D28BD82A29}"/>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62548526-F001-C209-28D7-E5468B198023}"/>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3" name="Rectangle 2">
            <a:extLst>
              <a:ext uri="{FF2B5EF4-FFF2-40B4-BE49-F238E27FC236}">
                <a16:creationId xmlns:a16="http://schemas.microsoft.com/office/drawing/2014/main" id="{D8488F08-52FA-B097-FECE-DA1A963ACFEB}"/>
              </a:ext>
            </a:extLst>
          </p:cNvPr>
          <p:cNvSpPr/>
          <p:nvPr/>
        </p:nvSpPr>
        <p:spPr>
          <a:xfrm>
            <a:off x="182107" y="921878"/>
            <a:ext cx="6567349" cy="3754874"/>
          </a:xfrm>
          <a:prstGeom prst="rect">
            <a:avLst/>
          </a:prstGeom>
        </p:spPr>
        <p:txBody>
          <a:bodyPr wrap="square">
            <a:spAutoFit/>
          </a:bodyPr>
          <a:lstStyle/>
          <a:p>
            <a:pPr marL="342900" indent="-342900" algn="just">
              <a:spcBef>
                <a:spcPts val="1200"/>
              </a:spcBef>
              <a:buFont typeface="+mj-lt"/>
              <a:buAutoNum type="arabicPeriod"/>
            </a:pPr>
            <a:r>
              <a:rPr lang="en-US" sz="1800" dirty="0" err="1">
                <a:latin typeface="FS Magistral Book" panose="020B0504030204080304" pitchFamily="34" charset="0"/>
              </a:rPr>
              <a:t>Hệ</a:t>
            </a:r>
            <a:r>
              <a:rPr lang="en-US" sz="1800" dirty="0">
                <a:latin typeface="FS Magistral Book" panose="020B0504030204080304" pitchFamily="34" charset="0"/>
              </a:rPr>
              <a:t> </a:t>
            </a:r>
            <a:r>
              <a:rPr lang="en-US" sz="1800" dirty="0" err="1">
                <a:latin typeface="FS Magistral Book" panose="020B0504030204080304" pitchFamily="34" charset="0"/>
              </a:rPr>
              <a:t>thống</a:t>
            </a:r>
            <a:r>
              <a:rPr lang="en-US" sz="1800" dirty="0">
                <a:latin typeface="FS Magistral Book" panose="020B0504030204080304" pitchFamily="34" charset="0"/>
              </a:rPr>
              <a:t> </a:t>
            </a:r>
            <a:r>
              <a:rPr lang="en-US" sz="1800" dirty="0" err="1">
                <a:latin typeface="FS Magistral Book" panose="020B0504030204080304" pitchFamily="34" charset="0"/>
              </a:rPr>
              <a:t>được</a:t>
            </a:r>
            <a:r>
              <a:rPr lang="en-US" sz="1800" dirty="0">
                <a:latin typeface="FS Magistral Book" panose="020B0504030204080304" pitchFamily="34" charset="0"/>
              </a:rPr>
              <a:t> </a:t>
            </a:r>
            <a:r>
              <a:rPr lang="en-US" sz="1800" dirty="0" err="1">
                <a:latin typeface="FS Magistral Book" panose="020B0504030204080304" pitchFamily="34" charset="0"/>
              </a:rPr>
              <a:t>triển</a:t>
            </a:r>
            <a:r>
              <a:rPr lang="en-US" sz="1800" dirty="0">
                <a:latin typeface="FS Magistral Book" panose="020B0504030204080304" pitchFamily="34" charset="0"/>
              </a:rPr>
              <a:t> </a:t>
            </a:r>
            <a:r>
              <a:rPr lang="en-US" sz="1800" dirty="0" err="1">
                <a:latin typeface="FS Magistral Book" panose="020B0504030204080304" pitchFamily="34" charset="0"/>
              </a:rPr>
              <a:t>khai</a:t>
            </a:r>
            <a:r>
              <a:rPr lang="en-US" sz="1800" dirty="0">
                <a:latin typeface="FS Magistral Book" panose="020B0504030204080304" pitchFamily="34" charset="0"/>
              </a:rPr>
              <a:t> </a:t>
            </a:r>
            <a:r>
              <a:rPr lang="en-US" sz="1800" dirty="0" err="1">
                <a:latin typeface="FS Magistral Book" panose="020B0504030204080304" pitchFamily="34" charset="0"/>
              </a:rPr>
              <a:t>trên</a:t>
            </a:r>
            <a:r>
              <a:rPr lang="en-US" sz="1800" dirty="0">
                <a:latin typeface="FS Magistral Book" panose="020B0504030204080304" pitchFamily="34" charset="0"/>
              </a:rPr>
              <a:t> </a:t>
            </a:r>
            <a:r>
              <a:rPr lang="en-US" sz="1800" dirty="0" err="1">
                <a:latin typeface="FS Magistral Book" panose="020B0504030204080304" pitchFamily="34" charset="0"/>
              </a:rPr>
              <a:t>môi</a:t>
            </a:r>
            <a:r>
              <a:rPr lang="en-US" sz="1800" dirty="0">
                <a:latin typeface="FS Magistral Book" panose="020B0504030204080304" pitchFamily="34" charset="0"/>
              </a:rPr>
              <a:t> </a:t>
            </a:r>
            <a:r>
              <a:rPr lang="en-US" sz="1800" dirty="0" err="1">
                <a:latin typeface="FS Magistral Book" panose="020B0504030204080304" pitchFamily="34" charset="0"/>
              </a:rPr>
              <a:t>trường</a:t>
            </a:r>
            <a:r>
              <a:rPr lang="en-US" sz="1800" dirty="0">
                <a:latin typeface="FS Magistral Book" panose="020B0504030204080304" pitchFamily="34" charset="0"/>
              </a:rPr>
              <a:t> web, </a:t>
            </a:r>
            <a:r>
              <a:rPr lang="en-US" sz="1800" dirty="0" err="1">
                <a:latin typeface="FS Magistral Book" panose="020B0504030204080304" pitchFamily="34" charset="0"/>
              </a:rPr>
              <a:t>nền</a:t>
            </a:r>
            <a:r>
              <a:rPr lang="en-US" sz="1800" dirty="0">
                <a:latin typeface="FS Magistral Book" panose="020B0504030204080304" pitchFamily="34" charset="0"/>
              </a:rPr>
              <a:t> </a:t>
            </a:r>
            <a:r>
              <a:rPr lang="en-US" sz="1800" dirty="0" err="1">
                <a:latin typeface="FS Magistral Book" panose="020B0504030204080304" pitchFamily="34" charset="0"/>
              </a:rPr>
              <a:t>tảng</a:t>
            </a:r>
            <a:r>
              <a:rPr lang="en-US" sz="1800" dirty="0">
                <a:latin typeface="FS Magistral Book" panose="020B0504030204080304" pitchFamily="34" charset="0"/>
              </a:rPr>
              <a:t> </a:t>
            </a:r>
            <a:r>
              <a:rPr lang="en-US" sz="1800" dirty="0" err="1">
                <a:latin typeface="FS Magistral Book" panose="020B0504030204080304" pitchFamily="34" charset="0"/>
              </a:rPr>
              <a:t>điện</a:t>
            </a:r>
            <a:r>
              <a:rPr lang="en-US" sz="1800" dirty="0">
                <a:latin typeface="FS Magistral Book" panose="020B0504030204080304" pitchFamily="34" charset="0"/>
              </a:rPr>
              <a:t> </a:t>
            </a:r>
            <a:r>
              <a:rPr lang="en-US" sz="1800" dirty="0" err="1">
                <a:latin typeface="FS Magistral Book" panose="020B0504030204080304" pitchFamily="34" charset="0"/>
              </a:rPr>
              <a:t>toán</a:t>
            </a:r>
            <a:r>
              <a:rPr lang="en-US" sz="1800" dirty="0">
                <a:latin typeface="FS Magistral Book" panose="020B0504030204080304" pitchFamily="34" charset="0"/>
              </a:rPr>
              <a:t> </a:t>
            </a:r>
            <a:r>
              <a:rPr lang="en-US" sz="1800" dirty="0" err="1">
                <a:latin typeface="FS Magistral Book" panose="020B0504030204080304" pitchFamily="34" charset="0"/>
              </a:rPr>
              <a:t>đám</a:t>
            </a:r>
            <a:r>
              <a:rPr lang="en-US" sz="1800" dirty="0">
                <a:latin typeface="FS Magistral Book" panose="020B0504030204080304" pitchFamily="34" charset="0"/>
              </a:rPr>
              <a:t> </a:t>
            </a:r>
            <a:r>
              <a:rPr lang="en-US" sz="1800" dirty="0" err="1">
                <a:latin typeface="FS Magistral Book" panose="020B0504030204080304" pitchFamily="34" charset="0"/>
              </a:rPr>
              <a:t>mây</a:t>
            </a:r>
            <a:r>
              <a:rPr lang="en-US" sz="1800" dirty="0">
                <a:latin typeface="FS Magistral Book" panose="020B0504030204080304" pitchFamily="34" charset="0"/>
              </a:rPr>
              <a:t>, </a:t>
            </a:r>
            <a:r>
              <a:rPr lang="en-US" sz="1800" dirty="0" err="1">
                <a:latin typeface="FS Magistral Book" panose="020B0504030204080304" pitchFamily="34" charset="0"/>
              </a:rPr>
              <a:t>dễ</a:t>
            </a:r>
            <a:r>
              <a:rPr lang="en-US" sz="1800" dirty="0">
                <a:latin typeface="FS Magistral Book" panose="020B0504030204080304" pitchFamily="34" charset="0"/>
              </a:rPr>
              <a:t> </a:t>
            </a:r>
            <a:r>
              <a:rPr lang="en-US" sz="1800" dirty="0" err="1">
                <a:latin typeface="FS Magistral Book" panose="020B0504030204080304" pitchFamily="34" charset="0"/>
              </a:rPr>
              <a:t>dàng</a:t>
            </a:r>
            <a:r>
              <a:rPr lang="en-US" sz="1800" dirty="0">
                <a:latin typeface="FS Magistral Book" panose="020B0504030204080304" pitchFamily="34" charset="0"/>
              </a:rPr>
              <a:t> </a:t>
            </a:r>
            <a:r>
              <a:rPr lang="en-US" sz="1800" dirty="0" err="1">
                <a:latin typeface="FS Magistral Book" panose="020B0504030204080304" pitchFamily="34" charset="0"/>
              </a:rPr>
              <a:t>mở</a:t>
            </a:r>
            <a:r>
              <a:rPr lang="en-US" sz="1800" dirty="0">
                <a:latin typeface="FS Magistral Book" panose="020B0504030204080304" pitchFamily="34" charset="0"/>
              </a:rPr>
              <a:t> </a:t>
            </a:r>
            <a:r>
              <a:rPr lang="en-US" sz="1800" dirty="0" err="1">
                <a:latin typeface="FS Magistral Book" panose="020B0504030204080304" pitchFamily="34" charset="0"/>
              </a:rPr>
              <a:t>rộng</a:t>
            </a:r>
            <a:endParaRPr lang="en-US" sz="1800" dirty="0">
              <a:latin typeface="FS Magistral Book" panose="020B0504030204080304" pitchFamily="34" charset="0"/>
            </a:endParaRPr>
          </a:p>
          <a:p>
            <a:pPr marL="342900" indent="-342900" algn="just">
              <a:spcBef>
                <a:spcPts val="1200"/>
              </a:spcBef>
              <a:buFont typeface="+mj-lt"/>
              <a:buAutoNum type="arabicPeriod"/>
            </a:pPr>
            <a:r>
              <a:rPr lang="en-US" sz="1800" dirty="0" err="1">
                <a:latin typeface="FS Magistral Book" panose="020B0504030204080304" pitchFamily="34" charset="0"/>
              </a:rPr>
              <a:t>Hệ</a:t>
            </a:r>
            <a:r>
              <a:rPr lang="en-US" sz="1800" dirty="0">
                <a:latin typeface="FS Magistral Book" panose="020B0504030204080304" pitchFamily="34" charset="0"/>
              </a:rPr>
              <a:t> </a:t>
            </a:r>
            <a:r>
              <a:rPr lang="en-US" sz="1800" dirty="0" err="1">
                <a:latin typeface="FS Magistral Book" panose="020B0504030204080304" pitchFamily="34" charset="0"/>
              </a:rPr>
              <a:t>thống</a:t>
            </a:r>
            <a:r>
              <a:rPr lang="en-US" sz="1800" dirty="0">
                <a:latin typeface="FS Magistral Book" panose="020B0504030204080304" pitchFamily="34" charset="0"/>
              </a:rPr>
              <a:t> </a:t>
            </a:r>
            <a:r>
              <a:rPr lang="en-US" sz="1800" dirty="0" err="1">
                <a:latin typeface="FS Magistral Book" panose="020B0504030204080304" pitchFamily="34" charset="0"/>
              </a:rPr>
              <a:t>triển</a:t>
            </a:r>
            <a:r>
              <a:rPr lang="en-US" sz="1800" dirty="0">
                <a:latin typeface="FS Magistral Book" panose="020B0504030204080304" pitchFamily="34" charset="0"/>
              </a:rPr>
              <a:t> </a:t>
            </a:r>
            <a:r>
              <a:rPr lang="en-US" sz="1800" dirty="0" err="1">
                <a:latin typeface="FS Magistral Book" panose="020B0504030204080304" pitchFamily="34" charset="0"/>
              </a:rPr>
              <a:t>khai</a:t>
            </a:r>
            <a:r>
              <a:rPr lang="en-US" sz="1800" dirty="0">
                <a:latin typeface="FS Magistral Book" panose="020B0504030204080304" pitchFamily="34" charset="0"/>
              </a:rPr>
              <a:t> </a:t>
            </a:r>
            <a:r>
              <a:rPr lang="en-US" sz="1800" dirty="0" err="1">
                <a:latin typeface="FS Magistral Book" panose="020B0504030204080304" pitchFamily="34" charset="0"/>
              </a:rPr>
              <a:t>trên</a:t>
            </a:r>
            <a:r>
              <a:rPr lang="en-US" sz="1800" dirty="0">
                <a:latin typeface="FS Magistral Book" panose="020B0504030204080304" pitchFamily="34" charset="0"/>
              </a:rPr>
              <a:t> </a:t>
            </a:r>
            <a:r>
              <a:rPr lang="en-US" sz="1800" dirty="0" err="1">
                <a:latin typeface="FS Magistral Book" panose="020B0504030204080304" pitchFamily="34" charset="0"/>
              </a:rPr>
              <a:t>môi</a:t>
            </a:r>
            <a:r>
              <a:rPr lang="en-US" sz="1800" dirty="0">
                <a:latin typeface="FS Magistral Book" panose="020B0504030204080304" pitchFamily="34" charset="0"/>
              </a:rPr>
              <a:t> </a:t>
            </a:r>
            <a:r>
              <a:rPr lang="en-US" sz="1800" dirty="0" err="1">
                <a:latin typeface="FS Magistral Book" panose="020B0504030204080304" pitchFamily="34" charset="0"/>
              </a:rPr>
              <a:t>trường</a:t>
            </a:r>
            <a:r>
              <a:rPr lang="en-US" sz="1800" dirty="0">
                <a:latin typeface="FS Magistral Book" panose="020B0504030204080304" pitchFamily="34" charset="0"/>
              </a:rPr>
              <a:t> </a:t>
            </a:r>
            <a:r>
              <a:rPr lang="en-US" sz="1800" dirty="0" err="1">
                <a:latin typeface="FS Magistral Book" panose="020B0504030204080304" pitchFamily="34" charset="0"/>
              </a:rPr>
              <a:t>đảm</a:t>
            </a:r>
            <a:r>
              <a:rPr lang="en-US" sz="1800" dirty="0">
                <a:latin typeface="FS Magistral Book" panose="020B0504030204080304" pitchFamily="34" charset="0"/>
              </a:rPr>
              <a:t> </a:t>
            </a:r>
            <a:r>
              <a:rPr lang="en-US" sz="1800" dirty="0" err="1">
                <a:latin typeface="FS Magistral Book" panose="020B0504030204080304" pitchFamily="34" charset="0"/>
              </a:rPr>
              <a:t>bảo</a:t>
            </a:r>
            <a:r>
              <a:rPr lang="en-US" sz="1800" dirty="0">
                <a:latin typeface="FS Magistral Book" panose="020B0504030204080304" pitchFamily="34" charset="0"/>
              </a:rPr>
              <a:t> </a:t>
            </a:r>
            <a:r>
              <a:rPr lang="en-US" sz="1800" dirty="0" err="1">
                <a:latin typeface="FS Magistral Book" panose="020B0504030204080304" pitchFamily="34" charset="0"/>
              </a:rPr>
              <a:t>dự</a:t>
            </a:r>
            <a:r>
              <a:rPr lang="en-US" sz="1800" dirty="0">
                <a:latin typeface="FS Magistral Book" panose="020B0504030204080304" pitchFamily="34" charset="0"/>
              </a:rPr>
              <a:t> </a:t>
            </a:r>
            <a:r>
              <a:rPr lang="en-US" sz="1800" dirty="0" err="1">
                <a:latin typeface="FS Magistral Book" panose="020B0504030204080304" pitchFamily="34" charset="0"/>
              </a:rPr>
              <a:t>phòng</a:t>
            </a:r>
            <a:r>
              <a:rPr lang="en-US" sz="1800" dirty="0">
                <a:latin typeface="FS Magistral Book" panose="020B0504030204080304" pitchFamily="34" charset="0"/>
              </a:rPr>
              <a:t>, có </a:t>
            </a:r>
            <a:r>
              <a:rPr lang="en-US" sz="1800" dirty="0" err="1">
                <a:latin typeface="FS Magistral Book" panose="020B0504030204080304" pitchFamily="34" charset="0"/>
              </a:rPr>
              <a:t>đội</a:t>
            </a:r>
            <a:r>
              <a:rPr lang="en-US" sz="1800" dirty="0">
                <a:latin typeface="FS Magistral Book" panose="020B0504030204080304" pitchFamily="34" charset="0"/>
              </a:rPr>
              <a:t> </a:t>
            </a:r>
            <a:r>
              <a:rPr lang="en-US" sz="1800" dirty="0" err="1">
                <a:latin typeface="FS Magistral Book" panose="020B0504030204080304" pitchFamily="34" charset="0"/>
              </a:rPr>
              <a:t>ngũ</a:t>
            </a:r>
            <a:r>
              <a:rPr lang="en-US" sz="1800" dirty="0">
                <a:latin typeface="FS Magistral Book" panose="020B0504030204080304" pitchFamily="34" charset="0"/>
              </a:rPr>
              <a:t> </a:t>
            </a:r>
            <a:r>
              <a:rPr lang="en-US" sz="1800" dirty="0" err="1">
                <a:latin typeface="FS Magistral Book" panose="020B0504030204080304" pitchFamily="34" charset="0"/>
              </a:rPr>
              <a:t>vận</a:t>
            </a:r>
            <a:r>
              <a:rPr lang="en-US" sz="1800" dirty="0">
                <a:latin typeface="FS Magistral Book" panose="020B0504030204080304" pitchFamily="34" charset="0"/>
              </a:rPr>
              <a:t> </a:t>
            </a:r>
            <a:r>
              <a:rPr lang="en-US" sz="1800" dirty="0" err="1">
                <a:latin typeface="FS Magistral Book" panose="020B0504030204080304" pitchFamily="34" charset="0"/>
              </a:rPr>
              <a:t>hành</a:t>
            </a:r>
            <a:r>
              <a:rPr lang="en-US" sz="1800" dirty="0">
                <a:latin typeface="FS Magistral Book" panose="020B0504030204080304" pitchFamily="34" charset="0"/>
              </a:rPr>
              <a:t> </a:t>
            </a:r>
            <a:r>
              <a:rPr lang="en-US" sz="1800" dirty="0" err="1">
                <a:latin typeface="FS Magistral Book" panose="020B0504030204080304" pitchFamily="34" charset="0"/>
              </a:rPr>
              <a:t>riêng</a:t>
            </a:r>
            <a:r>
              <a:rPr lang="en-US" sz="1800" dirty="0">
                <a:latin typeface="FS Magistral Book" panose="020B0504030204080304" pitchFamily="34" charset="0"/>
              </a:rPr>
              <a:t> </a:t>
            </a:r>
            <a:r>
              <a:rPr lang="en-US" sz="1800" dirty="0" err="1">
                <a:latin typeface="FS Magistral Book" panose="020B0504030204080304" pitchFamily="34" charset="0"/>
              </a:rPr>
              <a:t>về</a:t>
            </a:r>
            <a:r>
              <a:rPr lang="en-US" sz="1800" dirty="0">
                <a:latin typeface="FS Magistral Book" panose="020B0504030204080304" pitchFamily="34" charset="0"/>
              </a:rPr>
              <a:t> </a:t>
            </a:r>
            <a:r>
              <a:rPr lang="en-US" sz="1800" dirty="0" err="1">
                <a:latin typeface="FS Magistral Book" panose="020B0504030204080304" pitchFamily="34" charset="0"/>
              </a:rPr>
              <a:t>ứng</a:t>
            </a:r>
            <a:r>
              <a:rPr lang="en-US" sz="1800" dirty="0">
                <a:latin typeface="FS Magistral Book" panose="020B0504030204080304" pitchFamily="34" charset="0"/>
              </a:rPr>
              <a:t> </a:t>
            </a:r>
            <a:r>
              <a:rPr lang="en-US" sz="1800" dirty="0" err="1">
                <a:latin typeface="FS Magistral Book" panose="020B0504030204080304" pitchFamily="34" charset="0"/>
              </a:rPr>
              <a:t>dụng</a:t>
            </a:r>
            <a:r>
              <a:rPr lang="en-US" sz="1800" dirty="0">
                <a:latin typeface="FS Magistral Book" panose="020B0504030204080304" pitchFamily="34" charset="0"/>
              </a:rPr>
              <a:t>, </a:t>
            </a:r>
            <a:r>
              <a:rPr lang="en-US" sz="1800" dirty="0" err="1">
                <a:latin typeface="FS Magistral Book" panose="020B0504030204080304" pitchFamily="34" charset="0"/>
              </a:rPr>
              <a:t>hạ</a:t>
            </a:r>
            <a:r>
              <a:rPr lang="en-US" sz="1800" dirty="0">
                <a:latin typeface="FS Magistral Book" panose="020B0504030204080304" pitchFamily="34" charset="0"/>
              </a:rPr>
              <a:t> </a:t>
            </a:r>
            <a:r>
              <a:rPr lang="en-US" sz="1800" dirty="0" err="1">
                <a:latin typeface="FS Magistral Book" panose="020B0504030204080304" pitchFamily="34" charset="0"/>
              </a:rPr>
              <a:t>tầng</a:t>
            </a:r>
            <a:r>
              <a:rPr lang="en-US" sz="1800" dirty="0">
                <a:latin typeface="FS Magistral Book" panose="020B0504030204080304" pitchFamily="34" charset="0"/>
              </a:rPr>
              <a:t> </a:t>
            </a:r>
            <a:r>
              <a:rPr lang="en-US" sz="1800" dirty="0" err="1">
                <a:latin typeface="FS Magistral Book" panose="020B0504030204080304" pitchFamily="34" charset="0"/>
              </a:rPr>
              <a:t>đảm</a:t>
            </a:r>
            <a:r>
              <a:rPr lang="en-US" sz="1800" dirty="0">
                <a:latin typeface="FS Magistral Book" panose="020B0504030204080304" pitchFamily="34" charset="0"/>
              </a:rPr>
              <a:t> </a:t>
            </a:r>
            <a:r>
              <a:rPr lang="en-US" sz="1800" dirty="0" err="1">
                <a:latin typeface="FS Magistral Book" panose="020B0504030204080304" pitchFamily="34" charset="0"/>
              </a:rPr>
              <a:t>bảo</a:t>
            </a:r>
            <a:r>
              <a:rPr lang="en-US" sz="1800" dirty="0">
                <a:latin typeface="FS Magistral Book" panose="020B0504030204080304" pitchFamily="34" charset="0"/>
              </a:rPr>
              <a:t> </a:t>
            </a:r>
            <a:r>
              <a:rPr lang="en-US" sz="1800" dirty="0" err="1">
                <a:latin typeface="FS Magistral Book" panose="020B0504030204080304" pitchFamily="34" charset="0"/>
              </a:rPr>
              <a:t>hệ</a:t>
            </a:r>
            <a:r>
              <a:rPr lang="en-US" sz="1800" dirty="0">
                <a:latin typeface="FS Magistral Book" panose="020B0504030204080304" pitchFamily="34" charset="0"/>
              </a:rPr>
              <a:t> </a:t>
            </a:r>
            <a:r>
              <a:rPr lang="en-US" sz="1800" dirty="0" err="1">
                <a:latin typeface="FS Magistral Book" panose="020B0504030204080304" pitchFamily="34" charset="0"/>
              </a:rPr>
              <a:t>thống</a:t>
            </a:r>
            <a:r>
              <a:rPr lang="en-US" sz="1800" dirty="0">
                <a:latin typeface="FS Magistral Book" panose="020B0504030204080304" pitchFamily="34" charset="0"/>
              </a:rPr>
              <a:t> </a:t>
            </a:r>
            <a:r>
              <a:rPr lang="en-US" sz="1800" dirty="0" err="1">
                <a:latin typeface="FS Magistral Book" panose="020B0504030204080304" pitchFamily="34" charset="0"/>
              </a:rPr>
              <a:t>hoạt</a:t>
            </a:r>
            <a:r>
              <a:rPr lang="en-US" sz="1800" dirty="0">
                <a:latin typeface="FS Magistral Book" panose="020B0504030204080304" pitchFamily="34" charset="0"/>
              </a:rPr>
              <a:t> </a:t>
            </a:r>
            <a:r>
              <a:rPr lang="en-US" sz="1800" dirty="0" err="1">
                <a:latin typeface="FS Magistral Book" panose="020B0504030204080304" pitchFamily="34" charset="0"/>
              </a:rPr>
              <a:t>động</a:t>
            </a:r>
            <a:r>
              <a:rPr lang="en-US" sz="1800" dirty="0">
                <a:latin typeface="FS Magistral Book" panose="020B0504030204080304" pitchFamily="34" charset="0"/>
              </a:rPr>
              <a:t> 24/7 </a:t>
            </a:r>
          </a:p>
          <a:p>
            <a:pPr marL="342900" indent="-342900" algn="just">
              <a:spcBef>
                <a:spcPts val="1200"/>
              </a:spcBef>
              <a:buFont typeface="+mj-lt"/>
              <a:buAutoNum type="arabicPeriod"/>
            </a:pPr>
            <a:r>
              <a:rPr lang="en-US" sz="1800">
                <a:latin typeface="FS Magistral Book" panose="020B0504030204080304" pitchFamily="34" charset="0"/>
              </a:rPr>
              <a:t>Đáp ứng yêu cầu về ATTT cấp độ 3 theo yêu cầu quy định tại Thông tư 12/2022/TT-BTTTT</a:t>
            </a:r>
            <a:r>
              <a:rPr lang="vi-VN" sz="1800"/>
              <a:t> </a:t>
            </a:r>
            <a:endParaRPr lang="en-US" sz="1800"/>
          </a:p>
          <a:p>
            <a:pPr marL="342900" indent="-342900" algn="just">
              <a:spcBef>
                <a:spcPts val="1200"/>
              </a:spcBef>
              <a:buFont typeface="+mj-lt"/>
              <a:buAutoNum type="arabicPeriod"/>
            </a:pPr>
            <a:r>
              <a:rPr lang="en-US" sz="1800">
                <a:latin typeface="FS Magistral Book" panose="020B0504030204080304" pitchFamily="34" charset="0"/>
              </a:rPr>
              <a:t>Đáp </a:t>
            </a:r>
            <a:r>
              <a:rPr lang="en-US" sz="1800" dirty="0" err="1">
                <a:latin typeface="FS Magistral Book" panose="020B0504030204080304" pitchFamily="34" charset="0"/>
              </a:rPr>
              <a:t>ứng</a:t>
            </a:r>
            <a:r>
              <a:rPr lang="en-US" sz="1800" dirty="0">
                <a:latin typeface="FS Magistral Book" panose="020B0504030204080304" pitchFamily="34" charset="0"/>
              </a:rPr>
              <a:t> </a:t>
            </a:r>
            <a:r>
              <a:rPr lang="en-US" sz="1800" dirty="0" err="1">
                <a:latin typeface="FS Magistral Book" panose="020B0504030204080304" pitchFamily="34" charset="0"/>
              </a:rPr>
              <a:t>tiêu</a:t>
            </a:r>
            <a:r>
              <a:rPr lang="en-US" sz="1800" dirty="0">
                <a:latin typeface="FS Magistral Book" panose="020B0504030204080304" pitchFamily="34" charset="0"/>
              </a:rPr>
              <a:t> </a:t>
            </a:r>
            <a:r>
              <a:rPr lang="en-US" sz="1800" dirty="0" err="1">
                <a:latin typeface="FS Magistral Book" panose="020B0504030204080304" pitchFamily="34" charset="0"/>
              </a:rPr>
              <a:t>chuẩn</a:t>
            </a:r>
            <a:r>
              <a:rPr lang="en-US" sz="1800" dirty="0">
                <a:latin typeface="FS Magistral Book" panose="020B0504030204080304" pitchFamily="34" charset="0"/>
              </a:rPr>
              <a:t> </a:t>
            </a:r>
            <a:r>
              <a:rPr lang="en-US" sz="1800" err="1">
                <a:latin typeface="FS Magistral Book" panose="020B0504030204080304" pitchFamily="34" charset="0"/>
              </a:rPr>
              <a:t>quốc</a:t>
            </a:r>
            <a:r>
              <a:rPr lang="en-US" sz="1800">
                <a:latin typeface="FS Magistral Book" panose="020B0504030204080304" pitchFamily="34" charset="0"/>
              </a:rPr>
              <a:t> tế: ISO 27001:2013</a:t>
            </a:r>
            <a:r>
              <a:rPr lang="vi-VN" sz="1800"/>
              <a:t> </a:t>
            </a:r>
            <a:r>
              <a:rPr lang="en-US" sz="1800">
                <a:latin typeface="FS Magistral Book" panose="020B0504030204080304" pitchFamily="34" charset="0"/>
              </a:rPr>
              <a:t>(</a:t>
            </a:r>
            <a:r>
              <a:rPr lang="en-US" sz="1800" err="1">
                <a:latin typeface="FS Magistral Book" panose="020B0504030204080304" pitchFamily="34" charset="0"/>
              </a:rPr>
              <a:t>Đảm</a:t>
            </a:r>
            <a:r>
              <a:rPr lang="en-US" sz="1800">
                <a:latin typeface="FS Magistral Book" panose="020B0504030204080304" pitchFamily="34" charset="0"/>
              </a:rPr>
              <a:t> bảo an ninh bảo mật thông tin) </a:t>
            </a:r>
            <a:r>
              <a:rPr lang="en-US" sz="1800" dirty="0" err="1">
                <a:latin typeface="FS Magistral Book" panose="020B0504030204080304" pitchFamily="34" charset="0"/>
              </a:rPr>
              <a:t>và</a:t>
            </a:r>
            <a:r>
              <a:rPr lang="en-US" sz="1800" dirty="0">
                <a:latin typeface="FS Magistral Book" panose="020B0504030204080304" pitchFamily="34" charset="0"/>
              </a:rPr>
              <a:t> ISO 9001</a:t>
            </a:r>
            <a:r>
              <a:rPr lang="en-US" sz="1800">
                <a:latin typeface="FS Magistral Book" panose="020B0504030204080304" pitchFamily="34" charset="0"/>
              </a:rPr>
              <a:t>: 2015</a:t>
            </a:r>
            <a:r>
              <a:rPr lang="vi-VN" sz="1800" dirty="0"/>
              <a:t> </a:t>
            </a:r>
            <a:r>
              <a:rPr lang="en-US" sz="1800" dirty="0">
                <a:latin typeface="FS Magistral Book" panose="020B0504030204080304" pitchFamily="34" charset="0"/>
              </a:rPr>
              <a:t>(</a:t>
            </a:r>
            <a:r>
              <a:rPr lang="en-US" sz="1800" dirty="0" err="1">
                <a:latin typeface="FS Magistral Book" panose="020B0504030204080304" pitchFamily="34" charset="0"/>
              </a:rPr>
              <a:t>Đảm</a:t>
            </a:r>
            <a:r>
              <a:rPr lang="en-US" sz="1800" dirty="0">
                <a:latin typeface="FS Magistral Book" panose="020B0504030204080304" pitchFamily="34" charset="0"/>
              </a:rPr>
              <a:t> </a:t>
            </a:r>
            <a:r>
              <a:rPr lang="en-US" sz="1800" err="1">
                <a:latin typeface="FS Magistral Book" panose="020B0504030204080304" pitchFamily="34" charset="0"/>
              </a:rPr>
              <a:t>bảo</a:t>
            </a:r>
            <a:r>
              <a:rPr lang="en-US" sz="1800">
                <a:latin typeface="FS Magistral Book" panose="020B0504030204080304" pitchFamily="34" charset="0"/>
              </a:rPr>
              <a:t> </a:t>
            </a:r>
            <a:r>
              <a:rPr lang="vi-VN" sz="1800" dirty="0"/>
              <a:t>chất lượng</a:t>
            </a:r>
            <a:r>
              <a:rPr lang="en-US" sz="1800" dirty="0">
                <a:latin typeface="FS Magistral Book" panose="020B0504030204080304" pitchFamily="34" charset="0"/>
              </a:rPr>
              <a:t>)</a:t>
            </a:r>
          </a:p>
          <a:p>
            <a:pPr algn="just">
              <a:spcBef>
                <a:spcPts val="1200"/>
              </a:spcBef>
            </a:pPr>
            <a:endParaRPr lang="en-US" sz="1800" dirty="0">
              <a:latin typeface="FS Magistral Book" panose="020B0504030204080304" pitchFamily="34" charset="0"/>
            </a:endParaRPr>
          </a:p>
        </p:txBody>
      </p:sp>
      <p:pic>
        <p:nvPicPr>
          <p:cNvPr id="4" name="Picture 3">
            <a:extLst>
              <a:ext uri="{FF2B5EF4-FFF2-40B4-BE49-F238E27FC236}">
                <a16:creationId xmlns:a16="http://schemas.microsoft.com/office/drawing/2014/main" id="{5E061233-BEFD-1936-EEF9-DA02CCC60424}"/>
              </a:ext>
            </a:extLst>
          </p:cNvPr>
          <p:cNvPicPr>
            <a:picLocks noChangeAspect="1"/>
          </p:cNvPicPr>
          <p:nvPr/>
        </p:nvPicPr>
        <p:blipFill>
          <a:blip r:embed="rId3"/>
          <a:stretch>
            <a:fillRect/>
          </a:stretch>
        </p:blipFill>
        <p:spPr>
          <a:xfrm>
            <a:off x="6861289" y="760124"/>
            <a:ext cx="2136329" cy="3752669"/>
          </a:xfrm>
          <a:prstGeom prst="rect">
            <a:avLst/>
          </a:prstGeom>
        </p:spPr>
      </p:pic>
    </p:spTree>
    <p:extLst>
      <p:ext uri="{BB962C8B-B14F-4D97-AF65-F5344CB8AC3E}">
        <p14:creationId xmlns:p14="http://schemas.microsoft.com/office/powerpoint/2010/main" val="2199123575"/>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 y="5325902"/>
            <a:ext cx="4791073" cy="84773"/>
            <a:chOff x="0" y="4480421"/>
            <a:chExt cx="12192000" cy="91440"/>
          </a:xfrm>
        </p:grpSpPr>
        <p:sp>
          <p:nvSpPr>
            <p:cNvPr id="14" name="Rectangle 13"/>
            <p:cNvSpPr/>
            <p:nvPr userDrawn="1"/>
          </p:nvSpPr>
          <p:spPr>
            <a:xfrm>
              <a:off x="0" y="4480421"/>
              <a:ext cx="2432304" cy="91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4213"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15" name="Rectangle 14"/>
            <p:cNvSpPr/>
            <p:nvPr userDrawn="1"/>
          </p:nvSpPr>
          <p:spPr>
            <a:xfrm>
              <a:off x="2439924" y="4480421"/>
              <a:ext cx="2432304" cy="9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4213"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16" name="Rectangle 15"/>
            <p:cNvSpPr/>
            <p:nvPr userDrawn="1"/>
          </p:nvSpPr>
          <p:spPr>
            <a:xfrm>
              <a:off x="4879848" y="4480421"/>
              <a:ext cx="2432304"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4213"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17" name="Rectangle 16"/>
            <p:cNvSpPr/>
            <p:nvPr userDrawn="1"/>
          </p:nvSpPr>
          <p:spPr>
            <a:xfrm>
              <a:off x="7319772" y="4480421"/>
              <a:ext cx="2432304" cy="914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4213"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sp>
          <p:nvSpPr>
            <p:cNvPr id="18" name="Rectangle 17"/>
            <p:cNvSpPr/>
            <p:nvPr userDrawn="1"/>
          </p:nvSpPr>
          <p:spPr>
            <a:xfrm>
              <a:off x="9759696" y="4480421"/>
              <a:ext cx="2432304" cy="9144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4213"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endParaRPr>
            </a:p>
          </p:txBody>
        </p:sp>
      </p:grpSp>
      <p:pic>
        <p:nvPicPr>
          <p:cNvPr id="8" name="Picture 2" descr="Cơ hội khởi nghiệp ngành chăm sóc sức khỏe — Sở Khoa học và Công nghệ Thành  phố Hồ Chí Minh">
            <a:extLst>
              <a:ext uri="{FF2B5EF4-FFF2-40B4-BE49-F238E27FC236}">
                <a16:creationId xmlns:a16="http://schemas.microsoft.com/office/drawing/2014/main" id="{5C5D782B-0B8A-4220-A54F-5B9C19FA5181}"/>
              </a:ext>
            </a:extLst>
          </p:cNvPr>
          <p:cNvPicPr>
            <a:picLocks noGrp="1" noChangeAspect="1" noChangeArrowheads="1"/>
          </p:cNvPicPr>
          <p:nvPr>
            <p:ph type="pic" sz="quarter" idx="17"/>
          </p:nvPr>
        </p:nvPicPr>
        <p:blipFill rotWithShape="1">
          <a:blip r:embed="rId3">
            <a:extLst>
              <a:ext uri="{28A0092B-C50C-407E-A947-70E740481C1C}">
                <a14:useLocalDpi xmlns:a14="http://schemas.microsoft.com/office/drawing/2010/main" val="0"/>
              </a:ext>
            </a:extLst>
          </a:blip>
          <a:srcRect l="3511" r="3511"/>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115" y="2550532"/>
            <a:ext cx="3731256" cy="2041062"/>
          </a:xfrm>
          <a:prstGeom prst="rect">
            <a:avLst/>
          </a:prstGeom>
        </p:spPr>
      </p:pic>
      <p:sp>
        <p:nvSpPr>
          <p:cNvPr id="11" name="TextBox 10"/>
          <p:cNvSpPr txBox="1"/>
          <p:nvPr/>
        </p:nvSpPr>
        <p:spPr>
          <a:xfrm>
            <a:off x="710115" y="3245522"/>
            <a:ext cx="3842291" cy="83099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FS Magistral Book" panose="020B0504030204080304" pitchFamily="34" charset="0"/>
                <a:cs typeface="Times New Roman" panose="02020603050405020304" pitchFamily="18" charset="0"/>
              </a:rPr>
              <a:t>    3</a:t>
            </a:r>
            <a:r>
              <a:rPr kumimoji="0" lang="en-US" sz="2400" b="1" i="0" u="none" strike="noStrike" kern="1200" cap="none" spc="0" normalizeH="0" baseline="0" noProof="0">
                <a:ln>
                  <a:noFill/>
                </a:ln>
                <a:solidFill>
                  <a:prstClr val="white"/>
                </a:solidFill>
                <a:effectLst/>
                <a:uLnTx/>
                <a:uFillTx/>
                <a:latin typeface="FS Magistral Book" panose="020B0504030204080304" pitchFamily="34" charset="0"/>
                <a:cs typeface="Times New Roman" panose="02020603050405020304" pitchFamily="18" charset="0"/>
              </a:rPr>
              <a:t>. PHƯƠNG ÁN TRIỂN KHAI EMR</a:t>
            </a:r>
            <a:endParaRPr kumimoji="0" lang="vi-VN" sz="2400" b="1" i="0" u="none" strike="noStrike" kern="1200" cap="none" spc="0" normalizeH="0" baseline="0" noProof="0" dirty="0">
              <a:ln>
                <a:noFill/>
              </a:ln>
              <a:solidFill>
                <a:prstClr val="white"/>
              </a:solidFill>
              <a:effectLst/>
              <a:uLnTx/>
              <a:uFillTx/>
              <a:latin typeface="Arial" panose="020B0604020202020204" pitchFamily="34"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6E18DBF4-37B7-4C4F-9728-A1C100B177EE}" type="slidenum">
              <a:rPr lang="en-US" smtClean="0"/>
              <a:t>17</a:t>
            </a:fld>
            <a:endParaRPr lang="en-US"/>
          </a:p>
        </p:txBody>
      </p:sp>
    </p:spTree>
    <p:extLst>
      <p:ext uri="{BB962C8B-B14F-4D97-AF65-F5344CB8AC3E}">
        <p14:creationId xmlns:p14="http://schemas.microsoft.com/office/powerpoint/2010/main" val="32851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9FDAB-75F7-624C-B2B7-2E06D8E5E236}"/>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786170CB-FA3A-2FD5-A31B-A2D50508E17A}"/>
              </a:ext>
            </a:extLst>
          </p:cNvPr>
          <p:cNvSpPr/>
          <p:nvPr/>
        </p:nvSpPr>
        <p:spPr>
          <a:xfrm flipH="1">
            <a:off x="642544" y="17991"/>
            <a:ext cx="2483683"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E0D3D"/>
                </a:solidFill>
                <a:effectLst/>
                <a:uLnTx/>
                <a:uFillTx/>
                <a:latin typeface="FS Magistral Book" panose="020B0504030204080304" pitchFamily="34" charset="0"/>
                <a:ea typeface="+mn-ea"/>
                <a:cs typeface="+mn-cs"/>
              </a:rPr>
              <a:t>      </a:t>
            </a:r>
            <a:r>
              <a:rPr kumimoji="0" lang="en-US" sz="2000" b="0" i="0" u="none" strike="noStrike" kern="1200" cap="none" spc="0" normalizeH="0" baseline="0" noProof="0">
                <a:ln>
                  <a:noFill/>
                </a:ln>
                <a:solidFill>
                  <a:srgbClr val="EE0033"/>
                </a:solidFill>
                <a:effectLst/>
                <a:uLnTx/>
                <a:uFillTx/>
                <a:latin typeface="FS Magistral Book" panose="020B0504030204080304" pitchFamily="34" charset="0"/>
                <a:ea typeface="+mn-ea"/>
                <a:cs typeface="Sarabun ExtraBold" panose="00000900000000000000" pitchFamily="2" charset="-34"/>
              </a:rPr>
              <a:t>MỤC TIÊU</a:t>
            </a:r>
            <a:endParaRPr kumimoji="0" lang="vi-VN" sz="2000" b="0" i="0" u="none" strike="noStrike" kern="1200" cap="none" spc="0" normalizeH="0" baseline="0" noProof="0" dirty="0">
              <a:ln>
                <a:noFill/>
              </a:ln>
              <a:solidFill>
                <a:srgbClr val="EE0033"/>
              </a:solidFill>
              <a:effectLst/>
              <a:uLnTx/>
              <a:uFillTx/>
              <a:latin typeface="Arial" panose="020B0604020202020204" pitchFamily="34" charset="0"/>
              <a:ea typeface="+mn-ea"/>
              <a:cs typeface="Sarabun ExtraBold" panose="00000900000000000000" pitchFamily="2" charset="-34"/>
            </a:endParaRPr>
          </a:p>
        </p:txBody>
      </p:sp>
      <p:sp>
        <p:nvSpPr>
          <p:cNvPr id="23" name="Oval 4_1_1">
            <a:extLst>
              <a:ext uri="{FF2B5EF4-FFF2-40B4-BE49-F238E27FC236}">
                <a16:creationId xmlns:a16="http://schemas.microsoft.com/office/drawing/2014/main" id="{019C600C-046E-2CBE-035B-D29D56F1B7AA}"/>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4" name="Oval 4_1">
            <a:extLst>
              <a:ext uri="{FF2B5EF4-FFF2-40B4-BE49-F238E27FC236}">
                <a16:creationId xmlns:a16="http://schemas.microsoft.com/office/drawing/2014/main" id="{5E6B51BB-1BE1-55D3-B291-25E05AE4D85F}"/>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5" name="Oval 58">
            <a:extLst>
              <a:ext uri="{FF2B5EF4-FFF2-40B4-BE49-F238E27FC236}">
                <a16:creationId xmlns:a16="http://schemas.microsoft.com/office/drawing/2014/main" id="{398717D7-B92F-5AD2-6132-07C53C184AA7}"/>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pic>
        <p:nvPicPr>
          <p:cNvPr id="4" name="Picture 3">
            <a:extLst>
              <a:ext uri="{FF2B5EF4-FFF2-40B4-BE49-F238E27FC236}">
                <a16:creationId xmlns:a16="http://schemas.microsoft.com/office/drawing/2014/main" id="{CE566761-1D2B-D9E7-5F20-7E45FFB859CA}"/>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558469" y="1244879"/>
            <a:ext cx="1309187" cy="839602"/>
          </a:xfrm>
          <a:prstGeom prst="rect">
            <a:avLst/>
          </a:prstGeom>
        </p:spPr>
      </p:pic>
      <p:pic>
        <p:nvPicPr>
          <p:cNvPr id="5" name="Picture 4">
            <a:extLst>
              <a:ext uri="{FF2B5EF4-FFF2-40B4-BE49-F238E27FC236}">
                <a16:creationId xmlns:a16="http://schemas.microsoft.com/office/drawing/2014/main" id="{7F10F428-23B4-4D10-E063-D95B137046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250683" y="1919622"/>
            <a:ext cx="1302085" cy="839602"/>
          </a:xfrm>
          <a:prstGeom prst="rect">
            <a:avLst/>
          </a:prstGeom>
        </p:spPr>
      </p:pic>
      <p:pic>
        <p:nvPicPr>
          <p:cNvPr id="6" name="Picture 5">
            <a:extLst>
              <a:ext uri="{FF2B5EF4-FFF2-40B4-BE49-F238E27FC236}">
                <a16:creationId xmlns:a16="http://schemas.microsoft.com/office/drawing/2014/main" id="{AA714C23-BFA4-6342-9F2C-C05BA24621E5}"/>
              </a:ext>
            </a:extLst>
          </p:cNvPr>
          <p:cNvPicPr>
            <a:picLocks noChangeAspect="1"/>
          </p:cNvPicPr>
          <p:nvPr/>
        </p:nvPicPr>
        <p:blipFill>
          <a:blip r:embed="rId4" cstate="print">
            <a:grayscl/>
            <a:extLst>
              <a:ext uri="{28A0092B-C50C-407E-A947-70E740481C1C}">
                <a14:useLocalDpi xmlns:a14="http://schemas.microsoft.com/office/drawing/2010/main" val="0"/>
              </a:ext>
            </a:extLst>
          </a:blip>
          <a:stretch>
            <a:fillRect/>
          </a:stretch>
        </p:blipFill>
        <p:spPr>
          <a:xfrm flipH="1">
            <a:off x="3250683" y="3305222"/>
            <a:ext cx="1302085" cy="839602"/>
          </a:xfrm>
          <a:prstGeom prst="rect">
            <a:avLst/>
          </a:prstGeom>
        </p:spPr>
      </p:pic>
      <p:pic>
        <p:nvPicPr>
          <p:cNvPr id="7" name="Picture 6">
            <a:extLst>
              <a:ext uri="{FF2B5EF4-FFF2-40B4-BE49-F238E27FC236}">
                <a16:creationId xmlns:a16="http://schemas.microsoft.com/office/drawing/2014/main" id="{81B94DAC-4FA8-04E4-BC36-E4F1ED1039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8469" y="2518504"/>
            <a:ext cx="1309187" cy="839602"/>
          </a:xfrm>
          <a:prstGeom prst="rect">
            <a:avLst/>
          </a:prstGeom>
        </p:spPr>
      </p:pic>
      <p:sp>
        <p:nvSpPr>
          <p:cNvPr id="16" name="TextBox 5">
            <a:extLst>
              <a:ext uri="{FF2B5EF4-FFF2-40B4-BE49-F238E27FC236}">
                <a16:creationId xmlns:a16="http://schemas.microsoft.com/office/drawing/2014/main" id="{09215F96-C74A-9FED-30E4-11DA28E9AFDD}"/>
              </a:ext>
            </a:extLst>
          </p:cNvPr>
          <p:cNvSpPr txBox="1"/>
          <p:nvPr/>
        </p:nvSpPr>
        <p:spPr>
          <a:xfrm>
            <a:off x="4688341" y="1399076"/>
            <a:ext cx="466295" cy="523220"/>
          </a:xfrm>
          <a:prstGeom prst="rect">
            <a:avLst/>
          </a:prstGeom>
          <a:noFill/>
        </p:spPr>
        <p:txBody>
          <a:bodyPr wrap="square" rtlCol="0">
            <a:spAutoFit/>
          </a:bodyPr>
          <a:lstStyle/>
          <a:p>
            <a:pPr marL="0" marR="0" lvl="0" indent="0" algn="l" defTabSz="685755" rtl="0" eaLnBrk="1" fontAlgn="auto" latinLnBrk="0" hangingPunct="1">
              <a:lnSpc>
                <a:spcPct val="100000"/>
              </a:lnSpc>
              <a:spcBef>
                <a:spcPts val="0"/>
              </a:spcBef>
              <a:spcAft>
                <a:spcPts val="0"/>
              </a:spcAft>
              <a:buClrTx/>
              <a:buSzTx/>
              <a:buFontTx/>
              <a:buNone/>
              <a:tabLst/>
              <a:defRPr/>
            </a:pPr>
            <a:r>
              <a:rPr kumimoji="0" lang="da-DK" sz="2800" b="0" i="0" u="none" strike="noStrike" kern="1200" cap="none" spc="0" normalizeH="0" baseline="0" noProof="0" dirty="0">
                <a:ln>
                  <a:noFill/>
                </a:ln>
                <a:solidFill>
                  <a:prstClr val="white"/>
                </a:solidFill>
                <a:effectLst/>
                <a:uLnTx/>
                <a:uFillTx/>
                <a:latin typeface="FS Magistral Book" panose="020B0504030204080304" pitchFamily="34" charset="0"/>
                <a:ea typeface="+mn-ea"/>
                <a:cs typeface="+mn-cs"/>
              </a:rPr>
              <a:t>2</a:t>
            </a:r>
            <a:endParaRPr kumimoji="0" lang="en-US" sz="2800" b="0" i="0" u="none" strike="noStrike" kern="1200" cap="none" spc="0" normalizeH="0" baseline="0" noProof="0" dirty="0">
              <a:ln>
                <a:noFill/>
              </a:ln>
              <a:solidFill>
                <a:prstClr val="white"/>
              </a:solidFill>
              <a:effectLst/>
              <a:uLnTx/>
              <a:uFillTx/>
              <a:latin typeface="FS Magistral Book" panose="020B0504030204080304" pitchFamily="34" charset="0"/>
              <a:ea typeface="+mn-ea"/>
              <a:cs typeface="+mn-cs"/>
            </a:endParaRPr>
          </a:p>
        </p:txBody>
      </p:sp>
      <p:sp>
        <p:nvSpPr>
          <p:cNvPr id="17" name="TextBox 16">
            <a:extLst>
              <a:ext uri="{FF2B5EF4-FFF2-40B4-BE49-F238E27FC236}">
                <a16:creationId xmlns:a16="http://schemas.microsoft.com/office/drawing/2014/main" id="{410AA1B0-723A-A8F7-0C45-669197383CD9}"/>
              </a:ext>
            </a:extLst>
          </p:cNvPr>
          <p:cNvSpPr txBox="1"/>
          <p:nvPr/>
        </p:nvSpPr>
        <p:spPr>
          <a:xfrm>
            <a:off x="3869033" y="2102588"/>
            <a:ext cx="466295" cy="523220"/>
          </a:xfrm>
          <a:prstGeom prst="rect">
            <a:avLst/>
          </a:prstGeom>
          <a:noFill/>
        </p:spPr>
        <p:txBody>
          <a:bodyPr wrap="square" rtlCol="0">
            <a:spAutoFit/>
          </a:bodyPr>
          <a:lstStyle/>
          <a:p>
            <a:pPr marL="0" marR="0" lvl="0" indent="0" algn="l" defTabSz="685755" rtl="0" eaLnBrk="1" fontAlgn="auto" latinLnBrk="0" hangingPunct="1">
              <a:lnSpc>
                <a:spcPct val="100000"/>
              </a:lnSpc>
              <a:spcBef>
                <a:spcPts val="0"/>
              </a:spcBef>
              <a:spcAft>
                <a:spcPts val="0"/>
              </a:spcAft>
              <a:buClrTx/>
              <a:buSzTx/>
              <a:buFontTx/>
              <a:buNone/>
              <a:tabLst/>
              <a:defRPr/>
            </a:pPr>
            <a:r>
              <a:rPr kumimoji="0" lang="da-DK" sz="2800" b="0" i="0" u="none" strike="noStrike" kern="1200" cap="none" spc="0" normalizeH="0" baseline="0" noProof="0" dirty="0">
                <a:ln>
                  <a:noFill/>
                </a:ln>
                <a:solidFill>
                  <a:prstClr val="white"/>
                </a:solidFill>
                <a:effectLst/>
                <a:uLnTx/>
                <a:uFillTx/>
                <a:latin typeface="FS Magistral Book" panose="020B0504030204080304" pitchFamily="34" charset="0"/>
                <a:ea typeface="+mn-ea"/>
                <a:cs typeface="+mn-cs"/>
              </a:rPr>
              <a:t>1</a:t>
            </a:r>
            <a:endParaRPr kumimoji="0" lang="en-US" sz="2800" b="0" i="0" u="none" strike="noStrike" kern="1200" cap="none" spc="0" normalizeH="0" baseline="0" noProof="0" dirty="0">
              <a:ln>
                <a:noFill/>
              </a:ln>
              <a:solidFill>
                <a:prstClr val="white"/>
              </a:solidFill>
              <a:effectLst/>
              <a:uLnTx/>
              <a:uFillTx/>
              <a:latin typeface="FS Magistral Book" panose="020B0504030204080304" pitchFamily="34" charset="0"/>
              <a:ea typeface="+mn-ea"/>
              <a:cs typeface="+mn-cs"/>
            </a:endParaRPr>
          </a:p>
        </p:txBody>
      </p:sp>
      <p:sp>
        <p:nvSpPr>
          <p:cNvPr id="18" name="TextBox 5">
            <a:extLst>
              <a:ext uri="{FF2B5EF4-FFF2-40B4-BE49-F238E27FC236}">
                <a16:creationId xmlns:a16="http://schemas.microsoft.com/office/drawing/2014/main" id="{80B3F6BF-D714-893D-F055-0B8F57487D9E}"/>
              </a:ext>
            </a:extLst>
          </p:cNvPr>
          <p:cNvSpPr txBox="1"/>
          <p:nvPr/>
        </p:nvSpPr>
        <p:spPr>
          <a:xfrm>
            <a:off x="3921272" y="3494457"/>
            <a:ext cx="466295" cy="523220"/>
          </a:xfrm>
          <a:prstGeom prst="rect">
            <a:avLst/>
          </a:prstGeom>
          <a:noFill/>
        </p:spPr>
        <p:txBody>
          <a:bodyPr wrap="square" rtlCol="0">
            <a:spAutoFit/>
          </a:bodyPr>
          <a:lstStyle/>
          <a:p>
            <a:pPr marL="0" marR="0" lvl="0" indent="0" algn="l" defTabSz="685755" rtl="0" eaLnBrk="1" fontAlgn="auto" latinLnBrk="0" hangingPunct="1">
              <a:lnSpc>
                <a:spcPct val="100000"/>
              </a:lnSpc>
              <a:spcBef>
                <a:spcPts val="0"/>
              </a:spcBef>
              <a:spcAft>
                <a:spcPts val="0"/>
              </a:spcAft>
              <a:buClrTx/>
              <a:buSzTx/>
              <a:buFontTx/>
              <a:buNone/>
              <a:tabLst/>
              <a:defRPr/>
            </a:pPr>
            <a:r>
              <a:rPr kumimoji="0" lang="da-DK" sz="2800" b="0" i="0" u="none" strike="noStrike" kern="1200" cap="none" spc="0" normalizeH="0" baseline="0" noProof="0" dirty="0">
                <a:ln>
                  <a:noFill/>
                </a:ln>
                <a:solidFill>
                  <a:prstClr val="white"/>
                </a:solidFill>
                <a:effectLst/>
                <a:uLnTx/>
                <a:uFillTx/>
                <a:latin typeface="FS Magistral Book" panose="020B0504030204080304" pitchFamily="34" charset="0"/>
                <a:ea typeface="+mn-ea"/>
                <a:cs typeface="+mn-cs"/>
              </a:rPr>
              <a:t>3</a:t>
            </a:r>
            <a:endParaRPr kumimoji="0" lang="en-US" sz="2800" b="0" i="0" u="none" strike="noStrike" kern="1200" cap="none" spc="0" normalizeH="0" baseline="0" noProof="0" dirty="0">
              <a:ln>
                <a:noFill/>
              </a:ln>
              <a:solidFill>
                <a:prstClr val="white"/>
              </a:solidFill>
              <a:effectLst/>
              <a:uLnTx/>
              <a:uFillTx/>
              <a:latin typeface="FS Magistral Book" panose="020B0504030204080304" pitchFamily="34" charset="0"/>
              <a:ea typeface="+mn-ea"/>
              <a:cs typeface="+mn-cs"/>
            </a:endParaRPr>
          </a:p>
        </p:txBody>
      </p:sp>
      <p:sp>
        <p:nvSpPr>
          <p:cNvPr id="19" name="TextBox 5">
            <a:extLst>
              <a:ext uri="{FF2B5EF4-FFF2-40B4-BE49-F238E27FC236}">
                <a16:creationId xmlns:a16="http://schemas.microsoft.com/office/drawing/2014/main" id="{CD46560D-C2E0-4CF1-061A-D897C01AC976}"/>
              </a:ext>
            </a:extLst>
          </p:cNvPr>
          <p:cNvSpPr txBox="1"/>
          <p:nvPr/>
        </p:nvSpPr>
        <p:spPr>
          <a:xfrm>
            <a:off x="4740580" y="2674305"/>
            <a:ext cx="466295" cy="523220"/>
          </a:xfrm>
          <a:prstGeom prst="rect">
            <a:avLst/>
          </a:prstGeom>
          <a:noFill/>
        </p:spPr>
        <p:txBody>
          <a:bodyPr wrap="square" rtlCol="0">
            <a:spAutoFit/>
          </a:bodyPr>
          <a:lstStyle/>
          <a:p>
            <a:pPr marL="0" marR="0" lvl="0" indent="0" algn="l" defTabSz="685755" rtl="0" eaLnBrk="1" fontAlgn="auto" latinLnBrk="0" hangingPunct="1">
              <a:lnSpc>
                <a:spcPct val="100000"/>
              </a:lnSpc>
              <a:spcBef>
                <a:spcPts val="0"/>
              </a:spcBef>
              <a:spcAft>
                <a:spcPts val="0"/>
              </a:spcAft>
              <a:buClrTx/>
              <a:buSzTx/>
              <a:buFontTx/>
              <a:buNone/>
              <a:tabLst/>
              <a:defRPr/>
            </a:pPr>
            <a:r>
              <a:rPr kumimoji="0" lang="da-DK" sz="2800" b="0" i="0" u="none" strike="noStrike" kern="1200" cap="none" spc="0" normalizeH="0" baseline="0" noProof="0" dirty="0">
                <a:ln>
                  <a:noFill/>
                </a:ln>
                <a:solidFill>
                  <a:prstClr val="white"/>
                </a:solidFill>
                <a:effectLst/>
                <a:uLnTx/>
                <a:uFillTx/>
                <a:latin typeface="FS Magistral Book" panose="020B0504030204080304" pitchFamily="34" charset="0"/>
                <a:ea typeface="+mn-ea"/>
                <a:cs typeface="+mn-cs"/>
              </a:rPr>
              <a:t>4</a:t>
            </a:r>
            <a:endParaRPr kumimoji="0" lang="en-US" sz="2800" b="0" i="0" u="none" strike="noStrike" kern="1200" cap="none" spc="0" normalizeH="0" baseline="0" noProof="0" dirty="0">
              <a:ln>
                <a:noFill/>
              </a:ln>
              <a:solidFill>
                <a:prstClr val="white"/>
              </a:solidFill>
              <a:effectLst/>
              <a:uLnTx/>
              <a:uFillTx/>
              <a:latin typeface="FS Magistral Book" panose="020B0504030204080304" pitchFamily="34" charset="0"/>
              <a:ea typeface="+mn-ea"/>
              <a:cs typeface="+mn-cs"/>
            </a:endParaRPr>
          </a:p>
        </p:txBody>
      </p:sp>
      <p:cxnSp>
        <p:nvCxnSpPr>
          <p:cNvPr id="20" name="Đường nối Thẳng 22">
            <a:extLst>
              <a:ext uri="{FF2B5EF4-FFF2-40B4-BE49-F238E27FC236}">
                <a16:creationId xmlns:a16="http://schemas.microsoft.com/office/drawing/2014/main" id="{4EBB7BAA-F4C2-8288-11E0-57CF21ED542F}"/>
              </a:ext>
            </a:extLst>
          </p:cNvPr>
          <p:cNvCxnSpPr>
            <a:cxnSpLocks/>
          </p:cNvCxnSpPr>
          <p:nvPr/>
        </p:nvCxnSpPr>
        <p:spPr>
          <a:xfrm>
            <a:off x="3126227" y="1918578"/>
            <a:ext cx="467873" cy="6742"/>
          </a:xfrm>
          <a:prstGeom prst="line">
            <a:avLst/>
          </a:prstGeom>
          <a:ln>
            <a:solidFill>
              <a:srgbClr val="ED1A36"/>
            </a:solidFill>
            <a:headEnd type="oval"/>
          </a:ln>
        </p:spPr>
        <p:style>
          <a:lnRef idx="1">
            <a:schemeClr val="accent1"/>
          </a:lnRef>
          <a:fillRef idx="0">
            <a:schemeClr val="accent1"/>
          </a:fillRef>
          <a:effectRef idx="0">
            <a:schemeClr val="accent1"/>
          </a:effectRef>
          <a:fontRef idx="minor">
            <a:schemeClr val="tx1"/>
          </a:fontRef>
        </p:style>
      </p:cxnSp>
      <p:cxnSp>
        <p:nvCxnSpPr>
          <p:cNvPr id="21" name="Đường nối Thẳng 23">
            <a:extLst>
              <a:ext uri="{FF2B5EF4-FFF2-40B4-BE49-F238E27FC236}">
                <a16:creationId xmlns:a16="http://schemas.microsoft.com/office/drawing/2014/main" id="{A054D734-6D89-4BF2-47FC-D0F9EF8703E4}"/>
              </a:ext>
            </a:extLst>
          </p:cNvPr>
          <p:cNvCxnSpPr>
            <a:cxnSpLocks/>
          </p:cNvCxnSpPr>
          <p:nvPr/>
        </p:nvCxnSpPr>
        <p:spPr>
          <a:xfrm flipH="1">
            <a:off x="5513313" y="2520583"/>
            <a:ext cx="467873" cy="6742"/>
          </a:xfrm>
          <a:prstGeom prst="line">
            <a:avLst/>
          </a:prstGeom>
          <a:ln>
            <a:solidFill>
              <a:srgbClr val="ED1A36"/>
            </a:solidFill>
            <a:headEnd type="oval"/>
          </a:ln>
        </p:spPr>
        <p:style>
          <a:lnRef idx="1">
            <a:schemeClr val="accent1"/>
          </a:lnRef>
          <a:fillRef idx="0">
            <a:schemeClr val="accent1"/>
          </a:fillRef>
          <a:effectRef idx="0">
            <a:schemeClr val="accent1"/>
          </a:effectRef>
          <a:fontRef idx="minor">
            <a:schemeClr val="tx1"/>
          </a:fontRef>
        </p:style>
      </p:cxnSp>
      <p:cxnSp>
        <p:nvCxnSpPr>
          <p:cNvPr id="26" name="Đường nối Thẳng 25">
            <a:extLst>
              <a:ext uri="{FF2B5EF4-FFF2-40B4-BE49-F238E27FC236}">
                <a16:creationId xmlns:a16="http://schemas.microsoft.com/office/drawing/2014/main" id="{D8F1D468-A4F3-7D62-34B6-0763C813EBCE}"/>
              </a:ext>
            </a:extLst>
          </p:cNvPr>
          <p:cNvCxnSpPr>
            <a:cxnSpLocks/>
          </p:cNvCxnSpPr>
          <p:nvPr/>
        </p:nvCxnSpPr>
        <p:spPr>
          <a:xfrm flipH="1">
            <a:off x="5511956" y="1247768"/>
            <a:ext cx="467873" cy="6742"/>
          </a:xfrm>
          <a:prstGeom prst="line">
            <a:avLst/>
          </a:prstGeom>
          <a:ln>
            <a:solidFill>
              <a:schemeClr val="bg1">
                <a:lumMod val="65000"/>
              </a:schemeClr>
            </a:solidFill>
            <a:headEnd type="oval"/>
          </a:ln>
        </p:spPr>
        <p:style>
          <a:lnRef idx="1">
            <a:schemeClr val="accent1"/>
          </a:lnRef>
          <a:fillRef idx="0">
            <a:schemeClr val="accent1"/>
          </a:fillRef>
          <a:effectRef idx="0">
            <a:schemeClr val="accent1"/>
          </a:effectRef>
          <a:fontRef idx="minor">
            <a:schemeClr val="tx1"/>
          </a:fontRef>
        </p:style>
      </p:cxnSp>
      <p:grpSp>
        <p:nvGrpSpPr>
          <p:cNvPr id="27" name="Nhóm 31">
            <a:extLst>
              <a:ext uri="{FF2B5EF4-FFF2-40B4-BE49-F238E27FC236}">
                <a16:creationId xmlns:a16="http://schemas.microsoft.com/office/drawing/2014/main" id="{75285FB6-3923-1F45-7F1F-9A4508EC7F65}"/>
              </a:ext>
            </a:extLst>
          </p:cNvPr>
          <p:cNvGrpSpPr/>
          <p:nvPr/>
        </p:nvGrpSpPr>
        <p:grpSpPr>
          <a:xfrm>
            <a:off x="5083163" y="1505481"/>
            <a:ext cx="324000" cy="324000"/>
            <a:chOff x="4399078" y="956312"/>
            <a:chExt cx="324000" cy="324000"/>
          </a:xfrm>
        </p:grpSpPr>
        <p:sp>
          <p:nvSpPr>
            <p:cNvPr id="28" name="Freeform 266">
              <a:extLst>
                <a:ext uri="{FF2B5EF4-FFF2-40B4-BE49-F238E27FC236}">
                  <a16:creationId xmlns:a16="http://schemas.microsoft.com/office/drawing/2014/main" id="{A05D966F-8E46-C65C-DF39-34B25040BC02}"/>
                </a:ext>
              </a:extLst>
            </p:cNvPr>
            <p:cNvSpPr>
              <a:spLocks/>
            </p:cNvSpPr>
            <p:nvPr/>
          </p:nvSpPr>
          <p:spPr bwMode="auto">
            <a:xfrm>
              <a:off x="4558937" y="1124047"/>
              <a:ext cx="7137" cy="4301"/>
            </a:xfrm>
            <a:custGeom>
              <a:avLst/>
              <a:gdLst>
                <a:gd name="T0" fmla="*/ 32 w 33"/>
                <a:gd name="T1" fmla="*/ 5 h 21"/>
                <a:gd name="T2" fmla="*/ 17 w 33"/>
                <a:gd name="T3" fmla="*/ 20 h 21"/>
                <a:gd name="T4" fmla="*/ 1 w 33"/>
                <a:gd name="T5" fmla="*/ 5 h 21"/>
                <a:gd name="T6" fmla="*/ 1 w 33"/>
                <a:gd name="T7" fmla="*/ 0 h 21"/>
                <a:gd name="T8" fmla="*/ 0 w 33"/>
                <a:gd name="T9" fmla="*/ 5 h 21"/>
                <a:gd name="T10" fmla="*/ 17 w 33"/>
                <a:gd name="T11" fmla="*/ 21 h 21"/>
                <a:gd name="T12" fmla="*/ 33 w 33"/>
                <a:gd name="T13" fmla="*/ 5 h 21"/>
                <a:gd name="T14" fmla="*/ 32 w 33"/>
                <a:gd name="T15" fmla="*/ 2 h 21"/>
                <a:gd name="T16" fmla="*/ 32 w 33"/>
                <a:gd name="T17"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1">
                  <a:moveTo>
                    <a:pt x="32" y="5"/>
                  </a:moveTo>
                  <a:cubicBezTo>
                    <a:pt x="32" y="13"/>
                    <a:pt x="25" y="20"/>
                    <a:pt x="17" y="20"/>
                  </a:cubicBezTo>
                  <a:cubicBezTo>
                    <a:pt x="8" y="20"/>
                    <a:pt x="1" y="13"/>
                    <a:pt x="1" y="5"/>
                  </a:cubicBezTo>
                  <a:cubicBezTo>
                    <a:pt x="1" y="0"/>
                    <a:pt x="1" y="0"/>
                    <a:pt x="1" y="0"/>
                  </a:cubicBezTo>
                  <a:cubicBezTo>
                    <a:pt x="1" y="1"/>
                    <a:pt x="0" y="3"/>
                    <a:pt x="0" y="5"/>
                  </a:cubicBezTo>
                  <a:cubicBezTo>
                    <a:pt x="0" y="14"/>
                    <a:pt x="8" y="21"/>
                    <a:pt x="17" y="21"/>
                  </a:cubicBezTo>
                  <a:cubicBezTo>
                    <a:pt x="26" y="21"/>
                    <a:pt x="33" y="14"/>
                    <a:pt x="33" y="5"/>
                  </a:cubicBezTo>
                  <a:cubicBezTo>
                    <a:pt x="33" y="4"/>
                    <a:pt x="32" y="3"/>
                    <a:pt x="32" y="2"/>
                  </a:cubicBezTo>
                  <a:lnTo>
                    <a:pt x="32" y="5"/>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29" name="Freeform 267">
              <a:extLst>
                <a:ext uri="{FF2B5EF4-FFF2-40B4-BE49-F238E27FC236}">
                  <a16:creationId xmlns:a16="http://schemas.microsoft.com/office/drawing/2014/main" id="{89CA1A75-0D55-8CA9-DBA5-121FA2F9EA7B}"/>
                </a:ext>
              </a:extLst>
            </p:cNvPr>
            <p:cNvSpPr>
              <a:spLocks noEditPoints="1"/>
            </p:cNvSpPr>
            <p:nvPr/>
          </p:nvSpPr>
          <p:spPr bwMode="auto">
            <a:xfrm>
              <a:off x="4476153" y="1038029"/>
              <a:ext cx="174132" cy="173469"/>
            </a:xfrm>
            <a:custGeom>
              <a:avLst/>
              <a:gdLst>
                <a:gd name="T0" fmla="*/ 404 w 774"/>
                <a:gd name="T1" fmla="*/ 0 h 773"/>
                <a:gd name="T2" fmla="*/ 404 w 774"/>
                <a:gd name="T3" fmla="*/ 20 h 773"/>
                <a:gd name="T4" fmla="*/ 353 w 774"/>
                <a:gd name="T5" fmla="*/ 20 h 773"/>
                <a:gd name="T6" fmla="*/ 353 w 774"/>
                <a:gd name="T7" fmla="*/ 1 h 773"/>
                <a:gd name="T8" fmla="*/ 0 w 774"/>
                <a:gd name="T9" fmla="*/ 386 h 773"/>
                <a:gd name="T10" fmla="*/ 387 w 774"/>
                <a:gd name="T11" fmla="*/ 773 h 773"/>
                <a:gd name="T12" fmla="*/ 774 w 774"/>
                <a:gd name="T13" fmla="*/ 386 h 773"/>
                <a:gd name="T14" fmla="*/ 404 w 774"/>
                <a:gd name="T15" fmla="*/ 0 h 773"/>
                <a:gd name="T16" fmla="*/ 387 w 774"/>
                <a:gd name="T17" fmla="*/ 447 h 773"/>
                <a:gd name="T18" fmla="*/ 325 w 774"/>
                <a:gd name="T19" fmla="*/ 386 h 773"/>
                <a:gd name="T20" fmla="*/ 371 w 774"/>
                <a:gd name="T21" fmla="*/ 326 h 773"/>
                <a:gd name="T22" fmla="*/ 371 w 774"/>
                <a:gd name="T23" fmla="*/ 108 h 773"/>
                <a:gd name="T24" fmla="*/ 387 w 774"/>
                <a:gd name="T25" fmla="*/ 93 h 773"/>
                <a:gd name="T26" fmla="*/ 402 w 774"/>
                <a:gd name="T27" fmla="*/ 108 h 773"/>
                <a:gd name="T28" fmla="*/ 402 w 774"/>
                <a:gd name="T29" fmla="*/ 326 h 773"/>
                <a:gd name="T30" fmla="*/ 448 w 774"/>
                <a:gd name="T31" fmla="*/ 386 h 773"/>
                <a:gd name="T32" fmla="*/ 387 w 774"/>
                <a:gd name="T33" fmla="*/ 447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4" h="773">
                  <a:moveTo>
                    <a:pt x="404" y="0"/>
                  </a:moveTo>
                  <a:cubicBezTo>
                    <a:pt x="404" y="20"/>
                    <a:pt x="404" y="20"/>
                    <a:pt x="404" y="20"/>
                  </a:cubicBezTo>
                  <a:cubicBezTo>
                    <a:pt x="353" y="20"/>
                    <a:pt x="353" y="20"/>
                    <a:pt x="353" y="20"/>
                  </a:cubicBezTo>
                  <a:cubicBezTo>
                    <a:pt x="353" y="1"/>
                    <a:pt x="353" y="1"/>
                    <a:pt x="353" y="1"/>
                  </a:cubicBezTo>
                  <a:cubicBezTo>
                    <a:pt x="155" y="18"/>
                    <a:pt x="0" y="184"/>
                    <a:pt x="0" y="386"/>
                  </a:cubicBezTo>
                  <a:cubicBezTo>
                    <a:pt x="0" y="600"/>
                    <a:pt x="173" y="773"/>
                    <a:pt x="387" y="773"/>
                  </a:cubicBezTo>
                  <a:cubicBezTo>
                    <a:pt x="600" y="773"/>
                    <a:pt x="774" y="600"/>
                    <a:pt x="774" y="386"/>
                  </a:cubicBezTo>
                  <a:cubicBezTo>
                    <a:pt x="774" y="179"/>
                    <a:pt x="609" y="9"/>
                    <a:pt x="404" y="0"/>
                  </a:cubicBezTo>
                  <a:close/>
                  <a:moveTo>
                    <a:pt x="387" y="447"/>
                  </a:moveTo>
                  <a:cubicBezTo>
                    <a:pt x="353" y="447"/>
                    <a:pt x="325" y="420"/>
                    <a:pt x="325" y="386"/>
                  </a:cubicBezTo>
                  <a:cubicBezTo>
                    <a:pt x="325" y="357"/>
                    <a:pt x="345" y="333"/>
                    <a:pt x="371" y="326"/>
                  </a:cubicBezTo>
                  <a:cubicBezTo>
                    <a:pt x="371" y="108"/>
                    <a:pt x="371" y="108"/>
                    <a:pt x="371" y="108"/>
                  </a:cubicBezTo>
                  <a:cubicBezTo>
                    <a:pt x="371" y="100"/>
                    <a:pt x="378" y="93"/>
                    <a:pt x="387" y="93"/>
                  </a:cubicBezTo>
                  <a:cubicBezTo>
                    <a:pt x="395" y="93"/>
                    <a:pt x="402" y="100"/>
                    <a:pt x="402" y="108"/>
                  </a:cubicBezTo>
                  <a:cubicBezTo>
                    <a:pt x="402" y="326"/>
                    <a:pt x="402" y="326"/>
                    <a:pt x="402" y="326"/>
                  </a:cubicBezTo>
                  <a:cubicBezTo>
                    <a:pt x="429" y="333"/>
                    <a:pt x="448" y="357"/>
                    <a:pt x="448" y="386"/>
                  </a:cubicBezTo>
                  <a:cubicBezTo>
                    <a:pt x="448" y="420"/>
                    <a:pt x="421" y="447"/>
                    <a:pt x="387" y="447"/>
                  </a:cubicBez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30" name="Freeform 268">
              <a:extLst>
                <a:ext uri="{FF2B5EF4-FFF2-40B4-BE49-F238E27FC236}">
                  <a16:creationId xmlns:a16="http://schemas.microsoft.com/office/drawing/2014/main" id="{18B134CB-8541-AE19-83D3-36CFB8D17FB6}"/>
                </a:ext>
              </a:extLst>
            </p:cNvPr>
            <p:cNvSpPr>
              <a:spLocks noEditPoints="1"/>
            </p:cNvSpPr>
            <p:nvPr/>
          </p:nvSpPr>
          <p:spPr bwMode="auto">
            <a:xfrm>
              <a:off x="4399078" y="956312"/>
              <a:ext cx="324000" cy="324000"/>
            </a:xfrm>
            <a:custGeom>
              <a:avLst/>
              <a:gdLst>
                <a:gd name="T0" fmla="*/ 723 w 1445"/>
                <a:gd name="T1" fmla="*/ 0 h 1445"/>
                <a:gd name="T2" fmla="*/ 0 w 1445"/>
                <a:gd name="T3" fmla="*/ 723 h 1445"/>
                <a:gd name="T4" fmla="*/ 723 w 1445"/>
                <a:gd name="T5" fmla="*/ 1445 h 1445"/>
                <a:gd name="T6" fmla="*/ 1445 w 1445"/>
                <a:gd name="T7" fmla="*/ 723 h 1445"/>
                <a:gd name="T8" fmla="*/ 723 w 1445"/>
                <a:gd name="T9" fmla="*/ 0 h 1445"/>
                <a:gd name="T10" fmla="*/ 640 w 1445"/>
                <a:gd name="T11" fmla="*/ 196 h 1445"/>
                <a:gd name="T12" fmla="*/ 655 w 1445"/>
                <a:gd name="T13" fmla="*/ 180 h 1445"/>
                <a:gd name="T14" fmla="*/ 806 w 1445"/>
                <a:gd name="T15" fmla="*/ 180 h 1445"/>
                <a:gd name="T16" fmla="*/ 822 w 1445"/>
                <a:gd name="T17" fmla="*/ 196 h 1445"/>
                <a:gd name="T18" fmla="*/ 822 w 1445"/>
                <a:gd name="T19" fmla="*/ 290 h 1445"/>
                <a:gd name="T20" fmla="*/ 806 w 1445"/>
                <a:gd name="T21" fmla="*/ 306 h 1445"/>
                <a:gd name="T22" fmla="*/ 791 w 1445"/>
                <a:gd name="T23" fmla="*/ 290 h 1445"/>
                <a:gd name="T24" fmla="*/ 791 w 1445"/>
                <a:gd name="T25" fmla="*/ 211 h 1445"/>
                <a:gd name="T26" fmla="*/ 671 w 1445"/>
                <a:gd name="T27" fmla="*/ 211 h 1445"/>
                <a:gd name="T28" fmla="*/ 671 w 1445"/>
                <a:gd name="T29" fmla="*/ 291 h 1445"/>
                <a:gd name="T30" fmla="*/ 655 w 1445"/>
                <a:gd name="T31" fmla="*/ 307 h 1445"/>
                <a:gd name="T32" fmla="*/ 640 w 1445"/>
                <a:gd name="T33" fmla="*/ 291 h 1445"/>
                <a:gd name="T34" fmla="*/ 640 w 1445"/>
                <a:gd name="T35" fmla="*/ 196 h 1445"/>
                <a:gd name="T36" fmla="*/ 305 w 1445"/>
                <a:gd name="T37" fmla="*/ 419 h 1445"/>
                <a:gd name="T38" fmla="*/ 374 w 1445"/>
                <a:gd name="T39" fmla="*/ 350 h 1445"/>
                <a:gd name="T40" fmla="*/ 385 w 1445"/>
                <a:gd name="T41" fmla="*/ 345 h 1445"/>
                <a:gd name="T42" fmla="*/ 385 w 1445"/>
                <a:gd name="T43" fmla="*/ 345 h 1445"/>
                <a:gd name="T44" fmla="*/ 396 w 1445"/>
                <a:gd name="T45" fmla="*/ 350 h 1445"/>
                <a:gd name="T46" fmla="*/ 439 w 1445"/>
                <a:gd name="T47" fmla="*/ 392 h 1445"/>
                <a:gd name="T48" fmla="*/ 439 w 1445"/>
                <a:gd name="T49" fmla="*/ 414 h 1445"/>
                <a:gd name="T50" fmla="*/ 417 w 1445"/>
                <a:gd name="T51" fmla="*/ 414 h 1445"/>
                <a:gd name="T52" fmla="*/ 385 w 1445"/>
                <a:gd name="T53" fmla="*/ 383 h 1445"/>
                <a:gd name="T54" fmla="*/ 338 w 1445"/>
                <a:gd name="T55" fmla="*/ 430 h 1445"/>
                <a:gd name="T56" fmla="*/ 370 w 1445"/>
                <a:gd name="T57" fmla="*/ 462 h 1445"/>
                <a:gd name="T58" fmla="*/ 370 w 1445"/>
                <a:gd name="T59" fmla="*/ 484 h 1445"/>
                <a:gd name="T60" fmla="*/ 359 w 1445"/>
                <a:gd name="T61" fmla="*/ 489 h 1445"/>
                <a:gd name="T62" fmla="*/ 348 w 1445"/>
                <a:gd name="T63" fmla="*/ 484 h 1445"/>
                <a:gd name="T64" fmla="*/ 305 w 1445"/>
                <a:gd name="T65" fmla="*/ 441 h 1445"/>
                <a:gd name="T66" fmla="*/ 305 w 1445"/>
                <a:gd name="T67" fmla="*/ 419 h 1445"/>
                <a:gd name="T68" fmla="*/ 731 w 1445"/>
                <a:gd name="T69" fmla="*/ 1169 h 1445"/>
                <a:gd name="T70" fmla="*/ 313 w 1445"/>
                <a:gd name="T71" fmla="*/ 751 h 1445"/>
                <a:gd name="T72" fmla="*/ 731 w 1445"/>
                <a:gd name="T73" fmla="*/ 333 h 1445"/>
                <a:gd name="T74" fmla="*/ 1149 w 1445"/>
                <a:gd name="T75" fmla="*/ 751 h 1445"/>
                <a:gd name="T76" fmla="*/ 731 w 1445"/>
                <a:gd name="T77" fmla="*/ 1169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45" h="1445">
                  <a:moveTo>
                    <a:pt x="723" y="0"/>
                  </a:moveTo>
                  <a:cubicBezTo>
                    <a:pt x="324" y="0"/>
                    <a:pt x="0" y="324"/>
                    <a:pt x="0" y="723"/>
                  </a:cubicBezTo>
                  <a:cubicBezTo>
                    <a:pt x="0" y="1122"/>
                    <a:pt x="324" y="1445"/>
                    <a:pt x="723" y="1445"/>
                  </a:cubicBezTo>
                  <a:cubicBezTo>
                    <a:pt x="1122" y="1445"/>
                    <a:pt x="1445" y="1122"/>
                    <a:pt x="1445" y="723"/>
                  </a:cubicBezTo>
                  <a:cubicBezTo>
                    <a:pt x="1445" y="324"/>
                    <a:pt x="1122" y="0"/>
                    <a:pt x="723" y="0"/>
                  </a:cubicBezTo>
                  <a:close/>
                  <a:moveTo>
                    <a:pt x="640" y="196"/>
                  </a:moveTo>
                  <a:cubicBezTo>
                    <a:pt x="640" y="187"/>
                    <a:pt x="647" y="180"/>
                    <a:pt x="655" y="180"/>
                  </a:cubicBezTo>
                  <a:cubicBezTo>
                    <a:pt x="806" y="180"/>
                    <a:pt x="806" y="180"/>
                    <a:pt x="806" y="180"/>
                  </a:cubicBezTo>
                  <a:cubicBezTo>
                    <a:pt x="815" y="180"/>
                    <a:pt x="822" y="187"/>
                    <a:pt x="822" y="196"/>
                  </a:cubicBezTo>
                  <a:cubicBezTo>
                    <a:pt x="822" y="290"/>
                    <a:pt x="822" y="290"/>
                    <a:pt x="822" y="290"/>
                  </a:cubicBezTo>
                  <a:cubicBezTo>
                    <a:pt x="822" y="299"/>
                    <a:pt x="815" y="306"/>
                    <a:pt x="806" y="306"/>
                  </a:cubicBezTo>
                  <a:cubicBezTo>
                    <a:pt x="798" y="306"/>
                    <a:pt x="791" y="299"/>
                    <a:pt x="791" y="290"/>
                  </a:cubicBezTo>
                  <a:cubicBezTo>
                    <a:pt x="791" y="211"/>
                    <a:pt x="791" y="211"/>
                    <a:pt x="791" y="211"/>
                  </a:cubicBezTo>
                  <a:cubicBezTo>
                    <a:pt x="671" y="211"/>
                    <a:pt x="671" y="211"/>
                    <a:pt x="671" y="211"/>
                  </a:cubicBezTo>
                  <a:cubicBezTo>
                    <a:pt x="671" y="291"/>
                    <a:pt x="671" y="291"/>
                    <a:pt x="671" y="291"/>
                  </a:cubicBezTo>
                  <a:cubicBezTo>
                    <a:pt x="671" y="300"/>
                    <a:pt x="664" y="307"/>
                    <a:pt x="655" y="307"/>
                  </a:cubicBezTo>
                  <a:cubicBezTo>
                    <a:pt x="647" y="307"/>
                    <a:pt x="640" y="300"/>
                    <a:pt x="640" y="291"/>
                  </a:cubicBezTo>
                  <a:lnTo>
                    <a:pt x="640" y="196"/>
                  </a:lnTo>
                  <a:close/>
                  <a:moveTo>
                    <a:pt x="305" y="419"/>
                  </a:moveTo>
                  <a:cubicBezTo>
                    <a:pt x="374" y="350"/>
                    <a:pt x="374" y="350"/>
                    <a:pt x="374" y="350"/>
                  </a:cubicBezTo>
                  <a:cubicBezTo>
                    <a:pt x="377" y="347"/>
                    <a:pt x="381" y="345"/>
                    <a:pt x="385" y="345"/>
                  </a:cubicBezTo>
                  <a:cubicBezTo>
                    <a:pt x="385" y="345"/>
                    <a:pt x="385" y="345"/>
                    <a:pt x="385" y="345"/>
                  </a:cubicBezTo>
                  <a:cubicBezTo>
                    <a:pt x="389" y="345"/>
                    <a:pt x="393" y="347"/>
                    <a:pt x="396" y="350"/>
                  </a:cubicBezTo>
                  <a:cubicBezTo>
                    <a:pt x="439" y="392"/>
                    <a:pt x="439" y="392"/>
                    <a:pt x="439" y="392"/>
                  </a:cubicBezTo>
                  <a:cubicBezTo>
                    <a:pt x="445" y="399"/>
                    <a:pt x="445" y="408"/>
                    <a:pt x="439" y="414"/>
                  </a:cubicBezTo>
                  <a:cubicBezTo>
                    <a:pt x="433" y="421"/>
                    <a:pt x="423" y="421"/>
                    <a:pt x="417" y="414"/>
                  </a:cubicBezTo>
                  <a:cubicBezTo>
                    <a:pt x="385" y="383"/>
                    <a:pt x="385" y="383"/>
                    <a:pt x="385" y="383"/>
                  </a:cubicBezTo>
                  <a:cubicBezTo>
                    <a:pt x="338" y="430"/>
                    <a:pt x="338" y="430"/>
                    <a:pt x="338" y="430"/>
                  </a:cubicBezTo>
                  <a:cubicBezTo>
                    <a:pt x="370" y="462"/>
                    <a:pt x="370" y="462"/>
                    <a:pt x="370" y="462"/>
                  </a:cubicBezTo>
                  <a:cubicBezTo>
                    <a:pt x="376" y="469"/>
                    <a:pt x="376" y="478"/>
                    <a:pt x="370" y="484"/>
                  </a:cubicBezTo>
                  <a:cubicBezTo>
                    <a:pt x="367" y="487"/>
                    <a:pt x="363" y="489"/>
                    <a:pt x="359" y="489"/>
                  </a:cubicBezTo>
                  <a:cubicBezTo>
                    <a:pt x="355" y="489"/>
                    <a:pt x="351" y="487"/>
                    <a:pt x="348" y="484"/>
                  </a:cubicBezTo>
                  <a:cubicBezTo>
                    <a:pt x="305" y="441"/>
                    <a:pt x="305" y="441"/>
                    <a:pt x="305" y="441"/>
                  </a:cubicBezTo>
                  <a:cubicBezTo>
                    <a:pt x="299" y="435"/>
                    <a:pt x="299" y="425"/>
                    <a:pt x="305" y="419"/>
                  </a:cubicBezTo>
                  <a:close/>
                  <a:moveTo>
                    <a:pt x="731" y="1169"/>
                  </a:moveTo>
                  <a:cubicBezTo>
                    <a:pt x="500" y="1169"/>
                    <a:pt x="313" y="982"/>
                    <a:pt x="313" y="751"/>
                  </a:cubicBezTo>
                  <a:cubicBezTo>
                    <a:pt x="313" y="521"/>
                    <a:pt x="500" y="333"/>
                    <a:pt x="731" y="333"/>
                  </a:cubicBezTo>
                  <a:cubicBezTo>
                    <a:pt x="961" y="333"/>
                    <a:pt x="1149" y="521"/>
                    <a:pt x="1149" y="751"/>
                  </a:cubicBezTo>
                  <a:cubicBezTo>
                    <a:pt x="1149" y="982"/>
                    <a:pt x="961" y="1169"/>
                    <a:pt x="731" y="1169"/>
                  </a:cubicBez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1" name="Nhóm 35">
            <a:extLst>
              <a:ext uri="{FF2B5EF4-FFF2-40B4-BE49-F238E27FC236}">
                <a16:creationId xmlns:a16="http://schemas.microsoft.com/office/drawing/2014/main" id="{846A5B89-4373-401F-986C-1446D910EBB2}"/>
              </a:ext>
            </a:extLst>
          </p:cNvPr>
          <p:cNvGrpSpPr/>
          <p:nvPr/>
        </p:nvGrpSpPr>
        <p:grpSpPr>
          <a:xfrm>
            <a:off x="3577726" y="2201542"/>
            <a:ext cx="324000" cy="324000"/>
            <a:chOff x="7336599" y="1965364"/>
            <a:chExt cx="324000" cy="324000"/>
          </a:xfrm>
        </p:grpSpPr>
        <p:sp>
          <p:nvSpPr>
            <p:cNvPr id="32" name="Rectangle 739">
              <a:extLst>
                <a:ext uri="{FF2B5EF4-FFF2-40B4-BE49-F238E27FC236}">
                  <a16:creationId xmlns:a16="http://schemas.microsoft.com/office/drawing/2014/main" id="{BBA07F5C-0D5C-ED41-B071-C0BF1196A6DA}"/>
                </a:ext>
              </a:extLst>
            </p:cNvPr>
            <p:cNvSpPr>
              <a:spLocks noChangeArrowheads="1"/>
            </p:cNvSpPr>
            <p:nvPr/>
          </p:nvSpPr>
          <p:spPr bwMode="auto">
            <a:xfrm>
              <a:off x="7488564" y="2083831"/>
              <a:ext cx="20071" cy="9134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33" name="Oval 740">
              <a:extLst>
                <a:ext uri="{FF2B5EF4-FFF2-40B4-BE49-F238E27FC236}">
                  <a16:creationId xmlns:a16="http://schemas.microsoft.com/office/drawing/2014/main" id="{B5DE5584-F622-E474-3986-3C5133854C7E}"/>
                </a:ext>
              </a:extLst>
            </p:cNvPr>
            <p:cNvSpPr>
              <a:spLocks noChangeArrowheads="1"/>
            </p:cNvSpPr>
            <p:nvPr/>
          </p:nvSpPr>
          <p:spPr bwMode="auto">
            <a:xfrm>
              <a:off x="7491431" y="2039584"/>
              <a:ext cx="14336" cy="12846"/>
            </a:xfrm>
            <a:prstGeom prst="ellipse">
              <a:avLst/>
            </a:pr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34" name="Rectangle 741">
              <a:extLst>
                <a:ext uri="{FF2B5EF4-FFF2-40B4-BE49-F238E27FC236}">
                  <a16:creationId xmlns:a16="http://schemas.microsoft.com/office/drawing/2014/main" id="{87B80E68-AF15-3F3D-E811-B3B7DB339335}"/>
                </a:ext>
              </a:extLst>
            </p:cNvPr>
            <p:cNvSpPr>
              <a:spLocks noChangeArrowheads="1"/>
            </p:cNvSpPr>
            <p:nvPr/>
          </p:nvSpPr>
          <p:spPr bwMode="auto">
            <a:xfrm>
              <a:off x="7515803" y="2083831"/>
              <a:ext cx="30106" cy="9134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35" name="Rectangle 742">
              <a:extLst>
                <a:ext uri="{FF2B5EF4-FFF2-40B4-BE49-F238E27FC236}">
                  <a16:creationId xmlns:a16="http://schemas.microsoft.com/office/drawing/2014/main" id="{A2AB622E-FA1E-6C27-D095-5190F452BCB4}"/>
                </a:ext>
              </a:extLst>
            </p:cNvPr>
            <p:cNvSpPr>
              <a:spLocks noChangeArrowheads="1"/>
            </p:cNvSpPr>
            <p:nvPr/>
          </p:nvSpPr>
          <p:spPr bwMode="auto">
            <a:xfrm>
              <a:off x="7553077" y="2083831"/>
              <a:ext cx="20071" cy="9134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36" name="Rectangle 743">
              <a:extLst>
                <a:ext uri="{FF2B5EF4-FFF2-40B4-BE49-F238E27FC236}">
                  <a16:creationId xmlns:a16="http://schemas.microsoft.com/office/drawing/2014/main" id="{09F2ECB8-35A6-0501-8698-2ED62C7260D3}"/>
                </a:ext>
              </a:extLst>
            </p:cNvPr>
            <p:cNvSpPr>
              <a:spLocks noChangeArrowheads="1"/>
            </p:cNvSpPr>
            <p:nvPr/>
          </p:nvSpPr>
          <p:spPr bwMode="auto">
            <a:xfrm>
              <a:off x="7451289" y="2083831"/>
              <a:ext cx="30106" cy="9134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37" name="Rectangle 744">
              <a:extLst>
                <a:ext uri="{FF2B5EF4-FFF2-40B4-BE49-F238E27FC236}">
                  <a16:creationId xmlns:a16="http://schemas.microsoft.com/office/drawing/2014/main" id="{B07CF361-F843-A9A2-C183-ED248BB046F0}"/>
                </a:ext>
              </a:extLst>
            </p:cNvPr>
            <p:cNvSpPr>
              <a:spLocks noChangeArrowheads="1"/>
            </p:cNvSpPr>
            <p:nvPr/>
          </p:nvSpPr>
          <p:spPr bwMode="auto">
            <a:xfrm>
              <a:off x="7424050" y="2083831"/>
              <a:ext cx="20071" cy="9134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38" name="Freeform 745">
              <a:extLst>
                <a:ext uri="{FF2B5EF4-FFF2-40B4-BE49-F238E27FC236}">
                  <a16:creationId xmlns:a16="http://schemas.microsoft.com/office/drawing/2014/main" id="{DAB48192-C3DF-B8A4-C89C-8EC6D9D27FEA}"/>
                </a:ext>
              </a:extLst>
            </p:cNvPr>
            <p:cNvSpPr>
              <a:spLocks noEditPoints="1"/>
            </p:cNvSpPr>
            <p:nvPr/>
          </p:nvSpPr>
          <p:spPr bwMode="auto">
            <a:xfrm>
              <a:off x="7403980" y="2008183"/>
              <a:ext cx="189239" cy="68511"/>
            </a:xfrm>
            <a:custGeom>
              <a:avLst/>
              <a:gdLst>
                <a:gd name="T0" fmla="*/ 901 w 901"/>
                <a:gd name="T1" fmla="*/ 319 h 319"/>
                <a:gd name="T2" fmla="*/ 451 w 901"/>
                <a:gd name="T3" fmla="*/ 0 h 319"/>
                <a:gd name="T4" fmla="*/ 0 w 901"/>
                <a:gd name="T5" fmla="*/ 319 h 319"/>
                <a:gd name="T6" fmla="*/ 901 w 901"/>
                <a:gd name="T7" fmla="*/ 319 h 319"/>
                <a:gd name="T8" fmla="*/ 451 w 901"/>
                <a:gd name="T9" fmla="*/ 109 h 319"/>
                <a:gd name="T10" fmla="*/ 516 w 901"/>
                <a:gd name="T11" fmla="*/ 174 h 319"/>
                <a:gd name="T12" fmla="*/ 451 w 901"/>
                <a:gd name="T13" fmla="*/ 239 h 319"/>
                <a:gd name="T14" fmla="*/ 386 w 901"/>
                <a:gd name="T15" fmla="*/ 174 h 319"/>
                <a:gd name="T16" fmla="*/ 451 w 901"/>
                <a:gd name="T17" fmla="*/ 109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1" h="319">
                  <a:moveTo>
                    <a:pt x="901" y="319"/>
                  </a:moveTo>
                  <a:cubicBezTo>
                    <a:pt x="451" y="0"/>
                    <a:pt x="451" y="0"/>
                    <a:pt x="451" y="0"/>
                  </a:cubicBezTo>
                  <a:cubicBezTo>
                    <a:pt x="0" y="319"/>
                    <a:pt x="0" y="319"/>
                    <a:pt x="0" y="319"/>
                  </a:cubicBezTo>
                  <a:lnTo>
                    <a:pt x="901" y="319"/>
                  </a:lnTo>
                  <a:close/>
                  <a:moveTo>
                    <a:pt x="451" y="109"/>
                  </a:moveTo>
                  <a:cubicBezTo>
                    <a:pt x="486" y="109"/>
                    <a:pt x="516" y="138"/>
                    <a:pt x="516" y="174"/>
                  </a:cubicBezTo>
                  <a:cubicBezTo>
                    <a:pt x="516" y="210"/>
                    <a:pt x="486" y="239"/>
                    <a:pt x="451" y="239"/>
                  </a:cubicBezTo>
                  <a:cubicBezTo>
                    <a:pt x="415" y="239"/>
                    <a:pt x="386" y="210"/>
                    <a:pt x="386" y="174"/>
                  </a:cubicBezTo>
                  <a:cubicBezTo>
                    <a:pt x="386" y="138"/>
                    <a:pt x="415" y="109"/>
                    <a:pt x="451" y="109"/>
                  </a:cubicBez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39" name="Freeform 746">
              <a:extLst>
                <a:ext uri="{FF2B5EF4-FFF2-40B4-BE49-F238E27FC236}">
                  <a16:creationId xmlns:a16="http://schemas.microsoft.com/office/drawing/2014/main" id="{2360B986-B1E4-299B-99F2-80A412CC5B9C}"/>
                </a:ext>
              </a:extLst>
            </p:cNvPr>
            <p:cNvSpPr>
              <a:spLocks noEditPoints="1"/>
            </p:cNvSpPr>
            <p:nvPr/>
          </p:nvSpPr>
          <p:spPr bwMode="auto">
            <a:xfrm>
              <a:off x="7336599" y="1965364"/>
              <a:ext cx="324000" cy="324000"/>
            </a:xfrm>
            <a:custGeom>
              <a:avLst/>
              <a:gdLst>
                <a:gd name="T0" fmla="*/ 767 w 1533"/>
                <a:gd name="T1" fmla="*/ 0 h 1533"/>
                <a:gd name="T2" fmla="*/ 0 w 1533"/>
                <a:gd name="T3" fmla="*/ 767 h 1533"/>
                <a:gd name="T4" fmla="*/ 767 w 1533"/>
                <a:gd name="T5" fmla="*/ 1533 h 1533"/>
                <a:gd name="T6" fmla="*/ 1533 w 1533"/>
                <a:gd name="T7" fmla="*/ 767 h 1533"/>
                <a:gd name="T8" fmla="*/ 767 w 1533"/>
                <a:gd name="T9" fmla="*/ 0 h 1533"/>
                <a:gd name="T10" fmla="*/ 255 w 1533"/>
                <a:gd name="T11" fmla="*/ 528 h 1533"/>
                <a:gd name="T12" fmla="*/ 757 w 1533"/>
                <a:gd name="T13" fmla="*/ 172 h 1533"/>
                <a:gd name="T14" fmla="*/ 776 w 1533"/>
                <a:gd name="T15" fmla="*/ 172 h 1533"/>
                <a:gd name="T16" fmla="*/ 1278 w 1533"/>
                <a:gd name="T17" fmla="*/ 528 h 1533"/>
                <a:gd name="T18" fmla="*/ 1284 w 1533"/>
                <a:gd name="T19" fmla="*/ 547 h 1533"/>
                <a:gd name="T20" fmla="*/ 1268 w 1533"/>
                <a:gd name="T21" fmla="*/ 558 h 1533"/>
                <a:gd name="T22" fmla="*/ 1155 w 1533"/>
                <a:gd name="T23" fmla="*/ 558 h 1533"/>
                <a:gd name="T24" fmla="*/ 1155 w 1533"/>
                <a:gd name="T25" fmla="*/ 995 h 1533"/>
                <a:gd name="T26" fmla="*/ 1220 w 1533"/>
                <a:gd name="T27" fmla="*/ 995 h 1533"/>
                <a:gd name="T28" fmla="*/ 1236 w 1533"/>
                <a:gd name="T29" fmla="*/ 1011 h 1533"/>
                <a:gd name="T30" fmla="*/ 1220 w 1533"/>
                <a:gd name="T31" fmla="*/ 1028 h 1533"/>
                <a:gd name="T32" fmla="*/ 313 w 1533"/>
                <a:gd name="T33" fmla="*/ 1028 h 1533"/>
                <a:gd name="T34" fmla="*/ 297 w 1533"/>
                <a:gd name="T35" fmla="*/ 1011 h 1533"/>
                <a:gd name="T36" fmla="*/ 313 w 1533"/>
                <a:gd name="T37" fmla="*/ 995 h 1533"/>
                <a:gd name="T38" fmla="*/ 378 w 1533"/>
                <a:gd name="T39" fmla="*/ 995 h 1533"/>
                <a:gd name="T40" fmla="*/ 378 w 1533"/>
                <a:gd name="T41" fmla="*/ 558 h 1533"/>
                <a:gd name="T42" fmla="*/ 265 w 1533"/>
                <a:gd name="T43" fmla="*/ 558 h 1533"/>
                <a:gd name="T44" fmla="*/ 249 w 1533"/>
                <a:gd name="T45" fmla="*/ 547 h 1533"/>
                <a:gd name="T46" fmla="*/ 255 w 1533"/>
                <a:gd name="T47" fmla="*/ 528 h 1533"/>
                <a:gd name="T48" fmla="*/ 1285 w 1533"/>
                <a:gd name="T49" fmla="*/ 1189 h 1533"/>
                <a:gd name="T50" fmla="*/ 1268 w 1533"/>
                <a:gd name="T51" fmla="*/ 1206 h 1533"/>
                <a:gd name="T52" fmla="*/ 265 w 1533"/>
                <a:gd name="T53" fmla="*/ 1206 h 1533"/>
                <a:gd name="T54" fmla="*/ 248 w 1533"/>
                <a:gd name="T55" fmla="*/ 1189 h 1533"/>
                <a:gd name="T56" fmla="*/ 248 w 1533"/>
                <a:gd name="T57" fmla="*/ 1092 h 1533"/>
                <a:gd name="T58" fmla="*/ 265 w 1533"/>
                <a:gd name="T59" fmla="*/ 1076 h 1533"/>
                <a:gd name="T60" fmla="*/ 1268 w 1533"/>
                <a:gd name="T61" fmla="*/ 1076 h 1533"/>
                <a:gd name="T62" fmla="*/ 1285 w 1533"/>
                <a:gd name="T63" fmla="*/ 1092 h 1533"/>
                <a:gd name="T64" fmla="*/ 1285 w 1533"/>
                <a:gd name="T65" fmla="*/ 1189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33" h="1533">
                  <a:moveTo>
                    <a:pt x="767" y="0"/>
                  </a:moveTo>
                  <a:cubicBezTo>
                    <a:pt x="343" y="0"/>
                    <a:pt x="0" y="343"/>
                    <a:pt x="0" y="767"/>
                  </a:cubicBezTo>
                  <a:cubicBezTo>
                    <a:pt x="0" y="1190"/>
                    <a:pt x="343" y="1533"/>
                    <a:pt x="767" y="1533"/>
                  </a:cubicBezTo>
                  <a:cubicBezTo>
                    <a:pt x="1190" y="1533"/>
                    <a:pt x="1533" y="1190"/>
                    <a:pt x="1533" y="767"/>
                  </a:cubicBezTo>
                  <a:cubicBezTo>
                    <a:pt x="1533" y="343"/>
                    <a:pt x="1190" y="0"/>
                    <a:pt x="767" y="0"/>
                  </a:cubicBezTo>
                  <a:close/>
                  <a:moveTo>
                    <a:pt x="255" y="528"/>
                  </a:moveTo>
                  <a:cubicBezTo>
                    <a:pt x="757" y="172"/>
                    <a:pt x="757" y="172"/>
                    <a:pt x="757" y="172"/>
                  </a:cubicBezTo>
                  <a:cubicBezTo>
                    <a:pt x="763" y="168"/>
                    <a:pt x="770" y="168"/>
                    <a:pt x="776" y="172"/>
                  </a:cubicBezTo>
                  <a:cubicBezTo>
                    <a:pt x="1278" y="528"/>
                    <a:pt x="1278" y="528"/>
                    <a:pt x="1278" y="528"/>
                  </a:cubicBezTo>
                  <a:cubicBezTo>
                    <a:pt x="1284" y="533"/>
                    <a:pt x="1286" y="540"/>
                    <a:pt x="1284" y="547"/>
                  </a:cubicBezTo>
                  <a:cubicBezTo>
                    <a:pt x="1282" y="554"/>
                    <a:pt x="1275" y="558"/>
                    <a:pt x="1268" y="558"/>
                  </a:cubicBezTo>
                  <a:cubicBezTo>
                    <a:pt x="1155" y="558"/>
                    <a:pt x="1155" y="558"/>
                    <a:pt x="1155" y="558"/>
                  </a:cubicBezTo>
                  <a:cubicBezTo>
                    <a:pt x="1155" y="995"/>
                    <a:pt x="1155" y="995"/>
                    <a:pt x="1155" y="995"/>
                  </a:cubicBezTo>
                  <a:cubicBezTo>
                    <a:pt x="1220" y="995"/>
                    <a:pt x="1220" y="995"/>
                    <a:pt x="1220" y="995"/>
                  </a:cubicBezTo>
                  <a:cubicBezTo>
                    <a:pt x="1229" y="995"/>
                    <a:pt x="1236" y="1002"/>
                    <a:pt x="1236" y="1011"/>
                  </a:cubicBezTo>
                  <a:cubicBezTo>
                    <a:pt x="1236" y="1020"/>
                    <a:pt x="1229" y="1028"/>
                    <a:pt x="1220" y="1028"/>
                  </a:cubicBezTo>
                  <a:cubicBezTo>
                    <a:pt x="313" y="1028"/>
                    <a:pt x="313" y="1028"/>
                    <a:pt x="313" y="1028"/>
                  </a:cubicBezTo>
                  <a:cubicBezTo>
                    <a:pt x="304" y="1028"/>
                    <a:pt x="297" y="1020"/>
                    <a:pt x="297" y="1011"/>
                  </a:cubicBezTo>
                  <a:cubicBezTo>
                    <a:pt x="297" y="1002"/>
                    <a:pt x="304" y="995"/>
                    <a:pt x="313" y="995"/>
                  </a:cubicBezTo>
                  <a:cubicBezTo>
                    <a:pt x="378" y="995"/>
                    <a:pt x="378" y="995"/>
                    <a:pt x="378" y="995"/>
                  </a:cubicBezTo>
                  <a:cubicBezTo>
                    <a:pt x="378" y="558"/>
                    <a:pt x="378" y="558"/>
                    <a:pt x="378" y="558"/>
                  </a:cubicBezTo>
                  <a:cubicBezTo>
                    <a:pt x="265" y="558"/>
                    <a:pt x="265" y="558"/>
                    <a:pt x="265" y="558"/>
                  </a:cubicBezTo>
                  <a:cubicBezTo>
                    <a:pt x="258" y="558"/>
                    <a:pt x="251" y="554"/>
                    <a:pt x="249" y="547"/>
                  </a:cubicBezTo>
                  <a:cubicBezTo>
                    <a:pt x="247" y="540"/>
                    <a:pt x="250" y="533"/>
                    <a:pt x="255" y="528"/>
                  </a:cubicBezTo>
                  <a:close/>
                  <a:moveTo>
                    <a:pt x="1285" y="1189"/>
                  </a:moveTo>
                  <a:cubicBezTo>
                    <a:pt x="1285" y="1198"/>
                    <a:pt x="1277" y="1206"/>
                    <a:pt x="1268" y="1206"/>
                  </a:cubicBezTo>
                  <a:cubicBezTo>
                    <a:pt x="265" y="1206"/>
                    <a:pt x="265" y="1206"/>
                    <a:pt x="265" y="1206"/>
                  </a:cubicBezTo>
                  <a:cubicBezTo>
                    <a:pt x="256" y="1206"/>
                    <a:pt x="248" y="1198"/>
                    <a:pt x="248" y="1189"/>
                  </a:cubicBezTo>
                  <a:cubicBezTo>
                    <a:pt x="248" y="1092"/>
                    <a:pt x="248" y="1092"/>
                    <a:pt x="248" y="1092"/>
                  </a:cubicBezTo>
                  <a:cubicBezTo>
                    <a:pt x="248" y="1083"/>
                    <a:pt x="256" y="1076"/>
                    <a:pt x="265" y="1076"/>
                  </a:cubicBezTo>
                  <a:cubicBezTo>
                    <a:pt x="1268" y="1076"/>
                    <a:pt x="1268" y="1076"/>
                    <a:pt x="1268" y="1076"/>
                  </a:cubicBezTo>
                  <a:cubicBezTo>
                    <a:pt x="1277" y="1076"/>
                    <a:pt x="1285" y="1083"/>
                    <a:pt x="1285" y="1092"/>
                  </a:cubicBezTo>
                  <a:lnTo>
                    <a:pt x="1285" y="1189"/>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40" name="Rectangle 747">
              <a:extLst>
                <a:ext uri="{FF2B5EF4-FFF2-40B4-BE49-F238E27FC236}">
                  <a16:creationId xmlns:a16="http://schemas.microsoft.com/office/drawing/2014/main" id="{7954E443-16EF-9B84-ADEC-2E852A58BDD1}"/>
                </a:ext>
              </a:extLst>
            </p:cNvPr>
            <p:cNvSpPr>
              <a:spLocks noChangeArrowheads="1"/>
            </p:cNvSpPr>
            <p:nvPr/>
          </p:nvSpPr>
          <p:spPr bwMode="auto">
            <a:xfrm>
              <a:off x="7395378" y="2199443"/>
              <a:ext cx="206442" cy="14273"/>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45" name="Nhóm 49">
            <a:extLst>
              <a:ext uri="{FF2B5EF4-FFF2-40B4-BE49-F238E27FC236}">
                <a16:creationId xmlns:a16="http://schemas.microsoft.com/office/drawing/2014/main" id="{5FA1C360-511F-17BA-0543-F127BAEE8A46}"/>
              </a:ext>
            </a:extLst>
          </p:cNvPr>
          <p:cNvGrpSpPr/>
          <p:nvPr/>
        </p:nvGrpSpPr>
        <p:grpSpPr>
          <a:xfrm>
            <a:off x="3615511" y="3594174"/>
            <a:ext cx="324000" cy="324000"/>
            <a:chOff x="7339176" y="3478942"/>
            <a:chExt cx="324000" cy="324000"/>
          </a:xfrm>
        </p:grpSpPr>
        <p:sp>
          <p:nvSpPr>
            <p:cNvPr id="46" name="Rectangle 1334">
              <a:extLst>
                <a:ext uri="{FF2B5EF4-FFF2-40B4-BE49-F238E27FC236}">
                  <a16:creationId xmlns:a16="http://schemas.microsoft.com/office/drawing/2014/main" id="{69A37132-8380-2C39-4EF8-85D1BA6B779B}"/>
                </a:ext>
              </a:extLst>
            </p:cNvPr>
            <p:cNvSpPr>
              <a:spLocks noChangeArrowheads="1"/>
            </p:cNvSpPr>
            <p:nvPr/>
          </p:nvSpPr>
          <p:spPr bwMode="auto">
            <a:xfrm>
              <a:off x="7423387" y="3576429"/>
              <a:ext cx="154150" cy="10178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47" name="Freeform 1335">
              <a:extLst>
                <a:ext uri="{FF2B5EF4-FFF2-40B4-BE49-F238E27FC236}">
                  <a16:creationId xmlns:a16="http://schemas.microsoft.com/office/drawing/2014/main" id="{96F0AD5C-5BDB-5AAD-05CE-C120AE3B18A3}"/>
                </a:ext>
              </a:extLst>
            </p:cNvPr>
            <p:cNvSpPr>
              <a:spLocks noEditPoints="1"/>
            </p:cNvSpPr>
            <p:nvPr/>
          </p:nvSpPr>
          <p:spPr bwMode="auto">
            <a:xfrm>
              <a:off x="7404832" y="3557792"/>
              <a:ext cx="192687" cy="187805"/>
            </a:xfrm>
            <a:custGeom>
              <a:avLst/>
              <a:gdLst>
                <a:gd name="T0" fmla="*/ 1063 w 1139"/>
                <a:gd name="T1" fmla="*/ 0 h 1106"/>
                <a:gd name="T2" fmla="*/ 63 w 1139"/>
                <a:gd name="T3" fmla="*/ 0 h 1106"/>
                <a:gd name="T4" fmla="*/ 0 w 1139"/>
                <a:gd name="T5" fmla="*/ 79 h 1106"/>
                <a:gd name="T6" fmla="*/ 0 w 1139"/>
                <a:gd name="T7" fmla="*/ 785 h 1106"/>
                <a:gd name="T8" fmla="*/ 74 w 1139"/>
                <a:gd name="T9" fmla="*/ 860 h 1106"/>
                <a:gd name="T10" fmla="*/ 446 w 1139"/>
                <a:gd name="T11" fmla="*/ 860 h 1106"/>
                <a:gd name="T12" fmla="*/ 461 w 1139"/>
                <a:gd name="T13" fmla="*/ 866 h 1106"/>
                <a:gd name="T14" fmla="*/ 467 w 1139"/>
                <a:gd name="T15" fmla="*/ 880 h 1106"/>
                <a:gd name="T16" fmla="*/ 466 w 1139"/>
                <a:gd name="T17" fmla="*/ 1106 h 1106"/>
                <a:gd name="T18" fmla="*/ 673 w 1139"/>
                <a:gd name="T19" fmla="*/ 1106 h 1106"/>
                <a:gd name="T20" fmla="*/ 673 w 1139"/>
                <a:gd name="T21" fmla="*/ 880 h 1106"/>
                <a:gd name="T22" fmla="*/ 693 w 1139"/>
                <a:gd name="T23" fmla="*/ 860 h 1106"/>
                <a:gd name="T24" fmla="*/ 1070 w 1139"/>
                <a:gd name="T25" fmla="*/ 860 h 1106"/>
                <a:gd name="T26" fmla="*/ 1139 w 1139"/>
                <a:gd name="T27" fmla="*/ 789 h 1106"/>
                <a:gd name="T28" fmla="*/ 1139 w 1139"/>
                <a:gd name="T29" fmla="*/ 63 h 1106"/>
                <a:gd name="T30" fmla="*/ 1063 w 1139"/>
                <a:gd name="T31" fmla="*/ 0 h 1106"/>
                <a:gd name="T32" fmla="*/ 1065 w 1139"/>
                <a:gd name="T33" fmla="*/ 728 h 1106"/>
                <a:gd name="T34" fmla="*/ 1045 w 1139"/>
                <a:gd name="T35" fmla="*/ 749 h 1106"/>
                <a:gd name="T36" fmla="*/ 90 w 1139"/>
                <a:gd name="T37" fmla="*/ 749 h 1106"/>
                <a:gd name="T38" fmla="*/ 69 w 1139"/>
                <a:gd name="T39" fmla="*/ 728 h 1106"/>
                <a:gd name="T40" fmla="*/ 69 w 1139"/>
                <a:gd name="T41" fmla="*/ 83 h 1106"/>
                <a:gd name="T42" fmla="*/ 90 w 1139"/>
                <a:gd name="T43" fmla="*/ 63 h 1106"/>
                <a:gd name="T44" fmla="*/ 1045 w 1139"/>
                <a:gd name="T45" fmla="*/ 63 h 1106"/>
                <a:gd name="T46" fmla="*/ 1065 w 1139"/>
                <a:gd name="T47" fmla="*/ 83 h 1106"/>
                <a:gd name="T48" fmla="*/ 1065 w 1139"/>
                <a:gd name="T49" fmla="*/ 728 h 1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39" h="1106">
                  <a:moveTo>
                    <a:pt x="1063" y="0"/>
                  </a:moveTo>
                  <a:cubicBezTo>
                    <a:pt x="63" y="0"/>
                    <a:pt x="63" y="0"/>
                    <a:pt x="63" y="0"/>
                  </a:cubicBezTo>
                  <a:cubicBezTo>
                    <a:pt x="8" y="0"/>
                    <a:pt x="0" y="50"/>
                    <a:pt x="0" y="79"/>
                  </a:cubicBezTo>
                  <a:cubicBezTo>
                    <a:pt x="0" y="785"/>
                    <a:pt x="0" y="785"/>
                    <a:pt x="0" y="785"/>
                  </a:cubicBezTo>
                  <a:cubicBezTo>
                    <a:pt x="0" y="849"/>
                    <a:pt x="11" y="860"/>
                    <a:pt x="74" y="860"/>
                  </a:cubicBezTo>
                  <a:cubicBezTo>
                    <a:pt x="446" y="860"/>
                    <a:pt x="446" y="860"/>
                    <a:pt x="446" y="860"/>
                  </a:cubicBezTo>
                  <a:cubicBezTo>
                    <a:pt x="452" y="860"/>
                    <a:pt x="457" y="862"/>
                    <a:pt x="461" y="866"/>
                  </a:cubicBezTo>
                  <a:cubicBezTo>
                    <a:pt x="465" y="869"/>
                    <a:pt x="467" y="875"/>
                    <a:pt x="467" y="880"/>
                  </a:cubicBezTo>
                  <a:cubicBezTo>
                    <a:pt x="466" y="1106"/>
                    <a:pt x="466" y="1106"/>
                    <a:pt x="466" y="1106"/>
                  </a:cubicBezTo>
                  <a:cubicBezTo>
                    <a:pt x="673" y="1106"/>
                    <a:pt x="673" y="1106"/>
                    <a:pt x="673" y="1106"/>
                  </a:cubicBezTo>
                  <a:cubicBezTo>
                    <a:pt x="673" y="880"/>
                    <a:pt x="673" y="880"/>
                    <a:pt x="673" y="880"/>
                  </a:cubicBezTo>
                  <a:cubicBezTo>
                    <a:pt x="673" y="869"/>
                    <a:pt x="682" y="860"/>
                    <a:pt x="693" y="860"/>
                  </a:cubicBezTo>
                  <a:cubicBezTo>
                    <a:pt x="1070" y="860"/>
                    <a:pt x="1070" y="860"/>
                    <a:pt x="1070" y="860"/>
                  </a:cubicBezTo>
                  <a:cubicBezTo>
                    <a:pt x="1122" y="860"/>
                    <a:pt x="1139" y="842"/>
                    <a:pt x="1139" y="789"/>
                  </a:cubicBezTo>
                  <a:cubicBezTo>
                    <a:pt x="1139" y="63"/>
                    <a:pt x="1139" y="63"/>
                    <a:pt x="1139" y="63"/>
                  </a:cubicBezTo>
                  <a:cubicBezTo>
                    <a:pt x="1139" y="8"/>
                    <a:pt x="1091" y="0"/>
                    <a:pt x="1063" y="0"/>
                  </a:cubicBezTo>
                  <a:close/>
                  <a:moveTo>
                    <a:pt x="1065" y="728"/>
                  </a:moveTo>
                  <a:cubicBezTo>
                    <a:pt x="1065" y="740"/>
                    <a:pt x="1056" y="749"/>
                    <a:pt x="1045" y="749"/>
                  </a:cubicBezTo>
                  <a:cubicBezTo>
                    <a:pt x="90" y="749"/>
                    <a:pt x="90" y="749"/>
                    <a:pt x="90" y="749"/>
                  </a:cubicBezTo>
                  <a:cubicBezTo>
                    <a:pt x="79" y="749"/>
                    <a:pt x="69" y="740"/>
                    <a:pt x="69" y="728"/>
                  </a:cubicBezTo>
                  <a:cubicBezTo>
                    <a:pt x="69" y="83"/>
                    <a:pt x="69" y="83"/>
                    <a:pt x="69" y="83"/>
                  </a:cubicBezTo>
                  <a:cubicBezTo>
                    <a:pt x="69" y="72"/>
                    <a:pt x="79" y="63"/>
                    <a:pt x="90" y="63"/>
                  </a:cubicBezTo>
                  <a:cubicBezTo>
                    <a:pt x="1045" y="63"/>
                    <a:pt x="1045" y="63"/>
                    <a:pt x="1045" y="63"/>
                  </a:cubicBezTo>
                  <a:cubicBezTo>
                    <a:pt x="1056" y="63"/>
                    <a:pt x="1065" y="72"/>
                    <a:pt x="1065" y="83"/>
                  </a:cubicBezTo>
                  <a:lnTo>
                    <a:pt x="1065" y="728"/>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48" name="Freeform 1336">
              <a:extLst>
                <a:ext uri="{FF2B5EF4-FFF2-40B4-BE49-F238E27FC236}">
                  <a16:creationId xmlns:a16="http://schemas.microsoft.com/office/drawing/2014/main" id="{1BE633C7-56F3-4F64-550F-FCDFDCA1D40E}"/>
                </a:ext>
              </a:extLst>
            </p:cNvPr>
            <p:cNvSpPr>
              <a:spLocks noEditPoints="1"/>
            </p:cNvSpPr>
            <p:nvPr/>
          </p:nvSpPr>
          <p:spPr bwMode="auto">
            <a:xfrm>
              <a:off x="7339176" y="3478942"/>
              <a:ext cx="324000" cy="324000"/>
            </a:xfrm>
            <a:custGeom>
              <a:avLst/>
              <a:gdLst>
                <a:gd name="T0" fmla="*/ 958 w 1915"/>
                <a:gd name="T1" fmla="*/ 0 h 1915"/>
                <a:gd name="T2" fmla="*/ 0 w 1915"/>
                <a:gd name="T3" fmla="*/ 957 h 1915"/>
                <a:gd name="T4" fmla="*/ 958 w 1915"/>
                <a:gd name="T5" fmla="*/ 1915 h 1915"/>
                <a:gd name="T6" fmla="*/ 1915 w 1915"/>
                <a:gd name="T7" fmla="*/ 957 h 1915"/>
                <a:gd name="T8" fmla="*/ 958 w 1915"/>
                <a:gd name="T9" fmla="*/ 0 h 1915"/>
                <a:gd name="T10" fmla="*/ 1568 w 1915"/>
                <a:gd name="T11" fmla="*/ 1259 h 1915"/>
                <a:gd name="T12" fmla="*/ 1458 w 1915"/>
                <a:gd name="T13" fmla="*/ 1371 h 1915"/>
                <a:gd name="T14" fmla="*/ 1102 w 1915"/>
                <a:gd name="T15" fmla="*/ 1371 h 1915"/>
                <a:gd name="T16" fmla="*/ 1102 w 1915"/>
                <a:gd name="T17" fmla="*/ 1576 h 1915"/>
                <a:gd name="T18" fmla="*/ 1189 w 1915"/>
                <a:gd name="T19" fmla="*/ 1576 h 1915"/>
                <a:gd name="T20" fmla="*/ 1209 w 1915"/>
                <a:gd name="T21" fmla="*/ 1596 h 1915"/>
                <a:gd name="T22" fmla="*/ 1189 w 1915"/>
                <a:gd name="T23" fmla="*/ 1617 h 1915"/>
                <a:gd name="T24" fmla="*/ 1081 w 1915"/>
                <a:gd name="T25" fmla="*/ 1617 h 1915"/>
                <a:gd name="T26" fmla="*/ 834 w 1915"/>
                <a:gd name="T27" fmla="*/ 1617 h 1915"/>
                <a:gd name="T28" fmla="*/ 722 w 1915"/>
                <a:gd name="T29" fmla="*/ 1617 h 1915"/>
                <a:gd name="T30" fmla="*/ 702 w 1915"/>
                <a:gd name="T31" fmla="*/ 1596 h 1915"/>
                <a:gd name="T32" fmla="*/ 722 w 1915"/>
                <a:gd name="T33" fmla="*/ 1576 h 1915"/>
                <a:gd name="T34" fmla="*/ 813 w 1915"/>
                <a:gd name="T35" fmla="*/ 1576 h 1915"/>
                <a:gd name="T36" fmla="*/ 814 w 1915"/>
                <a:gd name="T37" fmla="*/ 1371 h 1915"/>
                <a:gd name="T38" fmla="*/ 462 w 1915"/>
                <a:gd name="T39" fmla="*/ 1371 h 1915"/>
                <a:gd name="T40" fmla="*/ 347 w 1915"/>
                <a:gd name="T41" fmla="*/ 1255 h 1915"/>
                <a:gd name="T42" fmla="*/ 347 w 1915"/>
                <a:gd name="T43" fmla="*/ 549 h 1915"/>
                <a:gd name="T44" fmla="*/ 451 w 1915"/>
                <a:gd name="T45" fmla="*/ 429 h 1915"/>
                <a:gd name="T46" fmla="*/ 1451 w 1915"/>
                <a:gd name="T47" fmla="*/ 429 h 1915"/>
                <a:gd name="T48" fmla="*/ 1568 w 1915"/>
                <a:gd name="T49" fmla="*/ 533 h 1915"/>
                <a:gd name="T50" fmla="*/ 1568 w 1915"/>
                <a:gd name="T51" fmla="*/ 1259 h 1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15" h="1915">
                  <a:moveTo>
                    <a:pt x="958" y="0"/>
                  </a:moveTo>
                  <a:cubicBezTo>
                    <a:pt x="429" y="0"/>
                    <a:pt x="0" y="429"/>
                    <a:pt x="0" y="957"/>
                  </a:cubicBezTo>
                  <a:cubicBezTo>
                    <a:pt x="0" y="1486"/>
                    <a:pt x="429" y="1915"/>
                    <a:pt x="958" y="1915"/>
                  </a:cubicBezTo>
                  <a:cubicBezTo>
                    <a:pt x="1486" y="1915"/>
                    <a:pt x="1915" y="1486"/>
                    <a:pt x="1915" y="957"/>
                  </a:cubicBezTo>
                  <a:cubicBezTo>
                    <a:pt x="1915" y="429"/>
                    <a:pt x="1486" y="0"/>
                    <a:pt x="958" y="0"/>
                  </a:cubicBezTo>
                  <a:close/>
                  <a:moveTo>
                    <a:pt x="1568" y="1259"/>
                  </a:moveTo>
                  <a:cubicBezTo>
                    <a:pt x="1568" y="1335"/>
                    <a:pt x="1533" y="1371"/>
                    <a:pt x="1458" y="1371"/>
                  </a:cubicBezTo>
                  <a:cubicBezTo>
                    <a:pt x="1102" y="1371"/>
                    <a:pt x="1102" y="1371"/>
                    <a:pt x="1102" y="1371"/>
                  </a:cubicBezTo>
                  <a:cubicBezTo>
                    <a:pt x="1102" y="1576"/>
                    <a:pt x="1102" y="1576"/>
                    <a:pt x="1102" y="1576"/>
                  </a:cubicBezTo>
                  <a:cubicBezTo>
                    <a:pt x="1189" y="1576"/>
                    <a:pt x="1189" y="1576"/>
                    <a:pt x="1189" y="1576"/>
                  </a:cubicBezTo>
                  <a:cubicBezTo>
                    <a:pt x="1200" y="1576"/>
                    <a:pt x="1209" y="1585"/>
                    <a:pt x="1209" y="1596"/>
                  </a:cubicBezTo>
                  <a:cubicBezTo>
                    <a:pt x="1209" y="1607"/>
                    <a:pt x="1200" y="1617"/>
                    <a:pt x="1189" y="1617"/>
                  </a:cubicBezTo>
                  <a:cubicBezTo>
                    <a:pt x="1081" y="1617"/>
                    <a:pt x="1081" y="1617"/>
                    <a:pt x="1081" y="1617"/>
                  </a:cubicBezTo>
                  <a:cubicBezTo>
                    <a:pt x="834" y="1617"/>
                    <a:pt x="834" y="1617"/>
                    <a:pt x="834" y="1617"/>
                  </a:cubicBezTo>
                  <a:cubicBezTo>
                    <a:pt x="722" y="1617"/>
                    <a:pt x="722" y="1617"/>
                    <a:pt x="722" y="1617"/>
                  </a:cubicBezTo>
                  <a:cubicBezTo>
                    <a:pt x="711" y="1617"/>
                    <a:pt x="702" y="1607"/>
                    <a:pt x="702" y="1596"/>
                  </a:cubicBezTo>
                  <a:cubicBezTo>
                    <a:pt x="702" y="1585"/>
                    <a:pt x="711" y="1576"/>
                    <a:pt x="722" y="1576"/>
                  </a:cubicBezTo>
                  <a:cubicBezTo>
                    <a:pt x="813" y="1576"/>
                    <a:pt x="813" y="1576"/>
                    <a:pt x="813" y="1576"/>
                  </a:cubicBezTo>
                  <a:cubicBezTo>
                    <a:pt x="814" y="1371"/>
                    <a:pt x="814" y="1371"/>
                    <a:pt x="814" y="1371"/>
                  </a:cubicBezTo>
                  <a:cubicBezTo>
                    <a:pt x="462" y="1371"/>
                    <a:pt x="462" y="1371"/>
                    <a:pt x="462" y="1371"/>
                  </a:cubicBezTo>
                  <a:cubicBezTo>
                    <a:pt x="376" y="1371"/>
                    <a:pt x="347" y="1341"/>
                    <a:pt x="347" y="1255"/>
                  </a:cubicBezTo>
                  <a:cubicBezTo>
                    <a:pt x="347" y="549"/>
                    <a:pt x="347" y="549"/>
                    <a:pt x="347" y="549"/>
                  </a:cubicBezTo>
                  <a:cubicBezTo>
                    <a:pt x="347" y="475"/>
                    <a:pt x="387" y="429"/>
                    <a:pt x="451" y="429"/>
                  </a:cubicBezTo>
                  <a:cubicBezTo>
                    <a:pt x="1451" y="429"/>
                    <a:pt x="1451" y="429"/>
                    <a:pt x="1451" y="429"/>
                  </a:cubicBezTo>
                  <a:cubicBezTo>
                    <a:pt x="1522" y="429"/>
                    <a:pt x="1568" y="470"/>
                    <a:pt x="1568" y="533"/>
                  </a:cubicBezTo>
                  <a:lnTo>
                    <a:pt x="1568" y="1259"/>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grpSp>
      <p:cxnSp>
        <p:nvCxnSpPr>
          <p:cNvPr id="49" name="Straight Connector 48">
            <a:extLst>
              <a:ext uri="{FF2B5EF4-FFF2-40B4-BE49-F238E27FC236}">
                <a16:creationId xmlns:a16="http://schemas.microsoft.com/office/drawing/2014/main" id="{C9A91522-4B13-9814-FC01-2EBFB74DC5C0}"/>
              </a:ext>
            </a:extLst>
          </p:cNvPr>
          <p:cNvCxnSpPr>
            <a:stCxn id="4" idx="1"/>
          </p:cNvCxnSpPr>
          <p:nvPr/>
        </p:nvCxnSpPr>
        <p:spPr>
          <a:xfrm>
            <a:off x="4558469" y="1664680"/>
            <a:ext cx="0" cy="2480144"/>
          </a:xfrm>
          <a:prstGeom prst="line">
            <a:avLst/>
          </a:prstGeom>
          <a:ln w="19050">
            <a:solidFill>
              <a:schemeClr val="tx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Đường nối Thẳng 22">
            <a:extLst>
              <a:ext uri="{FF2B5EF4-FFF2-40B4-BE49-F238E27FC236}">
                <a16:creationId xmlns:a16="http://schemas.microsoft.com/office/drawing/2014/main" id="{A463126B-7F42-7D75-E2B4-92C783313107}"/>
              </a:ext>
            </a:extLst>
          </p:cNvPr>
          <p:cNvCxnSpPr>
            <a:cxnSpLocks/>
          </p:cNvCxnSpPr>
          <p:nvPr/>
        </p:nvCxnSpPr>
        <p:spPr>
          <a:xfrm>
            <a:off x="3126227" y="3308839"/>
            <a:ext cx="467873" cy="6742"/>
          </a:xfrm>
          <a:prstGeom prst="line">
            <a:avLst/>
          </a:prstGeom>
          <a:ln>
            <a:solidFill>
              <a:schemeClr val="tx1">
                <a:lumMod val="75000"/>
                <a:lumOff val="25000"/>
              </a:schemeClr>
            </a:solidFill>
            <a:headEnd type="oval"/>
          </a:ln>
        </p:spPr>
        <p:style>
          <a:lnRef idx="1">
            <a:schemeClr val="accent1"/>
          </a:lnRef>
          <a:fillRef idx="0">
            <a:schemeClr val="accent1"/>
          </a:fillRef>
          <a:effectRef idx="0">
            <a:schemeClr val="accent1"/>
          </a:effectRef>
          <a:fontRef idx="minor">
            <a:schemeClr val="tx1"/>
          </a:fontRef>
        </p:style>
      </p:cxnSp>
      <p:sp>
        <p:nvSpPr>
          <p:cNvPr id="53" name="Freeform 360">
            <a:extLst>
              <a:ext uri="{FF2B5EF4-FFF2-40B4-BE49-F238E27FC236}">
                <a16:creationId xmlns:a16="http://schemas.microsoft.com/office/drawing/2014/main" id="{E3945CCC-C9FA-BB20-080B-FAAC999B6584}"/>
              </a:ext>
            </a:extLst>
          </p:cNvPr>
          <p:cNvSpPr>
            <a:spLocks noEditPoints="1"/>
          </p:cNvSpPr>
          <p:nvPr/>
        </p:nvSpPr>
        <p:spPr bwMode="auto">
          <a:xfrm>
            <a:off x="5139617" y="2791816"/>
            <a:ext cx="324000" cy="324000"/>
          </a:xfrm>
          <a:custGeom>
            <a:avLst/>
            <a:gdLst>
              <a:gd name="T0" fmla="*/ 775 w 1551"/>
              <a:gd name="T1" fmla="*/ 0 h 1551"/>
              <a:gd name="T2" fmla="*/ 0 w 1551"/>
              <a:gd name="T3" fmla="*/ 776 h 1551"/>
              <a:gd name="T4" fmla="*/ 775 w 1551"/>
              <a:gd name="T5" fmla="*/ 1551 h 1551"/>
              <a:gd name="T6" fmla="*/ 1551 w 1551"/>
              <a:gd name="T7" fmla="*/ 776 h 1551"/>
              <a:gd name="T8" fmla="*/ 775 w 1551"/>
              <a:gd name="T9" fmla="*/ 0 h 1551"/>
              <a:gd name="T10" fmla="*/ 324 w 1551"/>
              <a:gd name="T11" fmla="*/ 477 h 1551"/>
              <a:gd name="T12" fmla="*/ 388 w 1551"/>
              <a:gd name="T13" fmla="*/ 413 h 1551"/>
              <a:gd name="T14" fmla="*/ 1151 w 1551"/>
              <a:gd name="T15" fmla="*/ 413 h 1551"/>
              <a:gd name="T16" fmla="*/ 1214 w 1551"/>
              <a:gd name="T17" fmla="*/ 477 h 1551"/>
              <a:gd name="T18" fmla="*/ 1214 w 1551"/>
              <a:gd name="T19" fmla="*/ 932 h 1551"/>
              <a:gd name="T20" fmla="*/ 1151 w 1551"/>
              <a:gd name="T21" fmla="*/ 996 h 1551"/>
              <a:gd name="T22" fmla="*/ 388 w 1551"/>
              <a:gd name="T23" fmla="*/ 996 h 1551"/>
              <a:gd name="T24" fmla="*/ 324 w 1551"/>
              <a:gd name="T25" fmla="*/ 932 h 1551"/>
              <a:gd name="T26" fmla="*/ 324 w 1551"/>
              <a:gd name="T27" fmla="*/ 477 h 1551"/>
              <a:gd name="T28" fmla="*/ 1241 w 1551"/>
              <a:gd name="T29" fmla="*/ 1144 h 1551"/>
              <a:gd name="T30" fmla="*/ 304 w 1551"/>
              <a:gd name="T31" fmla="*/ 1144 h 1551"/>
              <a:gd name="T32" fmla="*/ 238 w 1551"/>
              <a:gd name="T33" fmla="*/ 1078 h 1551"/>
              <a:gd name="T34" fmla="*/ 304 w 1551"/>
              <a:gd name="T35" fmla="*/ 1011 h 1551"/>
              <a:gd name="T36" fmla="*/ 1241 w 1551"/>
              <a:gd name="T37" fmla="*/ 1011 h 1551"/>
              <a:gd name="T38" fmla="*/ 1307 w 1551"/>
              <a:gd name="T39" fmla="*/ 1078 h 1551"/>
              <a:gd name="T40" fmla="*/ 1241 w 1551"/>
              <a:gd name="T41" fmla="*/ 1144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51" h="1551">
                <a:moveTo>
                  <a:pt x="775" y="0"/>
                </a:moveTo>
                <a:cubicBezTo>
                  <a:pt x="347" y="0"/>
                  <a:pt x="0" y="347"/>
                  <a:pt x="0" y="776"/>
                </a:cubicBezTo>
                <a:cubicBezTo>
                  <a:pt x="0" y="1204"/>
                  <a:pt x="347" y="1551"/>
                  <a:pt x="775" y="1551"/>
                </a:cubicBezTo>
                <a:cubicBezTo>
                  <a:pt x="1204" y="1551"/>
                  <a:pt x="1551" y="1204"/>
                  <a:pt x="1551" y="776"/>
                </a:cubicBezTo>
                <a:cubicBezTo>
                  <a:pt x="1551" y="347"/>
                  <a:pt x="1204" y="0"/>
                  <a:pt x="775" y="0"/>
                </a:cubicBezTo>
                <a:close/>
                <a:moveTo>
                  <a:pt x="324" y="477"/>
                </a:moveTo>
                <a:cubicBezTo>
                  <a:pt x="324" y="442"/>
                  <a:pt x="353" y="413"/>
                  <a:pt x="388" y="413"/>
                </a:cubicBezTo>
                <a:cubicBezTo>
                  <a:pt x="1151" y="413"/>
                  <a:pt x="1151" y="413"/>
                  <a:pt x="1151" y="413"/>
                </a:cubicBezTo>
                <a:cubicBezTo>
                  <a:pt x="1186" y="413"/>
                  <a:pt x="1214" y="442"/>
                  <a:pt x="1214" y="477"/>
                </a:cubicBezTo>
                <a:cubicBezTo>
                  <a:pt x="1214" y="932"/>
                  <a:pt x="1214" y="932"/>
                  <a:pt x="1214" y="932"/>
                </a:cubicBezTo>
                <a:cubicBezTo>
                  <a:pt x="1214" y="967"/>
                  <a:pt x="1186" y="996"/>
                  <a:pt x="1151" y="996"/>
                </a:cubicBezTo>
                <a:cubicBezTo>
                  <a:pt x="388" y="996"/>
                  <a:pt x="388" y="996"/>
                  <a:pt x="388" y="996"/>
                </a:cubicBezTo>
                <a:cubicBezTo>
                  <a:pt x="353" y="996"/>
                  <a:pt x="324" y="967"/>
                  <a:pt x="324" y="932"/>
                </a:cubicBezTo>
                <a:lnTo>
                  <a:pt x="324" y="477"/>
                </a:lnTo>
                <a:close/>
                <a:moveTo>
                  <a:pt x="1241" y="1144"/>
                </a:moveTo>
                <a:cubicBezTo>
                  <a:pt x="304" y="1144"/>
                  <a:pt x="304" y="1144"/>
                  <a:pt x="304" y="1144"/>
                </a:cubicBezTo>
                <a:cubicBezTo>
                  <a:pt x="268" y="1144"/>
                  <a:pt x="238" y="1114"/>
                  <a:pt x="238" y="1078"/>
                </a:cubicBezTo>
                <a:cubicBezTo>
                  <a:pt x="238" y="1041"/>
                  <a:pt x="268" y="1011"/>
                  <a:pt x="304" y="1011"/>
                </a:cubicBezTo>
                <a:cubicBezTo>
                  <a:pt x="1241" y="1011"/>
                  <a:pt x="1241" y="1011"/>
                  <a:pt x="1241" y="1011"/>
                </a:cubicBezTo>
                <a:cubicBezTo>
                  <a:pt x="1277" y="1011"/>
                  <a:pt x="1307" y="1041"/>
                  <a:pt x="1307" y="1078"/>
                </a:cubicBezTo>
                <a:cubicBezTo>
                  <a:pt x="1307" y="1114"/>
                  <a:pt x="1277" y="1144"/>
                  <a:pt x="1241" y="1144"/>
                </a:cubicBez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685755"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prstClr val="black"/>
              </a:solidFill>
              <a:effectLst/>
              <a:uLnTx/>
              <a:uFillTx/>
              <a:latin typeface="Arial"/>
              <a:ea typeface="+mn-ea"/>
              <a:cs typeface="+mn-cs"/>
            </a:endParaRPr>
          </a:p>
        </p:txBody>
      </p:sp>
      <p:sp>
        <p:nvSpPr>
          <p:cNvPr id="58" name="Hộp Văn bản 5">
            <a:extLst>
              <a:ext uri="{FF2B5EF4-FFF2-40B4-BE49-F238E27FC236}">
                <a16:creationId xmlns:a16="http://schemas.microsoft.com/office/drawing/2014/main" id="{B6B3A6E8-746D-282F-6CAF-A12B56F654A0}"/>
              </a:ext>
            </a:extLst>
          </p:cNvPr>
          <p:cNvSpPr txBox="1"/>
          <p:nvPr/>
        </p:nvSpPr>
        <p:spPr>
          <a:xfrm>
            <a:off x="194048" y="1465426"/>
            <a:ext cx="2911482" cy="584775"/>
          </a:xfrm>
          <a:prstGeom prst="rect">
            <a:avLst/>
          </a:prstGeom>
          <a:noFill/>
        </p:spPr>
        <p:txBody>
          <a:bodyPr wrap="square" rtlCol="0">
            <a:spAutoFit/>
          </a:bodyPr>
          <a:lstStyle>
            <a:defPPr>
              <a:defRPr lang="en-US"/>
            </a:defPPr>
            <a:lvl1pPr lvl="0">
              <a:lnSpc>
                <a:spcPct val="100000"/>
              </a:lnSpc>
              <a:defRPr b="1">
                <a:solidFill>
                  <a:srgbClr val="FF0000"/>
                </a:solidFill>
              </a:defRPr>
            </a:lvl1pPr>
          </a:lstStyle>
          <a:p>
            <a:pPr marL="0" marR="0" lvl="0" indent="0" algn="r" defTabSz="685755" rtl="0" eaLnBrk="1" fontAlgn="auto" latinLnBrk="0" hangingPunct="1">
              <a:lnSpc>
                <a:spcPct val="100000"/>
              </a:lnSpc>
              <a:spcBef>
                <a:spcPts val="0"/>
              </a:spcBef>
              <a:spcAft>
                <a:spcPts val="0"/>
              </a:spcAft>
              <a:buClrTx/>
              <a:buSzTx/>
              <a:buFontTx/>
              <a:buNone/>
              <a:tabLst/>
              <a:defRPr sz="1600"/>
            </a:pPr>
            <a:r>
              <a:rPr kumimoji="0" lang="en-US" sz="1600" b="1" i="0" u="none" strike="noStrike" kern="1200" cap="none" spc="0" normalizeH="0" baseline="0" noProof="0">
                <a:ln>
                  <a:noFill/>
                </a:ln>
                <a:solidFill>
                  <a:srgbClr val="E20020"/>
                </a:solidFill>
                <a:effectLst/>
                <a:uLnTx/>
                <a:uFillTx/>
                <a:latin typeface="FS Magistral Book" panose="020B0504030204080304" pitchFamily="34" charset="0"/>
                <a:ea typeface="+mn-ea"/>
                <a:cs typeface="+mn-cs"/>
              </a:rPr>
              <a:t>Thay thế hoàn toàn hồ sơ bệnh án giấy</a:t>
            </a:r>
            <a:endParaRPr kumimoji="0" lang="vi-VN" sz="1600" b="1" i="0" u="none" strike="noStrike" kern="1200" cap="none" spc="0" normalizeH="0" baseline="0" noProof="0">
              <a:ln>
                <a:noFill/>
              </a:ln>
              <a:solidFill>
                <a:srgbClr val="E20020"/>
              </a:solidFill>
              <a:effectLst/>
              <a:uLnTx/>
              <a:uFillTx/>
              <a:latin typeface="FS Magistral Book" panose="020B0504030204080304" pitchFamily="34" charset="0"/>
              <a:ea typeface="+mn-ea"/>
              <a:cs typeface="+mn-cs"/>
            </a:endParaRPr>
          </a:p>
        </p:txBody>
      </p:sp>
      <p:sp>
        <p:nvSpPr>
          <p:cNvPr id="60" name="Hộp Văn bản 5">
            <a:extLst>
              <a:ext uri="{FF2B5EF4-FFF2-40B4-BE49-F238E27FC236}">
                <a16:creationId xmlns:a16="http://schemas.microsoft.com/office/drawing/2014/main" id="{35318EFF-5A3D-9F20-D204-1B44AD0BED03}"/>
              </a:ext>
            </a:extLst>
          </p:cNvPr>
          <p:cNvSpPr txBox="1"/>
          <p:nvPr/>
        </p:nvSpPr>
        <p:spPr>
          <a:xfrm>
            <a:off x="5997527" y="858805"/>
            <a:ext cx="2952425" cy="584775"/>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marL="0" marR="0" lvl="0" indent="0" algn="l" defTabSz="6857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FS Magistral Book" panose="020B0504030204080304" pitchFamily="34" charset="0"/>
                <a:ea typeface="+mn-ea"/>
                <a:cs typeface="+mn-cs"/>
              </a:rPr>
              <a:t>Chuẩn hóa hồ sơ khám chữa bệnh</a:t>
            </a:r>
          </a:p>
        </p:txBody>
      </p:sp>
      <p:sp>
        <p:nvSpPr>
          <p:cNvPr id="61" name="Hộp Văn bản 5">
            <a:extLst>
              <a:ext uri="{FF2B5EF4-FFF2-40B4-BE49-F238E27FC236}">
                <a16:creationId xmlns:a16="http://schemas.microsoft.com/office/drawing/2014/main" id="{7B7008CF-A71D-91EB-7784-D8757108E238}"/>
              </a:ext>
            </a:extLst>
          </p:cNvPr>
          <p:cNvSpPr txBox="1"/>
          <p:nvPr/>
        </p:nvSpPr>
        <p:spPr>
          <a:xfrm>
            <a:off x="142377" y="3099140"/>
            <a:ext cx="2818649" cy="1150828"/>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marL="0" marR="0" lvl="0" indent="0" algn="r" defTabSz="685755" rtl="0" eaLnBrk="1" fontAlgn="auto" latinLnBrk="0" hangingPunct="1">
              <a:lnSpc>
                <a:spcPct val="150000"/>
              </a:lnSpc>
              <a:spcBef>
                <a:spcPts val="0"/>
              </a:spcBef>
              <a:spcAft>
                <a:spcPts val="0"/>
              </a:spcAft>
              <a:buClrTx/>
              <a:buSzTx/>
              <a:buFontTx/>
              <a:buNone/>
              <a:tabLst/>
              <a:defRPr/>
            </a:pPr>
            <a:r>
              <a:rPr kumimoji="0" lang="en-US" sz="1600" b="1" i="0" u="none" strike="noStrike" kern="1200" cap="none" spc="0" normalizeH="0" baseline="0" noProof="0">
                <a:ln>
                  <a:noFill/>
                </a:ln>
                <a:solidFill>
                  <a:prstClr val="black"/>
                </a:solidFill>
                <a:effectLst/>
                <a:uLnTx/>
                <a:uFillTx/>
                <a:latin typeface="FS Magistral Book" panose="020B0504030204080304" pitchFamily="34" charset="0"/>
                <a:ea typeface="+mn-ea"/>
                <a:cs typeface="+mn-cs"/>
              </a:rPr>
              <a:t>Ký số toàn bộ hồ sơ: Phiếu chăm sóc, Phiếu điều trị, Đơn thuốc, Bệnh án…</a:t>
            </a:r>
          </a:p>
        </p:txBody>
      </p:sp>
      <p:sp>
        <p:nvSpPr>
          <p:cNvPr id="62" name="Hộp Văn bản 5">
            <a:extLst>
              <a:ext uri="{FF2B5EF4-FFF2-40B4-BE49-F238E27FC236}">
                <a16:creationId xmlns:a16="http://schemas.microsoft.com/office/drawing/2014/main" id="{33D4996E-4EA3-0707-AD02-7DB3AC3900BA}"/>
              </a:ext>
            </a:extLst>
          </p:cNvPr>
          <p:cNvSpPr txBox="1"/>
          <p:nvPr/>
        </p:nvSpPr>
        <p:spPr>
          <a:xfrm>
            <a:off x="6049766" y="2244361"/>
            <a:ext cx="3179102" cy="1077218"/>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marL="0" marR="0" lvl="0" indent="0" algn="l" defTabSz="685755" rtl="0" eaLnBrk="1" fontAlgn="auto" latinLnBrk="0" hangingPunct="1">
              <a:lnSpc>
                <a:spcPct val="100000"/>
              </a:lnSpc>
              <a:spcBef>
                <a:spcPts val="0"/>
              </a:spcBef>
              <a:spcAft>
                <a:spcPts val="0"/>
              </a:spcAft>
              <a:buClrTx/>
              <a:buSzTx/>
              <a:buFontTx/>
              <a:buNone/>
              <a:tabLst/>
              <a:defRPr sz="1600"/>
            </a:pPr>
            <a:r>
              <a:rPr kumimoji="0" lang="en-US" sz="1600" b="1" i="0" u="none" strike="noStrike" kern="1200" cap="none" spc="0" normalizeH="0" baseline="0" noProof="0">
                <a:ln>
                  <a:noFill/>
                </a:ln>
                <a:solidFill>
                  <a:srgbClr val="E20020"/>
                </a:solidFill>
                <a:effectLst/>
                <a:uLnTx/>
                <a:uFillTx/>
                <a:latin typeface="FS Magistral Book" panose="020B0504030204080304" pitchFamily="34" charset="0"/>
                <a:ea typeface="+mn-ea"/>
                <a:cs typeface="+mn-cs"/>
              </a:rPr>
              <a:t>Nâng cao chất lượng khám chữa bệnh tuyến cơ sở thông qua việc quản lý toàn diện dữ liệu của người bệnh</a:t>
            </a:r>
          </a:p>
        </p:txBody>
      </p:sp>
    </p:spTree>
    <p:extLst>
      <p:ext uri="{BB962C8B-B14F-4D97-AF65-F5344CB8AC3E}">
        <p14:creationId xmlns:p14="http://schemas.microsoft.com/office/powerpoint/2010/main" val="1183663942"/>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1000"/>
                                        <p:tgtEl>
                                          <p:spTgt spid="58"/>
                                        </p:tgtEl>
                                      </p:cBhvr>
                                    </p:animEffect>
                                    <p:anim calcmode="lin" valueType="num">
                                      <p:cBhvr>
                                        <p:cTn id="8" dur="1000" fill="hold"/>
                                        <p:tgtEl>
                                          <p:spTgt spid="58"/>
                                        </p:tgtEl>
                                        <p:attrNameLst>
                                          <p:attrName>ppt_x</p:attrName>
                                        </p:attrNameLst>
                                      </p:cBhvr>
                                      <p:tavLst>
                                        <p:tav tm="0">
                                          <p:val>
                                            <p:strVal val="#ppt_x"/>
                                          </p:val>
                                        </p:tav>
                                        <p:tav tm="100000">
                                          <p:val>
                                            <p:strVal val="#ppt_x"/>
                                          </p:val>
                                        </p:tav>
                                      </p:tavLst>
                                    </p:anim>
                                    <p:anim calcmode="lin" valueType="num">
                                      <p:cBhvr>
                                        <p:cTn id="9" dur="1000" fill="hold"/>
                                        <p:tgtEl>
                                          <p:spTgt spid="5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5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1000"/>
                                        <p:tgtEl>
                                          <p:spTgt spid="60"/>
                                        </p:tgtEl>
                                      </p:cBhvr>
                                    </p:animEffect>
                                    <p:anim calcmode="lin" valueType="num">
                                      <p:cBhvr>
                                        <p:cTn id="13" dur="1000" fill="hold"/>
                                        <p:tgtEl>
                                          <p:spTgt spid="60"/>
                                        </p:tgtEl>
                                        <p:attrNameLst>
                                          <p:attrName>ppt_x</p:attrName>
                                        </p:attrNameLst>
                                      </p:cBhvr>
                                      <p:tavLst>
                                        <p:tav tm="0">
                                          <p:val>
                                            <p:strVal val="#ppt_x"/>
                                          </p:val>
                                        </p:tav>
                                        <p:tav tm="100000">
                                          <p:val>
                                            <p:strVal val="#ppt_x"/>
                                          </p:val>
                                        </p:tav>
                                      </p:tavLst>
                                    </p:anim>
                                    <p:anim calcmode="lin" valueType="num">
                                      <p:cBhvr>
                                        <p:cTn id="14" dur="1000" fill="hold"/>
                                        <p:tgtEl>
                                          <p:spTgt spid="6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250"/>
                                  </p:stCondLst>
                                  <p:childTnLst>
                                    <p:set>
                                      <p:cBhvr>
                                        <p:cTn id="16" dur="1" fill="hold">
                                          <p:stCondLst>
                                            <p:cond delay="0"/>
                                          </p:stCondLst>
                                        </p:cTn>
                                        <p:tgtEl>
                                          <p:spTgt spid="61"/>
                                        </p:tgtEl>
                                        <p:attrNameLst>
                                          <p:attrName>style.visibility</p:attrName>
                                        </p:attrNameLst>
                                      </p:cBhvr>
                                      <p:to>
                                        <p:strVal val="visible"/>
                                      </p:to>
                                    </p:set>
                                    <p:animEffect transition="in" filter="fade">
                                      <p:cBhvr>
                                        <p:cTn id="17" dur="1000"/>
                                        <p:tgtEl>
                                          <p:spTgt spid="61"/>
                                        </p:tgtEl>
                                      </p:cBhvr>
                                    </p:animEffect>
                                    <p:anim calcmode="lin" valueType="num">
                                      <p:cBhvr>
                                        <p:cTn id="18" dur="1000" fill="hold"/>
                                        <p:tgtEl>
                                          <p:spTgt spid="61"/>
                                        </p:tgtEl>
                                        <p:attrNameLst>
                                          <p:attrName>ppt_x</p:attrName>
                                        </p:attrNameLst>
                                      </p:cBhvr>
                                      <p:tavLst>
                                        <p:tav tm="0">
                                          <p:val>
                                            <p:strVal val="#ppt_x"/>
                                          </p:val>
                                        </p:tav>
                                        <p:tav tm="100000">
                                          <p:val>
                                            <p:strVal val="#ppt_x"/>
                                          </p:val>
                                        </p:tav>
                                      </p:tavLst>
                                    </p:anim>
                                    <p:anim calcmode="lin" valueType="num">
                                      <p:cBhvr>
                                        <p:cTn id="19" dur="1000" fill="hold"/>
                                        <p:tgtEl>
                                          <p:spTgt spid="6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50"/>
                                  </p:stCondLst>
                                  <p:childTnLst>
                                    <p:set>
                                      <p:cBhvr>
                                        <p:cTn id="21" dur="1" fill="hold">
                                          <p:stCondLst>
                                            <p:cond delay="0"/>
                                          </p:stCondLst>
                                        </p:cTn>
                                        <p:tgtEl>
                                          <p:spTgt spid="62"/>
                                        </p:tgtEl>
                                        <p:attrNameLst>
                                          <p:attrName>style.visibility</p:attrName>
                                        </p:attrNameLst>
                                      </p:cBhvr>
                                      <p:to>
                                        <p:strVal val="visible"/>
                                      </p:to>
                                    </p:set>
                                    <p:animEffect transition="in" filter="fade">
                                      <p:cBhvr>
                                        <p:cTn id="22" dur="1000"/>
                                        <p:tgtEl>
                                          <p:spTgt spid="62"/>
                                        </p:tgtEl>
                                      </p:cBhvr>
                                    </p:animEffect>
                                    <p:anim calcmode="lin" valueType="num">
                                      <p:cBhvr>
                                        <p:cTn id="23" dur="1000" fill="hold"/>
                                        <p:tgtEl>
                                          <p:spTgt spid="62"/>
                                        </p:tgtEl>
                                        <p:attrNameLst>
                                          <p:attrName>ppt_x</p:attrName>
                                        </p:attrNameLst>
                                      </p:cBhvr>
                                      <p:tavLst>
                                        <p:tav tm="0">
                                          <p:val>
                                            <p:strVal val="#ppt_x"/>
                                          </p:val>
                                        </p:tav>
                                        <p:tav tm="100000">
                                          <p:val>
                                            <p:strVal val="#ppt_x"/>
                                          </p:val>
                                        </p:tav>
                                      </p:tavLst>
                                    </p:anim>
                                    <p:anim calcmode="lin" valueType="num">
                                      <p:cBhvr>
                                        <p:cTn id="2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0" grpId="0"/>
      <p:bldP spid="61" grpId="0"/>
      <p:bldP spid="6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82FED-2A81-F3EF-7E7A-980C3564F481}"/>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28A4972F-8F66-98A1-1A74-C11471210F6D}"/>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FS Magistral Book" panose="020B0504030204080304" pitchFamily="34" charset="0"/>
                <a:ea typeface="+mn-ea"/>
                <a:cs typeface="+mn-cs"/>
              </a:rPr>
              <a:t>      </a:t>
            </a:r>
            <a:r>
              <a:rPr kumimoji="0" lang="en-US" sz="2000" b="0" i="0" u="none" strike="noStrike" kern="1200" cap="none" spc="0" normalizeH="0" baseline="0" noProof="0">
                <a:ln>
                  <a:noFill/>
                </a:ln>
                <a:solidFill>
                  <a:srgbClr val="FF0000"/>
                </a:solidFill>
                <a:effectLst/>
                <a:uLnTx/>
                <a:uFillTx/>
                <a:latin typeface="FS Magistral Book" panose="020B0504030204080304" pitchFamily="34" charset="0"/>
                <a:ea typeface="Montserrat ExtraBold"/>
                <a:cs typeface="Montserrat ExtraBold"/>
                <a:sym typeface="Montserrat ExtraBold"/>
              </a:rPr>
              <a:t>MÔ HÌNH CHỨC NĂNG</a:t>
            </a:r>
            <a:endParaRPr kumimoji="0" lang="en-US" sz="1000" b="0" i="0" u="none" strike="noStrike" kern="1200" cap="none" spc="0" normalizeH="0" baseline="0" noProof="0">
              <a:ln>
                <a:noFill/>
              </a:ln>
              <a:solidFill>
                <a:srgbClr val="FF0000"/>
              </a:solidFill>
              <a:effectLst/>
              <a:uLnTx/>
              <a:uFillTx/>
              <a:latin typeface="FS Magistral Book" panose="020B0504030204080304" pitchFamily="34" charset="0"/>
              <a:ea typeface="+mn-ea"/>
              <a:cs typeface="+mn-cs"/>
            </a:endParaRPr>
          </a:p>
        </p:txBody>
      </p:sp>
      <p:sp>
        <p:nvSpPr>
          <p:cNvPr id="23" name="Oval 4_1_1">
            <a:extLst>
              <a:ext uri="{FF2B5EF4-FFF2-40B4-BE49-F238E27FC236}">
                <a16:creationId xmlns:a16="http://schemas.microsoft.com/office/drawing/2014/main" id="{CE60B8DC-F69D-8247-5FC9-3F30F6B558A5}"/>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4" name="Oval 4_1">
            <a:extLst>
              <a:ext uri="{FF2B5EF4-FFF2-40B4-BE49-F238E27FC236}">
                <a16:creationId xmlns:a16="http://schemas.microsoft.com/office/drawing/2014/main" id="{CFB21E2C-09BE-5E98-61A6-4E5D1C4ED88E}"/>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5" name="Oval 58">
            <a:extLst>
              <a:ext uri="{FF2B5EF4-FFF2-40B4-BE49-F238E27FC236}">
                <a16:creationId xmlns:a16="http://schemas.microsoft.com/office/drawing/2014/main" id="{654815F9-EF4E-D644-6FD8-E2295F6F38AB}"/>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pic>
        <p:nvPicPr>
          <p:cNvPr id="5" name="Picture 4">
            <a:extLst>
              <a:ext uri="{FF2B5EF4-FFF2-40B4-BE49-F238E27FC236}">
                <a16:creationId xmlns:a16="http://schemas.microsoft.com/office/drawing/2014/main" id="{55AFDAC8-FF77-9D78-2D71-5C60C7B5A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3910"/>
            <a:ext cx="9143999" cy="4580017"/>
          </a:xfrm>
          <a:prstGeom prst="rect">
            <a:avLst/>
          </a:prstGeom>
        </p:spPr>
      </p:pic>
    </p:spTree>
    <p:extLst>
      <p:ext uri="{BB962C8B-B14F-4D97-AF65-F5344CB8AC3E}">
        <p14:creationId xmlns:p14="http://schemas.microsoft.com/office/powerpoint/2010/main" val="1561538363"/>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695136" cy="51435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6776" y="177409"/>
            <a:ext cx="4797436" cy="3368258"/>
          </a:xfrm>
          <a:prstGeom prst="rect">
            <a:avLst/>
          </a:prstGeom>
        </p:spPr>
      </p:pic>
      <p:sp>
        <p:nvSpPr>
          <p:cNvPr id="3" name="TextBox 2"/>
          <p:cNvSpPr txBox="1"/>
          <p:nvPr/>
        </p:nvSpPr>
        <p:spPr>
          <a:xfrm>
            <a:off x="4695136" y="438809"/>
            <a:ext cx="3769597" cy="461665"/>
          </a:xfrm>
          <a:prstGeom prst="rect">
            <a:avLst/>
          </a:prstGeom>
          <a:noFill/>
        </p:spPr>
        <p:txBody>
          <a:bodyPr wrap="square" rtlCol="0">
            <a:spAutoFit/>
          </a:bodyPr>
          <a:lstStyle/>
          <a:p>
            <a:pPr algn="ctr"/>
            <a:r>
              <a:rPr lang="en-US" sz="2400" b="1">
                <a:solidFill>
                  <a:schemeClr val="bg1"/>
                </a:solidFill>
                <a:latin typeface="FS Magistral Book" panose="020B0504030204080304" pitchFamily="34" charset="0"/>
              </a:rPr>
              <a:t>NỘI DUNG</a:t>
            </a:r>
            <a:endParaRPr lang="en-US" sz="2400" b="1" dirty="0">
              <a:solidFill>
                <a:schemeClr val="bg1"/>
              </a:solidFill>
              <a:latin typeface="FS Magistral Book" panose="020B0504030204080304" pitchFamily="34" charset="0"/>
            </a:endParaRP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603247"/>
            <a:ext cx="9144000" cy="540254"/>
          </a:xfrm>
          <a:prstGeom prst="rect">
            <a:avLst/>
          </a:prstGeom>
        </p:spPr>
      </p:pic>
      <p:sp>
        <p:nvSpPr>
          <p:cNvPr id="8" name="TextBox 7"/>
          <p:cNvSpPr txBox="1"/>
          <p:nvPr/>
        </p:nvSpPr>
        <p:spPr>
          <a:xfrm>
            <a:off x="374650" y="4756150"/>
            <a:ext cx="3968750" cy="253916"/>
          </a:xfrm>
          <a:prstGeom prst="rect">
            <a:avLst/>
          </a:prstGeom>
          <a:noFill/>
        </p:spPr>
        <p:txBody>
          <a:bodyPr wrap="square" rtlCol="0">
            <a:spAutoFit/>
          </a:bodyPr>
          <a:lstStyle/>
          <a:p>
            <a:r>
              <a:rPr lang="en-US" sz="1050" spc="300" dirty="0">
                <a:solidFill>
                  <a:srgbClr val="B4B4B4"/>
                </a:solidFill>
                <a:latin typeface="FS Magistral Book" panose="020B0504030204080304" pitchFamily="34" charset="0"/>
              </a:rPr>
              <a:t>www.viettel.com.vn</a:t>
            </a: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63175" y="4756150"/>
            <a:ext cx="975214" cy="214760"/>
          </a:xfrm>
          <a:prstGeom prst="rect">
            <a:avLst/>
          </a:prstGeom>
        </p:spPr>
      </p:pic>
      <p:sp>
        <p:nvSpPr>
          <p:cNvPr id="10" name="TextBox 9">
            <a:extLst>
              <a:ext uri="{FF2B5EF4-FFF2-40B4-BE49-F238E27FC236}">
                <a16:creationId xmlns:a16="http://schemas.microsoft.com/office/drawing/2014/main" id="{092851EF-FB8A-442B-9B38-1E59D25613FF}"/>
              </a:ext>
            </a:extLst>
          </p:cNvPr>
          <p:cNvSpPr txBox="1"/>
          <p:nvPr/>
        </p:nvSpPr>
        <p:spPr>
          <a:xfrm>
            <a:off x="4572000" y="885095"/>
            <a:ext cx="4716379" cy="2525756"/>
          </a:xfrm>
          <a:prstGeom prst="rect">
            <a:avLst/>
          </a:prstGeom>
          <a:noFill/>
        </p:spPr>
        <p:txBody>
          <a:bodyPr wrap="square">
            <a:spAutoFit/>
          </a:bodyPr>
          <a:lstStyle/>
          <a:p>
            <a:pPr marL="800078" lvl="1" indent="-457200">
              <a:lnSpc>
                <a:spcPct val="200000"/>
              </a:lnSpc>
              <a:buAutoNum type="arabicPeriod"/>
            </a:pPr>
            <a:r>
              <a:rPr lang="en-US" sz="1600" b="1">
                <a:solidFill>
                  <a:schemeClr val="bg1"/>
                </a:solidFill>
                <a:latin typeface="FS Magistral Book" panose="020B0504030204080304" pitchFamily="34" charset="0"/>
              </a:rPr>
              <a:t>HIỆN TRẠNG – MỤC TIÊU</a:t>
            </a:r>
            <a:endParaRPr lang="en-US" sz="1600" b="1" dirty="0">
              <a:solidFill>
                <a:schemeClr val="bg1"/>
              </a:solidFill>
              <a:latin typeface="FS Magistral Book" panose="020B0504030204080304" pitchFamily="34" charset="0"/>
            </a:endParaRPr>
          </a:p>
          <a:p>
            <a:pPr marL="800078" lvl="1" indent="-457200">
              <a:lnSpc>
                <a:spcPct val="200000"/>
              </a:lnSpc>
              <a:buAutoNum type="arabicPeriod"/>
            </a:pPr>
            <a:r>
              <a:rPr lang="en-US" sz="1600" b="1">
                <a:solidFill>
                  <a:schemeClr val="bg1"/>
                </a:solidFill>
                <a:latin typeface="FS Magistral Book" panose="020B0504030204080304" pitchFamily="34" charset="0"/>
              </a:rPr>
              <a:t>MÔ HÌNH GIẢI PHÁP</a:t>
            </a:r>
            <a:endParaRPr lang="en-US" sz="1600" b="1" dirty="0">
              <a:solidFill>
                <a:schemeClr val="bg1"/>
              </a:solidFill>
              <a:latin typeface="FS Magistral Book" panose="020B0504030204080304" pitchFamily="34" charset="0"/>
            </a:endParaRPr>
          </a:p>
          <a:p>
            <a:pPr marL="800078" lvl="1" indent="-457200">
              <a:lnSpc>
                <a:spcPct val="200000"/>
              </a:lnSpc>
              <a:buAutoNum type="arabicPeriod"/>
            </a:pPr>
            <a:r>
              <a:rPr lang="en-US" sz="1600" b="1">
                <a:solidFill>
                  <a:schemeClr val="bg1"/>
                </a:solidFill>
                <a:latin typeface="FS Magistral Book" panose="020B0504030204080304" pitchFamily="34" charset="0"/>
              </a:rPr>
              <a:t>PHƯƠNG ÁN TRIỂN KHAI EMR</a:t>
            </a:r>
          </a:p>
          <a:p>
            <a:pPr marL="800078" lvl="1" indent="-457200">
              <a:lnSpc>
                <a:spcPct val="200000"/>
              </a:lnSpc>
              <a:buAutoNum type="arabicPeriod"/>
            </a:pPr>
            <a:r>
              <a:rPr lang="en-US" sz="1600" b="1">
                <a:solidFill>
                  <a:schemeClr val="bg1"/>
                </a:solidFill>
                <a:latin typeface="FS Magistral Book" panose="020B0504030204080304" pitchFamily="34" charset="0"/>
              </a:rPr>
              <a:t>KHÓ KHĂN &amp; ĐỀ XUẤT</a:t>
            </a:r>
            <a:endParaRPr lang="en-US" sz="1600" b="1" dirty="0">
              <a:solidFill>
                <a:schemeClr val="bg1"/>
              </a:solidFill>
              <a:latin typeface="FS Magistral Book" panose="020B0504030204080304" pitchFamily="34" charset="0"/>
            </a:endParaRPr>
          </a:p>
          <a:p>
            <a:pPr marL="800078" lvl="1" indent="-457200">
              <a:lnSpc>
                <a:spcPct val="200000"/>
              </a:lnSpc>
              <a:buAutoNum type="arabicPeriod"/>
            </a:pPr>
            <a:endParaRPr lang="en-US" sz="1800" b="1" dirty="0">
              <a:solidFill>
                <a:schemeClr val="bg1"/>
              </a:solidFill>
              <a:latin typeface="FS Magistral Book" panose="020B0504030204080304" pitchFamily="34" charset="0"/>
            </a:endParaRPr>
          </a:p>
        </p:txBody>
      </p:sp>
      <p:sp>
        <p:nvSpPr>
          <p:cNvPr id="4" name="Slide Number Placeholder 3"/>
          <p:cNvSpPr>
            <a:spLocks noGrp="1"/>
          </p:cNvSpPr>
          <p:nvPr>
            <p:ph type="sldNum" sz="quarter" idx="12"/>
          </p:nvPr>
        </p:nvSpPr>
        <p:spPr/>
        <p:txBody>
          <a:bodyPr/>
          <a:lstStyle/>
          <a:p>
            <a:fld id="{F5AC19B7-A873-4BEE-96DE-1E225D93DB0A}" type="slidenum">
              <a:rPr lang="en-US" smtClean="0">
                <a:latin typeface="FS Magistral Book" panose="020B0504030204080304" pitchFamily="34" charset="0"/>
              </a:rPr>
              <a:t>2</a:t>
            </a:fld>
            <a:endParaRPr lang="en-US">
              <a:latin typeface="FS Magistral Book" panose="020B0504030204080304" pitchFamily="34" charset="0"/>
            </a:endParaRPr>
          </a:p>
        </p:txBody>
      </p:sp>
    </p:spTree>
    <p:extLst>
      <p:ext uri="{BB962C8B-B14F-4D97-AF65-F5344CB8AC3E}">
        <p14:creationId xmlns:p14="http://schemas.microsoft.com/office/powerpoint/2010/main" val="3603976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20F79-645B-2A99-9E37-9269FE5AC0CD}"/>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8C612BE3-5A45-E789-2392-6FC571852FA0}"/>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FS Magistral Book" panose="020B0504030204080304" pitchFamily="34" charset="0"/>
                <a:ea typeface="+mn-ea"/>
                <a:cs typeface="+mn-cs"/>
              </a:rPr>
              <a:t>      </a:t>
            </a:r>
            <a:r>
              <a:rPr lang="en-US" sz="2000">
                <a:solidFill>
                  <a:srgbClr val="FF0000"/>
                </a:solidFill>
                <a:latin typeface="FS Magistral Book" panose="020B0504030204080304" pitchFamily="34" charset="0"/>
                <a:sym typeface="Montserrat ExtraBold"/>
              </a:rPr>
              <a:t>07  BƯỚC TRIỂN KHAI EMR</a:t>
            </a:r>
            <a:endParaRPr kumimoji="0" lang="en-US" sz="1000" b="0" i="0" u="none" strike="noStrike" kern="1200" cap="none" spc="0" normalizeH="0" baseline="0" noProof="0">
              <a:ln>
                <a:noFill/>
              </a:ln>
              <a:solidFill>
                <a:srgbClr val="FF0000"/>
              </a:solidFill>
              <a:effectLst/>
              <a:uLnTx/>
              <a:uFillTx/>
              <a:latin typeface="FS Magistral Book" panose="020B0504030204080304" pitchFamily="34" charset="0"/>
              <a:ea typeface="+mn-ea"/>
              <a:cs typeface="+mn-cs"/>
            </a:endParaRPr>
          </a:p>
        </p:txBody>
      </p:sp>
      <p:sp>
        <p:nvSpPr>
          <p:cNvPr id="23" name="Oval 4_1_1">
            <a:extLst>
              <a:ext uri="{FF2B5EF4-FFF2-40B4-BE49-F238E27FC236}">
                <a16:creationId xmlns:a16="http://schemas.microsoft.com/office/drawing/2014/main" id="{AF882266-7F65-9C34-554F-9DD09E02B826}"/>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4" name="Oval 4_1">
            <a:extLst>
              <a:ext uri="{FF2B5EF4-FFF2-40B4-BE49-F238E27FC236}">
                <a16:creationId xmlns:a16="http://schemas.microsoft.com/office/drawing/2014/main" id="{98268998-1B54-7847-3FFD-48CC6EA11A21}"/>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5" name="Oval 58">
            <a:extLst>
              <a:ext uri="{FF2B5EF4-FFF2-40B4-BE49-F238E27FC236}">
                <a16:creationId xmlns:a16="http://schemas.microsoft.com/office/drawing/2014/main" id="{A8359934-C451-63B8-3F5D-06E60BB9E207}"/>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3" name="TextBox 2">
            <a:extLst>
              <a:ext uri="{FF2B5EF4-FFF2-40B4-BE49-F238E27FC236}">
                <a16:creationId xmlns:a16="http://schemas.microsoft.com/office/drawing/2014/main" id="{3650C7AC-77C4-3152-6D76-2293653A9FCC}"/>
              </a:ext>
            </a:extLst>
          </p:cNvPr>
          <p:cNvSpPr txBox="1"/>
          <p:nvPr/>
        </p:nvSpPr>
        <p:spPr>
          <a:xfrm>
            <a:off x="1123776" y="548556"/>
            <a:ext cx="7861311" cy="4490204"/>
          </a:xfrm>
          <a:prstGeom prst="rect">
            <a:avLst/>
          </a:prstGeom>
          <a:noFill/>
        </p:spPr>
        <p:txBody>
          <a:bodyPr wrap="square">
            <a:spAutoFit/>
          </a:bodyPr>
          <a:lstStyle/>
          <a:p>
            <a:pPr marL="342900" marR="0" indent="-342900">
              <a:lnSpc>
                <a:spcPct val="200000"/>
              </a:lnSpc>
              <a:spcBef>
                <a:spcPts val="600"/>
              </a:spcBef>
              <a:spcAft>
                <a:spcPts val="0"/>
              </a:spcAft>
              <a:buAutoNum type="arabicPeriod"/>
            </a:pPr>
            <a:r>
              <a:rPr lang="en-US" sz="1600" b="1">
                <a:solidFill>
                  <a:srgbClr val="EE0033"/>
                </a:solidFill>
                <a:latin typeface="FS Magistral Book" panose="020B0504030204080304" pitchFamily="34" charset="0"/>
              </a:rPr>
              <a:t>Triển khai HIS để Đạt mức 6 theo TT54/2017/TT-BYT</a:t>
            </a:r>
          </a:p>
          <a:p>
            <a:pPr marL="342900" marR="0" indent="-342900">
              <a:lnSpc>
                <a:spcPct val="200000"/>
              </a:lnSpc>
              <a:spcBef>
                <a:spcPts val="600"/>
              </a:spcBef>
              <a:spcAft>
                <a:spcPts val="0"/>
              </a:spcAft>
              <a:buAutoNum type="arabicPeriod"/>
            </a:pPr>
            <a:r>
              <a:rPr lang="en-US" sz="1600" b="1">
                <a:solidFill>
                  <a:srgbClr val="EE0033"/>
                </a:solidFill>
                <a:latin typeface="FS Magistral Book" panose="020B0504030204080304" pitchFamily="34" charset="0"/>
              </a:rPr>
              <a:t>Triển khai LIS Đạt mức nâng cao (nếu có máy XN)</a:t>
            </a:r>
          </a:p>
          <a:p>
            <a:pPr marL="342900" marR="0" indent="-342900">
              <a:lnSpc>
                <a:spcPct val="200000"/>
              </a:lnSpc>
              <a:spcBef>
                <a:spcPts val="600"/>
              </a:spcBef>
              <a:spcAft>
                <a:spcPts val="0"/>
              </a:spcAft>
              <a:buAutoNum type="arabicPeriod"/>
            </a:pPr>
            <a:r>
              <a:rPr lang="en-US" sz="1600" b="1">
                <a:solidFill>
                  <a:srgbClr val="EE0033"/>
                </a:solidFill>
                <a:latin typeface="FS Magistral Book" panose="020B0504030204080304" pitchFamily="34" charset="0"/>
              </a:rPr>
              <a:t>Triển khai RIS-PACS Đạt mức nâng cao (nếu có máy CĐHA)</a:t>
            </a:r>
          </a:p>
          <a:p>
            <a:pPr marL="342900" marR="0" indent="-342900">
              <a:lnSpc>
                <a:spcPct val="200000"/>
              </a:lnSpc>
              <a:spcBef>
                <a:spcPts val="600"/>
              </a:spcBef>
              <a:spcAft>
                <a:spcPts val="0"/>
              </a:spcAft>
              <a:buAutoNum type="arabicPeriod"/>
            </a:pPr>
            <a:r>
              <a:rPr lang="en-US" sz="1600" b="1">
                <a:solidFill>
                  <a:srgbClr val="EE0033"/>
                </a:solidFill>
                <a:latin typeface="FS Magistral Book" panose="020B0504030204080304" pitchFamily="34" charset="0"/>
              </a:rPr>
              <a:t>Triển khai EMR – Đạt mức nâng cao</a:t>
            </a:r>
          </a:p>
          <a:p>
            <a:pPr marL="342900" marR="0" indent="-342900">
              <a:lnSpc>
                <a:spcPct val="200000"/>
              </a:lnSpc>
              <a:spcBef>
                <a:spcPts val="600"/>
              </a:spcBef>
              <a:spcAft>
                <a:spcPts val="0"/>
              </a:spcAft>
              <a:buAutoNum type="arabicPeriod"/>
            </a:pPr>
            <a:r>
              <a:rPr lang="en-US" sz="1600" b="1">
                <a:solidFill>
                  <a:srgbClr val="EE0033"/>
                </a:solidFill>
                <a:latin typeface="FS Magistral Book" panose="020B0504030204080304" pitchFamily="34" charset="0"/>
              </a:rPr>
              <a:t>Thực hiện đầu tư hạ tầng Đạt mức 7</a:t>
            </a:r>
          </a:p>
          <a:p>
            <a:pPr marL="342900" indent="-342900">
              <a:lnSpc>
                <a:spcPct val="200000"/>
              </a:lnSpc>
              <a:spcBef>
                <a:spcPts val="600"/>
              </a:spcBef>
              <a:buFontTx/>
              <a:buAutoNum type="arabicPeriod"/>
            </a:pPr>
            <a:r>
              <a:rPr lang="en-US" sz="1600" b="1">
                <a:solidFill>
                  <a:srgbClr val="EE0033"/>
                </a:solidFill>
                <a:latin typeface="FS Magistral Book" panose="020B0504030204080304" pitchFamily="34" charset="0"/>
              </a:rPr>
              <a:t>Hoàn thiện hồ sơ thẩm định bệnh án điện tử để thực hiện</a:t>
            </a:r>
          </a:p>
          <a:p>
            <a:pPr marL="342900" indent="-342900">
              <a:lnSpc>
                <a:spcPct val="200000"/>
              </a:lnSpc>
              <a:spcBef>
                <a:spcPts val="600"/>
              </a:spcBef>
              <a:buFontTx/>
              <a:buAutoNum type="arabicPeriod"/>
            </a:pPr>
            <a:r>
              <a:rPr lang="en-US" sz="1600" b="1">
                <a:solidFill>
                  <a:srgbClr val="EE0033"/>
                </a:solidFill>
                <a:latin typeface="FS Magistral Book" panose="020B0504030204080304" pitchFamily="34" charset="0"/>
              </a:rPr>
              <a:t>Thành lập hội đồng thẩm định và thực hiện thẩm định bệnh án điện tử</a:t>
            </a:r>
          </a:p>
          <a:p>
            <a:pPr marL="342900" marR="0" indent="-342900">
              <a:lnSpc>
                <a:spcPct val="200000"/>
              </a:lnSpc>
              <a:spcBef>
                <a:spcPts val="600"/>
              </a:spcBef>
              <a:spcAft>
                <a:spcPts val="0"/>
              </a:spcAft>
              <a:buAutoNum type="arabicPeriod"/>
            </a:pPr>
            <a:endParaRPr lang="en-US" sz="1600" b="1" dirty="0">
              <a:solidFill>
                <a:srgbClr val="EE0033"/>
              </a:solidFill>
              <a:latin typeface="FS Magistral Book" panose="020B0504030204080304" pitchFamily="34" charset="0"/>
            </a:endParaRPr>
          </a:p>
        </p:txBody>
      </p:sp>
    </p:spTree>
    <p:extLst>
      <p:ext uri="{BB962C8B-B14F-4D97-AF65-F5344CB8AC3E}">
        <p14:creationId xmlns:p14="http://schemas.microsoft.com/office/powerpoint/2010/main" val="1409865634"/>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0658B-EE71-154A-4E17-B8E5BB2F70B1}"/>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707779C3-ED92-F1F9-F5AE-DCE09CAB7F21}"/>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latin typeface="Times New Roman" pitchFamily="18" charset="0"/>
                <a:cs typeface="Times New Roman" pitchFamily="18" charset="0"/>
              </a:rPr>
              <a:t>CẤU HÌNH THÔNG TIN PHIẾU KÝ</a:t>
            </a:r>
          </a:p>
        </p:txBody>
      </p:sp>
      <p:sp>
        <p:nvSpPr>
          <p:cNvPr id="23" name="Oval 4_1_1">
            <a:extLst>
              <a:ext uri="{FF2B5EF4-FFF2-40B4-BE49-F238E27FC236}">
                <a16:creationId xmlns:a16="http://schemas.microsoft.com/office/drawing/2014/main" id="{8305FC76-24E1-4352-950F-BF60647D4581}"/>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4" name="Oval 4_1">
            <a:extLst>
              <a:ext uri="{FF2B5EF4-FFF2-40B4-BE49-F238E27FC236}">
                <a16:creationId xmlns:a16="http://schemas.microsoft.com/office/drawing/2014/main" id="{034C4F69-F1D4-2D5E-DDEB-CD5ACE6D7C6A}"/>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5" name="Oval 58">
            <a:extLst>
              <a:ext uri="{FF2B5EF4-FFF2-40B4-BE49-F238E27FC236}">
                <a16:creationId xmlns:a16="http://schemas.microsoft.com/office/drawing/2014/main" id="{64D6D152-27FB-6700-5437-93ED99495D72}"/>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pic>
        <p:nvPicPr>
          <p:cNvPr id="2" name="Picture 1"/>
          <p:cNvPicPr>
            <a:picLocks noChangeAspect="1"/>
          </p:cNvPicPr>
          <p:nvPr/>
        </p:nvPicPr>
        <p:blipFill>
          <a:blip r:embed="rId3"/>
          <a:stretch>
            <a:fillRect/>
          </a:stretch>
        </p:blipFill>
        <p:spPr>
          <a:xfrm>
            <a:off x="230531" y="686772"/>
            <a:ext cx="8602681" cy="4068108"/>
          </a:xfrm>
          <a:prstGeom prst="rect">
            <a:avLst/>
          </a:prstGeom>
        </p:spPr>
      </p:pic>
    </p:spTree>
    <p:extLst>
      <p:ext uri="{BB962C8B-B14F-4D97-AF65-F5344CB8AC3E}">
        <p14:creationId xmlns:p14="http://schemas.microsoft.com/office/powerpoint/2010/main" val="3244548501"/>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8" y="103475"/>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KÝ SỐ CHỈ ĐỊNH, KẾT QUẢ CLS</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3" name="Picture 2"/>
          <p:cNvPicPr>
            <a:picLocks noChangeAspect="1"/>
          </p:cNvPicPr>
          <p:nvPr/>
        </p:nvPicPr>
        <p:blipFill>
          <a:blip r:embed="rId3"/>
          <a:stretch>
            <a:fillRect/>
          </a:stretch>
        </p:blipFill>
        <p:spPr>
          <a:xfrm>
            <a:off x="2302774" y="544804"/>
            <a:ext cx="4690915" cy="4200430"/>
          </a:xfrm>
          <a:prstGeom prst="rect">
            <a:avLst/>
          </a:prstGeom>
        </p:spPr>
      </p:pic>
    </p:spTree>
    <p:extLst>
      <p:ext uri="{BB962C8B-B14F-4D97-AF65-F5344CB8AC3E}">
        <p14:creationId xmlns:p14="http://schemas.microsoft.com/office/powerpoint/2010/main" val="1286284"/>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8" y="103475"/>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KÝ SỐ CHỈ ĐỊNH, KẾT QUẢ CLS</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2" name="Picture 1"/>
          <p:cNvPicPr>
            <a:picLocks noChangeAspect="1"/>
          </p:cNvPicPr>
          <p:nvPr/>
        </p:nvPicPr>
        <p:blipFill>
          <a:blip r:embed="rId3"/>
          <a:stretch>
            <a:fillRect/>
          </a:stretch>
        </p:blipFill>
        <p:spPr>
          <a:xfrm>
            <a:off x="0" y="565140"/>
            <a:ext cx="5456707" cy="4313915"/>
          </a:xfrm>
          <a:prstGeom prst="rect">
            <a:avLst/>
          </a:prstGeom>
        </p:spPr>
      </p:pic>
      <p:pic>
        <p:nvPicPr>
          <p:cNvPr id="3" name="Picture 2"/>
          <p:cNvPicPr>
            <a:picLocks noChangeAspect="1"/>
          </p:cNvPicPr>
          <p:nvPr/>
        </p:nvPicPr>
        <p:blipFill>
          <a:blip r:embed="rId4"/>
          <a:stretch>
            <a:fillRect/>
          </a:stretch>
        </p:blipFill>
        <p:spPr>
          <a:xfrm>
            <a:off x="5953020" y="593444"/>
            <a:ext cx="2703220" cy="4195161"/>
          </a:xfrm>
          <a:prstGeom prst="rect">
            <a:avLst/>
          </a:prstGeom>
        </p:spPr>
      </p:pic>
    </p:spTree>
    <p:extLst>
      <p:ext uri="{BB962C8B-B14F-4D97-AF65-F5344CB8AC3E}">
        <p14:creationId xmlns:p14="http://schemas.microsoft.com/office/powerpoint/2010/main" val="2472389905"/>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7" y="103475"/>
            <a:ext cx="6688059"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KÝ SỐ CÁC MẪU PHIẾU ĐIỀU TRỊ, CHUYỂN TUYẾN</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2" name="Picture 1"/>
          <p:cNvPicPr>
            <a:picLocks noChangeAspect="1"/>
          </p:cNvPicPr>
          <p:nvPr/>
        </p:nvPicPr>
        <p:blipFill>
          <a:blip r:embed="rId3"/>
          <a:stretch>
            <a:fillRect/>
          </a:stretch>
        </p:blipFill>
        <p:spPr>
          <a:xfrm>
            <a:off x="244405" y="593444"/>
            <a:ext cx="4402698" cy="4246850"/>
          </a:xfrm>
          <a:prstGeom prst="rect">
            <a:avLst/>
          </a:prstGeom>
        </p:spPr>
      </p:pic>
      <p:pic>
        <p:nvPicPr>
          <p:cNvPr id="8" name="Picture 7"/>
          <p:cNvPicPr>
            <a:picLocks noChangeAspect="1"/>
          </p:cNvPicPr>
          <p:nvPr/>
        </p:nvPicPr>
        <p:blipFill>
          <a:blip r:embed="rId4"/>
          <a:stretch>
            <a:fillRect/>
          </a:stretch>
        </p:blipFill>
        <p:spPr>
          <a:xfrm>
            <a:off x="4759296" y="593444"/>
            <a:ext cx="4378962" cy="4097826"/>
          </a:xfrm>
          <a:prstGeom prst="rect">
            <a:avLst/>
          </a:prstGeom>
        </p:spPr>
      </p:pic>
    </p:spTree>
    <p:extLst>
      <p:ext uri="{BB962C8B-B14F-4D97-AF65-F5344CB8AC3E}">
        <p14:creationId xmlns:p14="http://schemas.microsoft.com/office/powerpoint/2010/main" val="4004316680"/>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8" y="103475"/>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KÝ SỐ GIẤY NGHỈ ỐM</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2" name="Picture 1"/>
          <p:cNvPicPr>
            <a:picLocks noChangeAspect="1"/>
          </p:cNvPicPr>
          <p:nvPr/>
        </p:nvPicPr>
        <p:blipFill>
          <a:blip r:embed="rId3"/>
          <a:stretch>
            <a:fillRect/>
          </a:stretch>
        </p:blipFill>
        <p:spPr>
          <a:xfrm>
            <a:off x="1123245" y="593444"/>
            <a:ext cx="5929562" cy="4306579"/>
          </a:xfrm>
          <a:prstGeom prst="rect">
            <a:avLst/>
          </a:prstGeom>
        </p:spPr>
      </p:pic>
    </p:spTree>
    <p:extLst>
      <p:ext uri="{BB962C8B-B14F-4D97-AF65-F5344CB8AC3E}">
        <p14:creationId xmlns:p14="http://schemas.microsoft.com/office/powerpoint/2010/main" val="1144435651"/>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7" y="103475"/>
            <a:ext cx="6641564"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KÝ SỐ CÁC MẪU PHIẾU CHĂM SÓC, TRUYỀN DỊCH</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3" name="Picture 2"/>
          <p:cNvPicPr>
            <a:picLocks noChangeAspect="1"/>
          </p:cNvPicPr>
          <p:nvPr/>
        </p:nvPicPr>
        <p:blipFill>
          <a:blip r:embed="rId3"/>
          <a:stretch>
            <a:fillRect/>
          </a:stretch>
        </p:blipFill>
        <p:spPr>
          <a:xfrm>
            <a:off x="168639" y="770074"/>
            <a:ext cx="4809291" cy="4047471"/>
          </a:xfrm>
          <a:prstGeom prst="rect">
            <a:avLst/>
          </a:prstGeom>
        </p:spPr>
      </p:pic>
      <p:pic>
        <p:nvPicPr>
          <p:cNvPr id="4" name="Picture 3"/>
          <p:cNvPicPr>
            <a:picLocks noChangeAspect="1"/>
          </p:cNvPicPr>
          <p:nvPr/>
        </p:nvPicPr>
        <p:blipFill>
          <a:blip r:embed="rId4"/>
          <a:stretch>
            <a:fillRect/>
          </a:stretch>
        </p:blipFill>
        <p:spPr>
          <a:xfrm>
            <a:off x="4977930" y="770074"/>
            <a:ext cx="4166070" cy="4047471"/>
          </a:xfrm>
          <a:prstGeom prst="rect">
            <a:avLst/>
          </a:prstGeom>
        </p:spPr>
      </p:pic>
    </p:spTree>
    <p:extLst>
      <p:ext uri="{BB962C8B-B14F-4D97-AF65-F5344CB8AC3E}">
        <p14:creationId xmlns:p14="http://schemas.microsoft.com/office/powerpoint/2010/main" val="1141608525"/>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8" y="103475"/>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KÝ </a:t>
            </a:r>
            <a:r>
              <a:rPr lang="en-US" sz="2000" b="1">
                <a:solidFill>
                  <a:srgbClr val="FF0000"/>
                </a:solidFill>
                <a:latin typeface="Times New Roman" pitchFamily="18" charset="0"/>
                <a:cs typeface="Times New Roman" pitchFamily="18" charset="0"/>
              </a:rPr>
              <a:t>SỐ ĐƠN THUỐC</a:t>
            </a:r>
            <a:endParaRPr lang="en-US" sz="2000" b="1" dirty="0">
              <a:solidFill>
                <a:srgbClr val="FF0000"/>
              </a:solidFill>
              <a:latin typeface="Times New Roman" pitchFamily="18" charset="0"/>
              <a:cs typeface="Times New Roman" pitchFamily="18" charset="0"/>
            </a:endParaRP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6" name="Picture 5"/>
          <p:cNvPicPr/>
          <p:nvPr/>
        </p:nvPicPr>
        <p:blipFill>
          <a:blip r:embed="rId3"/>
          <a:stretch>
            <a:fillRect/>
          </a:stretch>
        </p:blipFill>
        <p:spPr>
          <a:xfrm>
            <a:off x="1684121" y="652905"/>
            <a:ext cx="5502910" cy="3660140"/>
          </a:xfrm>
          <a:prstGeom prst="rect">
            <a:avLst/>
          </a:prstGeom>
        </p:spPr>
      </p:pic>
    </p:spTree>
    <p:extLst>
      <p:ext uri="{BB962C8B-B14F-4D97-AF65-F5344CB8AC3E}">
        <p14:creationId xmlns:p14="http://schemas.microsoft.com/office/powerpoint/2010/main" val="2026721481"/>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8" y="103475"/>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KÝ SỐ BẢNG KÊ</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3" name="Picture 2"/>
          <p:cNvPicPr>
            <a:picLocks noChangeAspect="1"/>
          </p:cNvPicPr>
          <p:nvPr/>
        </p:nvPicPr>
        <p:blipFill>
          <a:blip r:embed="rId3"/>
          <a:stretch>
            <a:fillRect/>
          </a:stretch>
        </p:blipFill>
        <p:spPr>
          <a:xfrm>
            <a:off x="586880" y="652905"/>
            <a:ext cx="7915149" cy="3998895"/>
          </a:xfrm>
          <a:prstGeom prst="rect">
            <a:avLst/>
          </a:prstGeom>
        </p:spPr>
      </p:pic>
    </p:spTree>
    <p:extLst>
      <p:ext uri="{BB962C8B-B14F-4D97-AF65-F5344CB8AC3E}">
        <p14:creationId xmlns:p14="http://schemas.microsoft.com/office/powerpoint/2010/main" val="1554373291"/>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7" y="103475"/>
            <a:ext cx="6995442"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QUY TRÌNH THANH TOÁN KHÔNG DÙNG TIỀN MẶT</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804034" y="760124"/>
            <a:ext cx="6120765" cy="3373755"/>
          </a:xfrm>
          <a:prstGeom prst="rect">
            <a:avLst/>
          </a:prstGeom>
          <a:noFill/>
          <a:ln>
            <a:noFill/>
          </a:ln>
        </p:spPr>
      </p:pic>
    </p:spTree>
    <p:extLst>
      <p:ext uri="{BB962C8B-B14F-4D97-AF65-F5344CB8AC3E}">
        <p14:creationId xmlns:p14="http://schemas.microsoft.com/office/powerpoint/2010/main" val="291952194"/>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174" y="-94390"/>
            <a:ext cx="6911240" cy="4613295"/>
          </a:xfrm>
          <a:prstGeom prst="round2DiagRect">
            <a:avLst>
              <a:gd name="adj1" fmla="val 16667"/>
              <a:gd name="adj2" fmla="val 0"/>
            </a:avLst>
          </a:prstGeom>
          <a:ln w="88900" cap="sq">
            <a:solidFill>
              <a:srgbClr val="FFFFFF"/>
            </a:solidFill>
            <a:miter lim="800000"/>
          </a:ln>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7994" y="982498"/>
            <a:ext cx="3764163" cy="2220978"/>
          </a:xfrm>
          <a:prstGeom prst="rect">
            <a:avLst/>
          </a:prstGeom>
        </p:spPr>
      </p:pic>
      <p:sp>
        <p:nvSpPr>
          <p:cNvPr id="3" name="TextBox 2"/>
          <p:cNvSpPr txBox="1"/>
          <p:nvPr/>
        </p:nvSpPr>
        <p:spPr>
          <a:xfrm>
            <a:off x="4343400" y="1607149"/>
            <a:ext cx="3219079" cy="830997"/>
          </a:xfrm>
          <a:prstGeom prst="rect">
            <a:avLst/>
          </a:prstGeom>
          <a:noFill/>
        </p:spPr>
        <p:txBody>
          <a:bodyPr wrap="square" rtlCol="0">
            <a:spAutoFit/>
          </a:bodyPr>
          <a:lstStyle/>
          <a:p>
            <a:pPr marL="0" marR="0" lvl="0" indent="0" defTabSz="6858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FS Magistral Book" panose="020B0504030204080304" pitchFamily="34" charset="0"/>
                <a:cs typeface="Times New Roman" panose="02020603050405020304" pitchFamily="18" charset="0"/>
              </a:rPr>
              <a:t> 1</a:t>
            </a:r>
            <a:r>
              <a:rPr kumimoji="0" lang="en-US" sz="2400" b="1" i="0" u="none" strike="noStrike" kern="1200" cap="none" spc="0" normalizeH="0" baseline="0" noProof="0">
                <a:ln>
                  <a:noFill/>
                </a:ln>
                <a:solidFill>
                  <a:prstClr val="white"/>
                </a:solidFill>
                <a:effectLst/>
                <a:uLnTx/>
                <a:uFillTx/>
                <a:latin typeface="FS Magistral Book" panose="020B0504030204080304" pitchFamily="34" charset="0"/>
                <a:cs typeface="Times New Roman" panose="02020603050405020304" pitchFamily="18" charset="0"/>
              </a:rPr>
              <a:t>. </a:t>
            </a:r>
            <a:r>
              <a:rPr lang="en-US" sz="2400" b="1">
                <a:solidFill>
                  <a:prstClr val="white"/>
                </a:solidFill>
                <a:latin typeface="FS Magistral Book" panose="020B0504030204080304" pitchFamily="34" charset="0"/>
                <a:cs typeface="Times New Roman" panose="02020603050405020304" pitchFamily="18" charset="0"/>
              </a:rPr>
              <a:t>HIỆN</a:t>
            </a:r>
            <a:r>
              <a:rPr kumimoji="0" lang="en-US" sz="2400" b="1" i="0" u="none" strike="noStrike" kern="1200" cap="none" spc="0" normalizeH="0" baseline="0" noProof="0">
                <a:ln>
                  <a:noFill/>
                </a:ln>
                <a:solidFill>
                  <a:prstClr val="white"/>
                </a:solidFill>
                <a:effectLst/>
                <a:uLnTx/>
                <a:uFillTx/>
                <a:latin typeface="FS Magistral Book" panose="020B0504030204080304" pitchFamily="34" charset="0"/>
                <a:cs typeface="Times New Roman" panose="02020603050405020304" pitchFamily="18" charset="0"/>
              </a:rPr>
              <a:t> TRẠNG</a:t>
            </a:r>
          </a:p>
          <a:p>
            <a:pPr marL="0" marR="0" lvl="0" indent="0" defTabSz="685800" rtl="0" eaLnBrk="1" fontAlgn="auto" latinLnBrk="0" hangingPunct="1">
              <a:lnSpc>
                <a:spcPct val="100000"/>
              </a:lnSpc>
              <a:spcBef>
                <a:spcPts val="0"/>
              </a:spcBef>
              <a:spcAft>
                <a:spcPts val="0"/>
              </a:spcAft>
              <a:buClrTx/>
              <a:buSzTx/>
              <a:buFontTx/>
              <a:buNone/>
              <a:tabLst/>
              <a:defRPr/>
            </a:pPr>
            <a:r>
              <a:rPr lang="en-US" sz="2400" b="1">
                <a:solidFill>
                  <a:prstClr val="white"/>
                </a:solidFill>
                <a:latin typeface="FS Magistral Book" panose="020B0504030204080304" pitchFamily="34" charset="0"/>
                <a:cs typeface="Times New Roman" panose="02020603050405020304" pitchFamily="18" charset="0"/>
              </a:rPr>
              <a:t>MỤC TIÊU</a:t>
            </a:r>
            <a:endParaRPr kumimoji="0" lang="vi-VN" sz="2400" b="1" i="0" u="none" strike="noStrike" kern="1200" cap="none" spc="0" normalizeH="0" baseline="0" noProof="0" dirty="0">
              <a:ln>
                <a:noFill/>
              </a:ln>
              <a:solidFill>
                <a:prstClr val="white"/>
              </a:solidFill>
              <a:effectLst/>
              <a:uLnTx/>
              <a:uFillTx/>
              <a:latin typeface="+mj-lt"/>
              <a:cs typeface="Times New Roman" panose="02020603050405020304"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603247"/>
            <a:ext cx="9144000" cy="540254"/>
          </a:xfrm>
          <a:prstGeom prst="rect">
            <a:avLst/>
          </a:prstGeom>
        </p:spPr>
      </p:pic>
      <p:sp>
        <p:nvSpPr>
          <p:cNvPr id="8" name="TextBox 7"/>
          <p:cNvSpPr txBox="1"/>
          <p:nvPr/>
        </p:nvSpPr>
        <p:spPr>
          <a:xfrm>
            <a:off x="374650" y="4756150"/>
            <a:ext cx="3968750" cy="253916"/>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300" normalizeH="0" baseline="0" noProof="0" dirty="0">
                <a:ln>
                  <a:noFill/>
                </a:ln>
                <a:solidFill>
                  <a:srgbClr val="B4B4B4"/>
                </a:solidFill>
                <a:effectLst/>
                <a:uLnTx/>
                <a:uFillTx/>
                <a:latin typeface="FS Magistral Book" panose="020B0504030204080304" pitchFamily="34" charset="0"/>
              </a:rPr>
              <a:t>www.viettel.com.vn</a:t>
            </a:r>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3175" y="4756150"/>
            <a:ext cx="975214" cy="214760"/>
          </a:xfrm>
          <a:prstGeom prst="rect">
            <a:avLst/>
          </a:prstGeom>
        </p:spPr>
      </p:pic>
      <p:sp>
        <p:nvSpPr>
          <p:cNvPr id="4" name="Slide Number Placeholder 3"/>
          <p:cNvSpPr>
            <a:spLocks noGrp="1"/>
          </p:cNvSpPr>
          <p:nvPr>
            <p:ph type="sldNum" sz="quarter" idx="12"/>
          </p:nvPr>
        </p:nvSpPr>
        <p:spPr/>
        <p:txBody>
          <a:bodyPr/>
          <a:lstStyle/>
          <a:p>
            <a:fld id="{F5AC19B7-A873-4BEE-96DE-1E225D93DB0A}" type="slidenum">
              <a:rPr lang="en-US" smtClean="0">
                <a:latin typeface="FS Magistral Book" panose="020B0504030204080304" pitchFamily="34" charset="0"/>
              </a:rPr>
              <a:t>3</a:t>
            </a:fld>
            <a:endParaRPr lang="en-US">
              <a:latin typeface="FS Magistral Book" panose="020B0504030204080304" pitchFamily="34" charset="0"/>
            </a:endParaRPr>
          </a:p>
        </p:txBody>
      </p:sp>
    </p:spTree>
    <p:extLst>
      <p:ext uri="{BB962C8B-B14F-4D97-AF65-F5344CB8AC3E}">
        <p14:creationId xmlns:p14="http://schemas.microsoft.com/office/powerpoint/2010/main" val="980602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E550F-6741-D4FB-D5ED-1A6D18C86E92}"/>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0E974F08-080E-8AB0-9D99-CF94E1EC50AD}"/>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FS Magistral Book" panose="020B0504030204080304" pitchFamily="34" charset="0"/>
                <a:ea typeface="+mn-ea"/>
                <a:cs typeface="+mn-cs"/>
              </a:rPr>
              <a:t>      </a:t>
            </a:r>
            <a:r>
              <a:rPr lang="en-US" sz="2000">
                <a:solidFill>
                  <a:srgbClr val="FF0000"/>
                </a:solidFill>
                <a:latin typeface="FS Magistral Book" panose="020B0504030204080304" pitchFamily="34" charset="0"/>
                <a:sym typeface="Montserrat ExtraBold"/>
              </a:rPr>
              <a:t>TỔNG HỢP BỆNH ÁN</a:t>
            </a:r>
            <a:endParaRPr kumimoji="0" lang="en-US" sz="1000" b="0" i="0" u="none" strike="noStrike" kern="1200" cap="none" spc="0" normalizeH="0" baseline="0" noProof="0">
              <a:ln>
                <a:noFill/>
              </a:ln>
              <a:solidFill>
                <a:srgbClr val="FF0000"/>
              </a:solidFill>
              <a:effectLst/>
              <a:uLnTx/>
              <a:uFillTx/>
              <a:latin typeface="FS Magistral Book" panose="020B0504030204080304" pitchFamily="34" charset="0"/>
              <a:ea typeface="+mn-ea"/>
              <a:cs typeface="+mn-cs"/>
            </a:endParaRPr>
          </a:p>
        </p:txBody>
      </p:sp>
      <p:sp>
        <p:nvSpPr>
          <p:cNvPr id="23" name="Oval 4_1_1">
            <a:extLst>
              <a:ext uri="{FF2B5EF4-FFF2-40B4-BE49-F238E27FC236}">
                <a16:creationId xmlns:a16="http://schemas.microsoft.com/office/drawing/2014/main" id="{8FD93B40-44F2-BA44-FA10-28FB13F07F4F}"/>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4" name="Oval 4_1">
            <a:extLst>
              <a:ext uri="{FF2B5EF4-FFF2-40B4-BE49-F238E27FC236}">
                <a16:creationId xmlns:a16="http://schemas.microsoft.com/office/drawing/2014/main" id="{51BE2E84-4376-A85A-8EC2-7C4C6E89CF88}"/>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5" name="Oval 58">
            <a:extLst>
              <a:ext uri="{FF2B5EF4-FFF2-40B4-BE49-F238E27FC236}">
                <a16:creationId xmlns:a16="http://schemas.microsoft.com/office/drawing/2014/main" id="{487AFDA0-626C-125A-89BF-A081487E74AA}"/>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pic>
        <p:nvPicPr>
          <p:cNvPr id="3" name="Picture 2">
            <a:extLst>
              <a:ext uri="{FF2B5EF4-FFF2-40B4-BE49-F238E27FC236}">
                <a16:creationId xmlns:a16="http://schemas.microsoft.com/office/drawing/2014/main" id="{CFCCAEAD-0119-C137-F5B9-704D1B46B489}"/>
              </a:ext>
            </a:extLst>
          </p:cNvPr>
          <p:cNvPicPr>
            <a:picLocks noChangeAspect="1"/>
          </p:cNvPicPr>
          <p:nvPr/>
        </p:nvPicPr>
        <p:blipFill>
          <a:blip r:embed="rId3"/>
          <a:stretch>
            <a:fillRect/>
          </a:stretch>
        </p:blipFill>
        <p:spPr>
          <a:xfrm>
            <a:off x="0" y="902092"/>
            <a:ext cx="9144000" cy="4005101"/>
          </a:xfrm>
          <a:prstGeom prst="rect">
            <a:avLst/>
          </a:prstGeom>
        </p:spPr>
      </p:pic>
    </p:spTree>
    <p:extLst>
      <p:ext uri="{BB962C8B-B14F-4D97-AF65-F5344CB8AC3E}">
        <p14:creationId xmlns:p14="http://schemas.microsoft.com/office/powerpoint/2010/main" val="3075352438"/>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E6287-08DE-E01A-878E-47F48A0216E8}"/>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98BA6D52-FDB0-12A3-0B63-28287155EB57}"/>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b="1" dirty="0">
                <a:solidFill>
                  <a:srgbClr val="FF0000"/>
                </a:solidFill>
                <a:latin typeface="Times New Roman" pitchFamily="18" charset="0"/>
                <a:cs typeface="Times New Roman" pitchFamily="18" charset="0"/>
              </a:rPr>
              <a:t>QUY TRÌNH BÀN GIAO BỆNH ÁN </a:t>
            </a:r>
          </a:p>
        </p:txBody>
      </p:sp>
      <p:sp>
        <p:nvSpPr>
          <p:cNvPr id="23" name="Oval 4_1_1">
            <a:extLst>
              <a:ext uri="{FF2B5EF4-FFF2-40B4-BE49-F238E27FC236}">
                <a16:creationId xmlns:a16="http://schemas.microsoft.com/office/drawing/2014/main" id="{B7D0A9C5-5B8F-3BC0-4E9B-71BF42778359}"/>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6CFBCB43-C78F-D569-32EA-B6410EF3F572}"/>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B1F7418-35C4-95B7-1AF3-AAE522895F2E}"/>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3" name="Picture 2"/>
          <p:cNvPicPr>
            <a:picLocks noChangeAspect="1"/>
          </p:cNvPicPr>
          <p:nvPr/>
        </p:nvPicPr>
        <p:blipFill>
          <a:blip r:embed="rId3"/>
          <a:stretch>
            <a:fillRect/>
          </a:stretch>
        </p:blipFill>
        <p:spPr>
          <a:xfrm>
            <a:off x="299112" y="643899"/>
            <a:ext cx="8555549" cy="4078623"/>
          </a:xfrm>
          <a:prstGeom prst="rect">
            <a:avLst/>
          </a:prstGeom>
        </p:spPr>
      </p:pic>
    </p:spTree>
    <p:extLst>
      <p:ext uri="{BB962C8B-B14F-4D97-AF65-F5344CB8AC3E}">
        <p14:creationId xmlns:p14="http://schemas.microsoft.com/office/powerpoint/2010/main" val="1414326179"/>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8" y="103475"/>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QUY TRÌNH LƯU TRỮ BỆNH ÁN </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2" name="Picture 1"/>
          <p:cNvPicPr>
            <a:picLocks noChangeAspect="1"/>
          </p:cNvPicPr>
          <p:nvPr/>
        </p:nvPicPr>
        <p:blipFill>
          <a:blip r:embed="rId3"/>
          <a:stretch>
            <a:fillRect/>
          </a:stretch>
        </p:blipFill>
        <p:spPr>
          <a:xfrm>
            <a:off x="481632" y="760124"/>
            <a:ext cx="8352402" cy="3963974"/>
          </a:xfrm>
          <a:prstGeom prst="rect">
            <a:avLst/>
          </a:prstGeom>
        </p:spPr>
      </p:pic>
    </p:spTree>
    <p:extLst>
      <p:ext uri="{BB962C8B-B14F-4D97-AF65-F5344CB8AC3E}">
        <p14:creationId xmlns:p14="http://schemas.microsoft.com/office/powerpoint/2010/main" val="3313175669"/>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8" y="103475"/>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QUY TRÌNH GIÁM ĐỊNH</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3" name="Picture 2"/>
          <p:cNvPicPr>
            <a:picLocks noChangeAspect="1"/>
          </p:cNvPicPr>
          <p:nvPr/>
        </p:nvPicPr>
        <p:blipFill>
          <a:blip r:embed="rId3"/>
          <a:stretch>
            <a:fillRect/>
          </a:stretch>
        </p:blipFill>
        <p:spPr>
          <a:xfrm>
            <a:off x="158679" y="593444"/>
            <a:ext cx="8747195" cy="4177985"/>
          </a:xfrm>
          <a:prstGeom prst="rect">
            <a:avLst/>
          </a:prstGeom>
        </p:spPr>
      </p:pic>
    </p:spTree>
    <p:extLst>
      <p:ext uri="{BB962C8B-B14F-4D97-AF65-F5344CB8AC3E}">
        <p14:creationId xmlns:p14="http://schemas.microsoft.com/office/powerpoint/2010/main" val="4137591669"/>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D0658B-EE71-154A-4E17-B8E5BB2F70B1}"/>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707779C3-ED92-F1F9-F5AE-DCE09CAB7F21}"/>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solidFill>
                  <a:srgbClr val="FF0000"/>
                </a:solidFill>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sym typeface="Montserrat ExtraBold"/>
              </a:rPr>
              <a:t>ĐĂNG KÝ KHÁM QUA WEB</a:t>
            </a:r>
            <a:endParaRPr lang="en-US" sz="2000" b="1" dirty="0">
              <a:solidFill>
                <a:srgbClr val="FF0000"/>
              </a:solidFill>
              <a:latin typeface="Times New Roman" pitchFamily="18" charset="0"/>
              <a:cs typeface="Times New Roman" pitchFamily="18" charset="0"/>
            </a:endParaRPr>
          </a:p>
        </p:txBody>
      </p:sp>
      <p:sp>
        <p:nvSpPr>
          <p:cNvPr id="23" name="Oval 4_1_1">
            <a:extLst>
              <a:ext uri="{FF2B5EF4-FFF2-40B4-BE49-F238E27FC236}">
                <a16:creationId xmlns:a16="http://schemas.microsoft.com/office/drawing/2014/main" id="{8305FC76-24E1-4352-950F-BF60647D4581}"/>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4" name="Oval 4_1">
            <a:extLst>
              <a:ext uri="{FF2B5EF4-FFF2-40B4-BE49-F238E27FC236}">
                <a16:creationId xmlns:a16="http://schemas.microsoft.com/office/drawing/2014/main" id="{034C4F69-F1D4-2D5E-DDEB-CD5ACE6D7C6A}"/>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5" name="Oval 58">
            <a:extLst>
              <a:ext uri="{FF2B5EF4-FFF2-40B4-BE49-F238E27FC236}">
                <a16:creationId xmlns:a16="http://schemas.microsoft.com/office/drawing/2014/main" id="{64D6D152-27FB-6700-5437-93ED99495D72}"/>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pic>
        <p:nvPicPr>
          <p:cNvPr id="5" name="Picture 4">
            <a:extLst>
              <a:ext uri="{FF2B5EF4-FFF2-40B4-BE49-F238E27FC236}">
                <a16:creationId xmlns:a16="http://schemas.microsoft.com/office/drawing/2014/main" id="{B9B993FF-4AAE-EDB2-E9FC-DD428787E5B7}"/>
              </a:ext>
            </a:extLst>
          </p:cNvPr>
          <p:cNvPicPr>
            <a:picLocks noChangeAspect="1"/>
          </p:cNvPicPr>
          <p:nvPr/>
        </p:nvPicPr>
        <p:blipFill>
          <a:blip r:embed="rId3"/>
          <a:stretch>
            <a:fillRect/>
          </a:stretch>
        </p:blipFill>
        <p:spPr>
          <a:xfrm>
            <a:off x="-8467" y="417647"/>
            <a:ext cx="9144000" cy="4806280"/>
          </a:xfrm>
          <a:prstGeom prst="rect">
            <a:avLst/>
          </a:prstGeom>
        </p:spPr>
      </p:pic>
    </p:spTree>
    <p:extLst>
      <p:ext uri="{BB962C8B-B14F-4D97-AF65-F5344CB8AC3E}">
        <p14:creationId xmlns:p14="http://schemas.microsoft.com/office/powerpoint/2010/main" val="1764909454"/>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8" y="103475"/>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KẾT NỐI VỚI PACS</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7" name="Picture 6" descr="A screenshot of a computer&#10;&#10;Description automatically generated"/>
          <p:cNvPicPr/>
          <p:nvPr/>
        </p:nvPicPr>
        <p:blipFill>
          <a:blip r:embed="rId3"/>
          <a:stretch>
            <a:fillRect/>
          </a:stretch>
        </p:blipFill>
        <p:spPr>
          <a:xfrm>
            <a:off x="82480" y="794873"/>
            <a:ext cx="4784795" cy="3948577"/>
          </a:xfrm>
          <a:prstGeom prst="rect">
            <a:avLst/>
          </a:prstGeom>
        </p:spPr>
      </p:pic>
      <p:pic>
        <p:nvPicPr>
          <p:cNvPr id="2" name="Picture 1"/>
          <p:cNvPicPr>
            <a:picLocks noChangeAspect="1"/>
          </p:cNvPicPr>
          <p:nvPr/>
        </p:nvPicPr>
        <p:blipFill>
          <a:blip r:embed="rId4"/>
          <a:stretch>
            <a:fillRect/>
          </a:stretch>
        </p:blipFill>
        <p:spPr>
          <a:xfrm>
            <a:off x="4105275" y="760124"/>
            <a:ext cx="4924425" cy="2716502"/>
          </a:xfrm>
          <a:prstGeom prst="rect">
            <a:avLst/>
          </a:prstGeom>
        </p:spPr>
      </p:pic>
    </p:spTree>
    <p:extLst>
      <p:ext uri="{BB962C8B-B14F-4D97-AF65-F5344CB8AC3E}">
        <p14:creationId xmlns:p14="http://schemas.microsoft.com/office/powerpoint/2010/main" val="2618194452"/>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929358" y="103475"/>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r>
              <a:rPr lang="en-US" sz="2000" b="1" dirty="0">
                <a:solidFill>
                  <a:srgbClr val="FF0000"/>
                </a:solidFill>
                <a:latin typeface="Times New Roman" pitchFamily="18" charset="0"/>
                <a:cs typeface="Times New Roman" pitchFamily="18" charset="0"/>
              </a:rPr>
              <a:t>KẾT NỐI VỚI LIS</a:t>
            </a: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8" name="Picture 7"/>
          <p:cNvPicPr/>
          <p:nvPr/>
        </p:nvPicPr>
        <p:blipFill>
          <a:blip r:embed="rId3"/>
          <a:stretch>
            <a:fillRect/>
          </a:stretch>
        </p:blipFill>
        <p:spPr>
          <a:xfrm>
            <a:off x="73342" y="788428"/>
            <a:ext cx="9070658" cy="4031222"/>
          </a:xfrm>
          <a:prstGeom prst="rect">
            <a:avLst/>
          </a:prstGeom>
        </p:spPr>
      </p:pic>
    </p:spTree>
    <p:extLst>
      <p:ext uri="{BB962C8B-B14F-4D97-AF65-F5344CB8AC3E}">
        <p14:creationId xmlns:p14="http://schemas.microsoft.com/office/powerpoint/2010/main" val="3845761237"/>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56E02-13BC-E118-FCC1-BF50569D35DA}"/>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A915970B-2BC4-2625-5D0E-8150C4266B00}"/>
              </a:ext>
            </a:extLst>
          </p:cNvPr>
          <p:cNvSpPr/>
          <p:nvPr/>
        </p:nvSpPr>
        <p:spPr>
          <a:xfrm flipH="1">
            <a:off x="642541" y="17991"/>
            <a:ext cx="5162927"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FF0000"/>
                </a:solidFill>
                <a:effectLst/>
                <a:uLnTx/>
                <a:uFillTx/>
                <a:latin typeface="FS Magistral Book" panose="020B0504030204080304" pitchFamily="34" charset="0"/>
                <a:ea typeface="+mn-ea"/>
                <a:cs typeface="+mn-cs"/>
              </a:rPr>
              <a:t>      </a:t>
            </a:r>
            <a:r>
              <a:rPr kumimoji="0" lang="en-US" sz="2000" b="0" i="0" u="none" strike="noStrike" kern="1200" cap="none" spc="0" normalizeH="0" baseline="0" noProof="0">
                <a:ln>
                  <a:noFill/>
                </a:ln>
                <a:solidFill>
                  <a:srgbClr val="FF0000"/>
                </a:solidFill>
                <a:effectLst/>
                <a:uLnTx/>
                <a:uFillTx/>
                <a:latin typeface="FS Magistral Book" panose="020B0504030204080304" pitchFamily="34" charset="0"/>
                <a:ea typeface="+mn-ea"/>
                <a:cs typeface="+mn-cs"/>
                <a:sym typeface="Montserrat ExtraBold"/>
              </a:rPr>
              <a:t>ĐIỀU KIỆN TRIỂN KHAI</a:t>
            </a:r>
            <a:endParaRPr kumimoji="0" lang="en-US" sz="1000" b="0" i="0" u="none" strike="noStrike" kern="1200" cap="none" spc="0" normalizeH="0" baseline="0" noProof="0">
              <a:ln>
                <a:noFill/>
              </a:ln>
              <a:solidFill>
                <a:srgbClr val="FF0000"/>
              </a:solidFill>
              <a:effectLst/>
              <a:uLnTx/>
              <a:uFillTx/>
              <a:latin typeface="FS Magistral Book" panose="020B0504030204080304" pitchFamily="34" charset="0"/>
              <a:ea typeface="+mn-ea"/>
              <a:cs typeface="+mn-cs"/>
            </a:endParaRPr>
          </a:p>
        </p:txBody>
      </p:sp>
      <p:sp>
        <p:nvSpPr>
          <p:cNvPr id="23" name="Oval 4_1_1">
            <a:extLst>
              <a:ext uri="{FF2B5EF4-FFF2-40B4-BE49-F238E27FC236}">
                <a16:creationId xmlns:a16="http://schemas.microsoft.com/office/drawing/2014/main" id="{CF46DB18-F777-FBE9-486E-229C4C96AC94}"/>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4" name="Oval 4_1">
            <a:extLst>
              <a:ext uri="{FF2B5EF4-FFF2-40B4-BE49-F238E27FC236}">
                <a16:creationId xmlns:a16="http://schemas.microsoft.com/office/drawing/2014/main" id="{57A9943B-E1FC-47CA-0A4E-DDE2C23E89C8}"/>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5" name="Oval 58">
            <a:extLst>
              <a:ext uri="{FF2B5EF4-FFF2-40B4-BE49-F238E27FC236}">
                <a16:creationId xmlns:a16="http://schemas.microsoft.com/office/drawing/2014/main" id="{869FFB7C-850E-294C-1364-67234BFBFF7C}"/>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pic>
        <p:nvPicPr>
          <p:cNvPr id="3" name="Google Shape;146;p16" descr="image.png">
            <a:extLst>
              <a:ext uri="{FF2B5EF4-FFF2-40B4-BE49-F238E27FC236}">
                <a16:creationId xmlns:a16="http://schemas.microsoft.com/office/drawing/2014/main" id="{0A47AC97-DC56-E66E-D765-0A3872C09B88}"/>
              </a:ext>
            </a:extLst>
          </p:cNvPr>
          <p:cNvPicPr preferRelativeResize="0"/>
          <p:nvPr/>
        </p:nvPicPr>
        <p:blipFill rotWithShape="1">
          <a:blip r:embed="rId3">
            <a:alphaModFix/>
          </a:blip>
          <a:srcRect/>
          <a:stretch/>
        </p:blipFill>
        <p:spPr>
          <a:xfrm>
            <a:off x="428514" y="902092"/>
            <a:ext cx="2619412" cy="3813841"/>
          </a:xfrm>
          <a:prstGeom prst="rect">
            <a:avLst/>
          </a:prstGeom>
          <a:noFill/>
          <a:ln>
            <a:noFill/>
          </a:ln>
        </p:spPr>
      </p:pic>
      <p:pic>
        <p:nvPicPr>
          <p:cNvPr id="4" name="Google Shape;147;p16" descr="image.png">
            <a:extLst>
              <a:ext uri="{FF2B5EF4-FFF2-40B4-BE49-F238E27FC236}">
                <a16:creationId xmlns:a16="http://schemas.microsoft.com/office/drawing/2014/main" id="{76B9B314-73A7-7D7F-7032-CBF59B39B111}"/>
              </a:ext>
            </a:extLst>
          </p:cNvPr>
          <p:cNvPicPr preferRelativeResize="0"/>
          <p:nvPr/>
        </p:nvPicPr>
        <p:blipFill rotWithShape="1">
          <a:blip r:embed="rId4">
            <a:alphaModFix/>
          </a:blip>
          <a:srcRect/>
          <a:stretch/>
        </p:blipFill>
        <p:spPr>
          <a:xfrm>
            <a:off x="3301082" y="902092"/>
            <a:ext cx="2619412" cy="3813841"/>
          </a:xfrm>
          <a:prstGeom prst="rect">
            <a:avLst/>
          </a:prstGeom>
          <a:noFill/>
          <a:ln>
            <a:noFill/>
          </a:ln>
        </p:spPr>
      </p:pic>
      <p:pic>
        <p:nvPicPr>
          <p:cNvPr id="5" name="Google Shape;148;p16" descr="image.png">
            <a:extLst>
              <a:ext uri="{FF2B5EF4-FFF2-40B4-BE49-F238E27FC236}">
                <a16:creationId xmlns:a16="http://schemas.microsoft.com/office/drawing/2014/main" id="{B7CE45B5-8A69-8721-7E42-BF1910082FEE}"/>
              </a:ext>
            </a:extLst>
          </p:cNvPr>
          <p:cNvPicPr preferRelativeResize="0"/>
          <p:nvPr/>
        </p:nvPicPr>
        <p:blipFill rotWithShape="1">
          <a:blip r:embed="rId5">
            <a:alphaModFix/>
          </a:blip>
          <a:srcRect/>
          <a:stretch/>
        </p:blipFill>
        <p:spPr>
          <a:xfrm>
            <a:off x="6096075" y="902093"/>
            <a:ext cx="2619412" cy="3813840"/>
          </a:xfrm>
          <a:prstGeom prst="rect">
            <a:avLst/>
          </a:prstGeom>
          <a:noFill/>
          <a:ln>
            <a:noFill/>
          </a:ln>
        </p:spPr>
      </p:pic>
      <p:pic>
        <p:nvPicPr>
          <p:cNvPr id="6" name="Google Shape;150;p16" descr="image.png">
            <a:extLst>
              <a:ext uri="{FF2B5EF4-FFF2-40B4-BE49-F238E27FC236}">
                <a16:creationId xmlns:a16="http://schemas.microsoft.com/office/drawing/2014/main" id="{D8173A00-FC1A-E54D-5255-A2959D2C9BFA}"/>
              </a:ext>
            </a:extLst>
          </p:cNvPr>
          <p:cNvPicPr preferRelativeResize="0"/>
          <p:nvPr/>
        </p:nvPicPr>
        <p:blipFill rotWithShape="1">
          <a:blip r:embed="rId6">
            <a:alphaModFix/>
          </a:blip>
          <a:srcRect/>
          <a:stretch/>
        </p:blipFill>
        <p:spPr>
          <a:xfrm>
            <a:off x="650081" y="985039"/>
            <a:ext cx="428625" cy="428625"/>
          </a:xfrm>
          <a:prstGeom prst="rect">
            <a:avLst/>
          </a:prstGeom>
          <a:noFill/>
          <a:ln>
            <a:noFill/>
          </a:ln>
        </p:spPr>
      </p:pic>
      <p:sp>
        <p:nvSpPr>
          <p:cNvPr id="7" name="Google Shape;151;p16">
            <a:extLst>
              <a:ext uri="{FF2B5EF4-FFF2-40B4-BE49-F238E27FC236}">
                <a16:creationId xmlns:a16="http://schemas.microsoft.com/office/drawing/2014/main" id="{5B5DEA4B-0607-DE69-FA75-3B4BBCFAE39D}"/>
              </a:ext>
            </a:extLst>
          </p:cNvPr>
          <p:cNvSpPr txBox="1"/>
          <p:nvPr/>
        </p:nvSpPr>
        <p:spPr>
          <a:xfrm>
            <a:off x="650080" y="1556539"/>
            <a:ext cx="1962187" cy="246221"/>
          </a:xfrm>
          <a:prstGeom prst="rect">
            <a:avLst/>
          </a:prstGeom>
          <a:noFill/>
          <a:ln>
            <a:noFill/>
          </a:ln>
        </p:spPr>
        <p:txBody>
          <a:bodyPr spcFirstLastPara="1" wrap="square" lIns="0" tIns="0" rIns="0" bIns="0" anchor="t" anchorCtr="0">
            <a:spAutoFit/>
          </a:bodyPr>
          <a:lstStyle/>
          <a:p>
            <a:pPr marL="0" marR="0" lvl="0" indent="0" algn="l" defTabSz="6857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E0033"/>
                </a:solidFill>
                <a:effectLst/>
                <a:uLnTx/>
                <a:uFillTx/>
                <a:latin typeface="FS Magistral Book" panose="020B0504030204080304" pitchFamily="34" charset="0"/>
                <a:ea typeface="Montserrat"/>
                <a:cs typeface="Montserrat"/>
                <a:sym typeface="Montserrat"/>
              </a:rPr>
              <a:t>Về hạ tầng – Thiết bị</a:t>
            </a:r>
            <a:endParaRPr kumimoji="0" sz="16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pic>
        <p:nvPicPr>
          <p:cNvPr id="8" name="Google Shape;152;p16" descr="image.png">
            <a:extLst>
              <a:ext uri="{FF2B5EF4-FFF2-40B4-BE49-F238E27FC236}">
                <a16:creationId xmlns:a16="http://schemas.microsoft.com/office/drawing/2014/main" id="{DD5E5F57-2D5C-FF52-5F48-4B9AFD7F1BC6}"/>
              </a:ext>
            </a:extLst>
          </p:cNvPr>
          <p:cNvPicPr preferRelativeResize="0"/>
          <p:nvPr/>
        </p:nvPicPr>
        <p:blipFill rotWithShape="1">
          <a:blip r:embed="rId7">
            <a:alphaModFix/>
          </a:blip>
          <a:srcRect/>
          <a:stretch/>
        </p:blipFill>
        <p:spPr>
          <a:xfrm>
            <a:off x="3483806" y="985039"/>
            <a:ext cx="428625" cy="428625"/>
          </a:xfrm>
          <a:prstGeom prst="rect">
            <a:avLst/>
          </a:prstGeom>
          <a:noFill/>
          <a:ln>
            <a:noFill/>
          </a:ln>
        </p:spPr>
      </p:pic>
      <p:sp>
        <p:nvSpPr>
          <p:cNvPr id="9" name="Google Shape;153;p16">
            <a:extLst>
              <a:ext uri="{FF2B5EF4-FFF2-40B4-BE49-F238E27FC236}">
                <a16:creationId xmlns:a16="http://schemas.microsoft.com/office/drawing/2014/main" id="{BD4BF69A-D7A1-EAA1-67C8-C6662B557A70}"/>
              </a:ext>
            </a:extLst>
          </p:cNvPr>
          <p:cNvSpPr txBox="1"/>
          <p:nvPr/>
        </p:nvSpPr>
        <p:spPr>
          <a:xfrm>
            <a:off x="3483806" y="1556539"/>
            <a:ext cx="2137767" cy="246221"/>
          </a:xfrm>
          <a:prstGeom prst="rect">
            <a:avLst/>
          </a:prstGeom>
          <a:noFill/>
          <a:ln>
            <a:noFill/>
          </a:ln>
        </p:spPr>
        <p:txBody>
          <a:bodyPr spcFirstLastPara="1" wrap="square" lIns="0" tIns="0" rIns="0" bIns="0" anchor="t" anchorCtr="0">
            <a:spAutoFit/>
          </a:bodyPr>
          <a:lstStyle/>
          <a:p>
            <a:pPr marL="0" marR="0" lvl="0" indent="0" algn="l" defTabSz="6857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E0033"/>
                </a:solidFill>
                <a:effectLst/>
                <a:uLnTx/>
                <a:uFillTx/>
                <a:latin typeface="FS Magistral Book" panose="020B0504030204080304" pitchFamily="34" charset="0"/>
                <a:ea typeface="Montserrat"/>
                <a:cs typeface="Montserrat"/>
                <a:sym typeface="Montserrat"/>
              </a:rPr>
              <a:t>Chính sách</a:t>
            </a:r>
            <a:endParaRPr kumimoji="0" sz="16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pic>
        <p:nvPicPr>
          <p:cNvPr id="10" name="Google Shape;154;p16" descr="image.png">
            <a:extLst>
              <a:ext uri="{FF2B5EF4-FFF2-40B4-BE49-F238E27FC236}">
                <a16:creationId xmlns:a16="http://schemas.microsoft.com/office/drawing/2014/main" id="{A19EE110-BD68-B79E-0CDD-064C1497F47E}"/>
              </a:ext>
            </a:extLst>
          </p:cNvPr>
          <p:cNvPicPr preferRelativeResize="0"/>
          <p:nvPr/>
        </p:nvPicPr>
        <p:blipFill rotWithShape="1">
          <a:blip r:embed="rId8">
            <a:alphaModFix/>
          </a:blip>
          <a:srcRect/>
          <a:stretch/>
        </p:blipFill>
        <p:spPr>
          <a:xfrm>
            <a:off x="6317531" y="985039"/>
            <a:ext cx="428625" cy="428625"/>
          </a:xfrm>
          <a:prstGeom prst="rect">
            <a:avLst/>
          </a:prstGeom>
          <a:noFill/>
          <a:ln>
            <a:noFill/>
          </a:ln>
        </p:spPr>
      </p:pic>
      <p:sp>
        <p:nvSpPr>
          <p:cNvPr id="11" name="Google Shape;155;p16">
            <a:extLst>
              <a:ext uri="{FF2B5EF4-FFF2-40B4-BE49-F238E27FC236}">
                <a16:creationId xmlns:a16="http://schemas.microsoft.com/office/drawing/2014/main" id="{6007CD2A-1C2F-EC25-9EC2-414605EDF823}"/>
              </a:ext>
            </a:extLst>
          </p:cNvPr>
          <p:cNvSpPr txBox="1"/>
          <p:nvPr/>
        </p:nvSpPr>
        <p:spPr>
          <a:xfrm>
            <a:off x="6317531" y="1556539"/>
            <a:ext cx="1327666" cy="246221"/>
          </a:xfrm>
          <a:prstGeom prst="rect">
            <a:avLst/>
          </a:prstGeom>
          <a:noFill/>
          <a:ln>
            <a:noFill/>
          </a:ln>
        </p:spPr>
        <p:txBody>
          <a:bodyPr spcFirstLastPara="1" wrap="square" lIns="0" tIns="0" rIns="0" bIns="0" anchor="t" anchorCtr="0">
            <a:spAutoFit/>
          </a:bodyPr>
          <a:lstStyle/>
          <a:p>
            <a:pPr marL="0" marR="0" lvl="0" indent="0" algn="l" defTabSz="6857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E0033"/>
                </a:solidFill>
                <a:effectLst/>
                <a:uLnTx/>
                <a:uFillTx/>
                <a:latin typeface="FS Magistral Book" panose="020B0504030204080304" pitchFamily="34" charset="0"/>
                <a:ea typeface="Montserrat"/>
                <a:cs typeface="Montserrat"/>
                <a:sym typeface="Montserrat"/>
              </a:rPr>
              <a:t>Nhân lực</a:t>
            </a:r>
            <a:endParaRPr kumimoji="0" sz="16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pic>
        <p:nvPicPr>
          <p:cNvPr id="12" name="Google Shape;156;p16" descr="image.png">
            <a:extLst>
              <a:ext uri="{FF2B5EF4-FFF2-40B4-BE49-F238E27FC236}">
                <a16:creationId xmlns:a16="http://schemas.microsoft.com/office/drawing/2014/main" id="{8CE82D93-C009-FD98-5F96-F4261A94937C}"/>
              </a:ext>
            </a:extLst>
          </p:cNvPr>
          <p:cNvPicPr preferRelativeResize="0"/>
          <p:nvPr/>
        </p:nvPicPr>
        <p:blipFill rotWithShape="1">
          <a:blip r:embed="rId9">
            <a:alphaModFix/>
          </a:blip>
          <a:srcRect/>
          <a:stretch/>
        </p:blipFill>
        <p:spPr>
          <a:xfrm>
            <a:off x="760809" y="1106482"/>
            <a:ext cx="207169" cy="185738"/>
          </a:xfrm>
          <a:prstGeom prst="rect">
            <a:avLst/>
          </a:prstGeom>
          <a:noFill/>
          <a:ln>
            <a:noFill/>
          </a:ln>
        </p:spPr>
      </p:pic>
      <p:sp>
        <p:nvSpPr>
          <p:cNvPr id="66" name="Google Shape;159;p16">
            <a:extLst>
              <a:ext uri="{FF2B5EF4-FFF2-40B4-BE49-F238E27FC236}">
                <a16:creationId xmlns:a16="http://schemas.microsoft.com/office/drawing/2014/main" id="{E4FE4278-C069-6DA0-0FA6-2D938EA69866}"/>
              </a:ext>
            </a:extLst>
          </p:cNvPr>
          <p:cNvSpPr txBox="1"/>
          <p:nvPr/>
        </p:nvSpPr>
        <p:spPr>
          <a:xfrm>
            <a:off x="864394" y="2114550"/>
            <a:ext cx="1962187"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Nâng cấp đồng bộ hệ thống PC, mạng LAN.</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67" name="Google Shape;160;p16">
            <a:extLst>
              <a:ext uri="{FF2B5EF4-FFF2-40B4-BE49-F238E27FC236}">
                <a16:creationId xmlns:a16="http://schemas.microsoft.com/office/drawing/2014/main" id="{FC64600E-CD39-CFEC-739A-33D6EF96BC72}"/>
              </a:ext>
            </a:extLst>
          </p:cNvPr>
          <p:cNvSpPr txBox="1"/>
          <p:nvPr/>
        </p:nvSpPr>
        <p:spPr>
          <a:xfrm>
            <a:off x="864394" y="2745935"/>
            <a:ext cx="1962187"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Trang bị </a:t>
            </a:r>
            <a:r>
              <a:rPr kumimoji="0" lang="en-US" sz="1400" b="1" i="0" u="none" strike="noStrike" kern="1200" cap="none" spc="0" normalizeH="0" baseline="0" noProof="0">
                <a:ln>
                  <a:noFill/>
                </a:ln>
                <a:solidFill>
                  <a:srgbClr val="1A1A1A"/>
                </a:solidFill>
                <a:effectLst/>
                <a:uLnTx/>
                <a:uFillTx/>
                <a:latin typeface="FS Magistral Book" panose="020B0504030204080304" pitchFamily="34" charset="0"/>
                <a:ea typeface="Roboto"/>
                <a:cs typeface="Roboto"/>
                <a:sym typeface="Roboto"/>
              </a:rPr>
              <a:t>Thiết bị vân tay</a:t>
            </a: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 hỗ trợ người dân ký số.</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68" name="Google Shape;161;p16">
            <a:extLst>
              <a:ext uri="{FF2B5EF4-FFF2-40B4-BE49-F238E27FC236}">
                <a16:creationId xmlns:a16="http://schemas.microsoft.com/office/drawing/2014/main" id="{9D468C7A-2199-3F49-21DD-3828621BE288}"/>
              </a:ext>
            </a:extLst>
          </p:cNvPr>
          <p:cNvSpPr txBox="1"/>
          <p:nvPr/>
        </p:nvSpPr>
        <p:spPr>
          <a:xfrm>
            <a:off x="864393" y="3442684"/>
            <a:ext cx="1962187"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Trang bị máy quét CCCD gắn chip.</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69" name="Google Shape;162;p16">
            <a:extLst>
              <a:ext uri="{FF2B5EF4-FFF2-40B4-BE49-F238E27FC236}">
                <a16:creationId xmlns:a16="http://schemas.microsoft.com/office/drawing/2014/main" id="{D51672B0-5B0A-F518-6D91-4557B04800A3}"/>
              </a:ext>
            </a:extLst>
          </p:cNvPr>
          <p:cNvSpPr txBox="1"/>
          <p:nvPr/>
        </p:nvSpPr>
        <p:spPr>
          <a:xfrm>
            <a:off x="3698118" y="2114550"/>
            <a:ext cx="1962187"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Ban hành quy chế sử dụng BADT</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70" name="Google Shape;163;p16">
            <a:extLst>
              <a:ext uri="{FF2B5EF4-FFF2-40B4-BE49-F238E27FC236}">
                <a16:creationId xmlns:a16="http://schemas.microsoft.com/office/drawing/2014/main" id="{6EB64EAC-4AC8-559C-5777-C36026FFC47E}"/>
              </a:ext>
            </a:extLst>
          </p:cNvPr>
          <p:cNvSpPr txBox="1"/>
          <p:nvPr/>
        </p:nvSpPr>
        <p:spPr>
          <a:xfrm>
            <a:off x="3698118" y="2819304"/>
            <a:ext cx="1962187" cy="323165"/>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Quy trình ký số</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71" name="Google Shape;164;p16">
            <a:extLst>
              <a:ext uri="{FF2B5EF4-FFF2-40B4-BE49-F238E27FC236}">
                <a16:creationId xmlns:a16="http://schemas.microsoft.com/office/drawing/2014/main" id="{5155B916-A0BA-5F17-3D1E-A0701E342260}"/>
              </a:ext>
            </a:extLst>
          </p:cNvPr>
          <p:cNvSpPr txBox="1"/>
          <p:nvPr/>
        </p:nvSpPr>
        <p:spPr>
          <a:xfrm>
            <a:off x="6531843" y="2114550"/>
            <a:ext cx="1962187"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Đào tạo cán bộ Y tế sử dụng phần mềm</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72" name="Google Shape;165;p16">
            <a:extLst>
              <a:ext uri="{FF2B5EF4-FFF2-40B4-BE49-F238E27FC236}">
                <a16:creationId xmlns:a16="http://schemas.microsoft.com/office/drawing/2014/main" id="{856BAFBD-2C3A-6627-46ED-D8A9CB13FAE8}"/>
              </a:ext>
            </a:extLst>
          </p:cNvPr>
          <p:cNvSpPr txBox="1"/>
          <p:nvPr/>
        </p:nvSpPr>
        <p:spPr>
          <a:xfrm>
            <a:off x="6531843" y="2761076"/>
            <a:ext cx="1962187"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rPr>
              <a:t>Đào tạo quản trị hệ thống</a:t>
            </a: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a:t>
            </a:r>
            <a:endParaRPr kumimoji="0"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endParaRPr>
          </a:p>
        </p:txBody>
      </p:sp>
      <p:pic>
        <p:nvPicPr>
          <p:cNvPr id="73" name="Google Shape;168;p16" descr="image.png">
            <a:extLst>
              <a:ext uri="{FF2B5EF4-FFF2-40B4-BE49-F238E27FC236}">
                <a16:creationId xmlns:a16="http://schemas.microsoft.com/office/drawing/2014/main" id="{301194B6-4590-12AF-D8FC-909DEB48DE8B}"/>
              </a:ext>
            </a:extLst>
          </p:cNvPr>
          <p:cNvPicPr preferRelativeResize="0"/>
          <p:nvPr/>
        </p:nvPicPr>
        <p:blipFill rotWithShape="1">
          <a:blip r:embed="rId10">
            <a:alphaModFix/>
          </a:blip>
          <a:srcRect/>
          <a:stretch/>
        </p:blipFill>
        <p:spPr>
          <a:xfrm>
            <a:off x="650081" y="2187206"/>
            <a:ext cx="100013" cy="114300"/>
          </a:xfrm>
          <a:prstGeom prst="rect">
            <a:avLst/>
          </a:prstGeom>
          <a:noFill/>
          <a:ln>
            <a:noFill/>
          </a:ln>
        </p:spPr>
      </p:pic>
      <p:pic>
        <p:nvPicPr>
          <p:cNvPr id="74" name="Google Shape;169;p16" descr="image.png">
            <a:extLst>
              <a:ext uri="{FF2B5EF4-FFF2-40B4-BE49-F238E27FC236}">
                <a16:creationId xmlns:a16="http://schemas.microsoft.com/office/drawing/2014/main" id="{C041A869-1B26-156F-0538-DF3FAD5D6B77}"/>
              </a:ext>
            </a:extLst>
          </p:cNvPr>
          <p:cNvPicPr preferRelativeResize="0"/>
          <p:nvPr/>
        </p:nvPicPr>
        <p:blipFill rotWithShape="1">
          <a:blip r:embed="rId10">
            <a:alphaModFix/>
          </a:blip>
          <a:srcRect/>
          <a:stretch/>
        </p:blipFill>
        <p:spPr>
          <a:xfrm>
            <a:off x="650081" y="2833181"/>
            <a:ext cx="100013" cy="114300"/>
          </a:xfrm>
          <a:prstGeom prst="rect">
            <a:avLst/>
          </a:prstGeom>
          <a:noFill/>
          <a:ln>
            <a:noFill/>
          </a:ln>
        </p:spPr>
      </p:pic>
      <p:pic>
        <p:nvPicPr>
          <p:cNvPr id="75" name="Google Shape;170;p16" descr="image.png">
            <a:extLst>
              <a:ext uri="{FF2B5EF4-FFF2-40B4-BE49-F238E27FC236}">
                <a16:creationId xmlns:a16="http://schemas.microsoft.com/office/drawing/2014/main" id="{BE6EE7DD-7C3C-61E5-DC64-BBC97C85A53F}"/>
              </a:ext>
            </a:extLst>
          </p:cNvPr>
          <p:cNvPicPr preferRelativeResize="0"/>
          <p:nvPr/>
        </p:nvPicPr>
        <p:blipFill rotWithShape="1">
          <a:blip r:embed="rId10">
            <a:alphaModFix/>
          </a:blip>
          <a:srcRect/>
          <a:stretch/>
        </p:blipFill>
        <p:spPr>
          <a:xfrm>
            <a:off x="650081" y="3527353"/>
            <a:ext cx="100013" cy="114300"/>
          </a:xfrm>
          <a:prstGeom prst="rect">
            <a:avLst/>
          </a:prstGeom>
          <a:noFill/>
          <a:ln>
            <a:noFill/>
          </a:ln>
        </p:spPr>
      </p:pic>
      <p:pic>
        <p:nvPicPr>
          <p:cNvPr id="76" name="Google Shape;171;p16" descr="image.png">
            <a:extLst>
              <a:ext uri="{FF2B5EF4-FFF2-40B4-BE49-F238E27FC236}">
                <a16:creationId xmlns:a16="http://schemas.microsoft.com/office/drawing/2014/main" id="{2234DBF2-6493-FD8D-1A4F-C3EE0E69B7ED}"/>
              </a:ext>
            </a:extLst>
          </p:cNvPr>
          <p:cNvPicPr preferRelativeResize="0"/>
          <p:nvPr/>
        </p:nvPicPr>
        <p:blipFill rotWithShape="1">
          <a:blip r:embed="rId10">
            <a:alphaModFix/>
          </a:blip>
          <a:srcRect/>
          <a:stretch/>
        </p:blipFill>
        <p:spPr>
          <a:xfrm>
            <a:off x="3483805" y="2201797"/>
            <a:ext cx="100013" cy="114300"/>
          </a:xfrm>
          <a:prstGeom prst="rect">
            <a:avLst/>
          </a:prstGeom>
          <a:noFill/>
          <a:ln>
            <a:noFill/>
          </a:ln>
        </p:spPr>
      </p:pic>
      <p:pic>
        <p:nvPicPr>
          <p:cNvPr id="77" name="Google Shape;172;p16" descr="image.png">
            <a:extLst>
              <a:ext uri="{FF2B5EF4-FFF2-40B4-BE49-F238E27FC236}">
                <a16:creationId xmlns:a16="http://schemas.microsoft.com/office/drawing/2014/main" id="{899D5422-D56C-B3C4-5781-7A66C4EAE87A}"/>
              </a:ext>
            </a:extLst>
          </p:cNvPr>
          <p:cNvPicPr preferRelativeResize="0"/>
          <p:nvPr/>
        </p:nvPicPr>
        <p:blipFill rotWithShape="1">
          <a:blip r:embed="rId10">
            <a:alphaModFix/>
          </a:blip>
          <a:srcRect/>
          <a:stretch/>
        </p:blipFill>
        <p:spPr>
          <a:xfrm>
            <a:off x="3483805" y="2931945"/>
            <a:ext cx="100013" cy="114300"/>
          </a:xfrm>
          <a:prstGeom prst="rect">
            <a:avLst/>
          </a:prstGeom>
          <a:noFill/>
          <a:ln>
            <a:noFill/>
          </a:ln>
        </p:spPr>
      </p:pic>
      <p:pic>
        <p:nvPicPr>
          <p:cNvPr id="78" name="Google Shape;173;p16" descr="image.png">
            <a:extLst>
              <a:ext uri="{FF2B5EF4-FFF2-40B4-BE49-F238E27FC236}">
                <a16:creationId xmlns:a16="http://schemas.microsoft.com/office/drawing/2014/main" id="{17DC5F44-4617-951F-9263-409BB691E57F}"/>
              </a:ext>
            </a:extLst>
          </p:cNvPr>
          <p:cNvPicPr preferRelativeResize="0"/>
          <p:nvPr/>
        </p:nvPicPr>
        <p:blipFill rotWithShape="1">
          <a:blip r:embed="rId10">
            <a:alphaModFix/>
          </a:blip>
          <a:srcRect/>
          <a:stretch/>
        </p:blipFill>
        <p:spPr>
          <a:xfrm>
            <a:off x="6317530" y="2209093"/>
            <a:ext cx="100013" cy="114300"/>
          </a:xfrm>
          <a:prstGeom prst="rect">
            <a:avLst/>
          </a:prstGeom>
          <a:noFill/>
          <a:ln>
            <a:noFill/>
          </a:ln>
        </p:spPr>
      </p:pic>
      <p:pic>
        <p:nvPicPr>
          <p:cNvPr id="79" name="Google Shape;174;p16" descr="image.png">
            <a:extLst>
              <a:ext uri="{FF2B5EF4-FFF2-40B4-BE49-F238E27FC236}">
                <a16:creationId xmlns:a16="http://schemas.microsoft.com/office/drawing/2014/main" id="{2EC74E57-0164-2CDE-6220-DEB4AA724D85}"/>
              </a:ext>
            </a:extLst>
          </p:cNvPr>
          <p:cNvPicPr preferRelativeResize="0"/>
          <p:nvPr/>
        </p:nvPicPr>
        <p:blipFill rotWithShape="1">
          <a:blip r:embed="rId10">
            <a:alphaModFix/>
          </a:blip>
          <a:srcRect/>
          <a:stretch/>
        </p:blipFill>
        <p:spPr>
          <a:xfrm>
            <a:off x="6317530" y="2862915"/>
            <a:ext cx="100013" cy="114300"/>
          </a:xfrm>
          <a:prstGeom prst="rect">
            <a:avLst/>
          </a:prstGeom>
          <a:noFill/>
          <a:ln>
            <a:noFill/>
          </a:ln>
        </p:spPr>
      </p:pic>
      <p:sp>
        <p:nvSpPr>
          <p:cNvPr id="13" name="Google Shape;161;p16">
            <a:extLst>
              <a:ext uri="{FF2B5EF4-FFF2-40B4-BE49-F238E27FC236}">
                <a16:creationId xmlns:a16="http://schemas.microsoft.com/office/drawing/2014/main" id="{393CFB6C-BD07-A112-3826-F64675371ABF}"/>
              </a:ext>
            </a:extLst>
          </p:cNvPr>
          <p:cNvSpPr txBox="1"/>
          <p:nvPr/>
        </p:nvSpPr>
        <p:spPr>
          <a:xfrm>
            <a:off x="864394" y="4050702"/>
            <a:ext cx="1962187"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Trang bị </a:t>
            </a:r>
            <a:r>
              <a:rPr kumimoji="0" lang="en-US" sz="1400" b="1" i="0" u="none" strike="noStrike" kern="1200" cap="none" spc="0" normalizeH="0" baseline="0" noProof="0">
                <a:ln>
                  <a:noFill/>
                </a:ln>
                <a:solidFill>
                  <a:srgbClr val="1A1A1A"/>
                </a:solidFill>
                <a:effectLst/>
                <a:uLnTx/>
                <a:uFillTx/>
                <a:latin typeface="FS Magistral Book" panose="020B0504030204080304" pitchFamily="34" charset="0"/>
                <a:ea typeface="Roboto"/>
                <a:cs typeface="Roboto"/>
                <a:sym typeface="Roboto"/>
              </a:rPr>
              <a:t>Chữ ký số </a:t>
            </a:r>
            <a:r>
              <a:rPr kumimoji="0" lang="en-US" sz="1400" b="0" i="0" u="none" strike="noStrike" kern="1200" cap="none" spc="0" normalizeH="0" baseline="0" noProof="0">
                <a:ln>
                  <a:noFill/>
                </a:ln>
                <a:solidFill>
                  <a:srgbClr val="1A1A1A"/>
                </a:solidFill>
                <a:effectLst/>
                <a:uLnTx/>
                <a:uFillTx/>
                <a:latin typeface="FS Magistral Book" panose="020B0504030204080304" pitchFamily="34" charset="0"/>
                <a:ea typeface="Roboto"/>
                <a:cs typeface="Roboto"/>
                <a:sym typeface="Roboto"/>
              </a:rPr>
              <a:t>cho bác sĩ, TYT</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pic>
        <p:nvPicPr>
          <p:cNvPr id="15" name="Google Shape;170;p16" descr="image.png">
            <a:extLst>
              <a:ext uri="{FF2B5EF4-FFF2-40B4-BE49-F238E27FC236}">
                <a16:creationId xmlns:a16="http://schemas.microsoft.com/office/drawing/2014/main" id="{2E146CB1-1EAC-69F0-89F0-9090DFFCB605}"/>
              </a:ext>
            </a:extLst>
          </p:cNvPr>
          <p:cNvPicPr preferRelativeResize="0"/>
          <p:nvPr/>
        </p:nvPicPr>
        <p:blipFill rotWithShape="1">
          <a:blip r:embed="rId10">
            <a:alphaModFix/>
          </a:blip>
          <a:srcRect/>
          <a:stretch/>
        </p:blipFill>
        <p:spPr>
          <a:xfrm>
            <a:off x="658546" y="4187752"/>
            <a:ext cx="100013" cy="114300"/>
          </a:xfrm>
          <a:prstGeom prst="rect">
            <a:avLst/>
          </a:prstGeom>
          <a:noFill/>
          <a:ln>
            <a:noFill/>
          </a:ln>
        </p:spPr>
      </p:pic>
      <p:sp>
        <p:nvSpPr>
          <p:cNvPr id="17" name="Google Shape;163;p16">
            <a:extLst>
              <a:ext uri="{FF2B5EF4-FFF2-40B4-BE49-F238E27FC236}">
                <a16:creationId xmlns:a16="http://schemas.microsoft.com/office/drawing/2014/main" id="{AB5A2DDE-3639-A9BE-F295-1750BC59B74F}"/>
              </a:ext>
            </a:extLst>
          </p:cNvPr>
          <p:cNvSpPr txBox="1"/>
          <p:nvPr/>
        </p:nvSpPr>
        <p:spPr>
          <a:xfrm>
            <a:off x="3698113" y="3183374"/>
            <a:ext cx="1962187" cy="323165"/>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Quy chế lưu trữ</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pic>
        <p:nvPicPr>
          <p:cNvPr id="19" name="Google Shape;172;p16" descr="image.png">
            <a:extLst>
              <a:ext uri="{FF2B5EF4-FFF2-40B4-BE49-F238E27FC236}">
                <a16:creationId xmlns:a16="http://schemas.microsoft.com/office/drawing/2014/main" id="{5124C41E-FB3D-F794-AFB3-FCBD52B2D657}"/>
              </a:ext>
            </a:extLst>
          </p:cNvPr>
          <p:cNvPicPr preferRelativeResize="0"/>
          <p:nvPr/>
        </p:nvPicPr>
        <p:blipFill rotWithShape="1">
          <a:blip r:embed="rId10">
            <a:alphaModFix/>
          </a:blip>
          <a:srcRect/>
          <a:stretch/>
        </p:blipFill>
        <p:spPr>
          <a:xfrm>
            <a:off x="3483800" y="3296015"/>
            <a:ext cx="100013" cy="114300"/>
          </a:xfrm>
          <a:prstGeom prst="rect">
            <a:avLst/>
          </a:prstGeom>
          <a:noFill/>
          <a:ln>
            <a:noFill/>
          </a:ln>
        </p:spPr>
      </p:pic>
      <p:sp>
        <p:nvSpPr>
          <p:cNvPr id="21" name="Google Shape;165;p16">
            <a:extLst>
              <a:ext uri="{FF2B5EF4-FFF2-40B4-BE49-F238E27FC236}">
                <a16:creationId xmlns:a16="http://schemas.microsoft.com/office/drawing/2014/main" id="{9D471EAF-01E5-4673-BC02-C87B5EFE3C7D}"/>
              </a:ext>
            </a:extLst>
          </p:cNvPr>
          <p:cNvSpPr txBox="1"/>
          <p:nvPr/>
        </p:nvSpPr>
        <p:spPr>
          <a:xfrm>
            <a:off x="6531732" y="3488176"/>
            <a:ext cx="1962187" cy="323165"/>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rPr>
              <a:t>Đào tạo vận hành</a:t>
            </a:r>
            <a:endParaRPr kumimoji="0"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endParaRPr>
          </a:p>
        </p:txBody>
      </p:sp>
      <p:pic>
        <p:nvPicPr>
          <p:cNvPr id="27" name="Google Shape;174;p16" descr="image.png">
            <a:extLst>
              <a:ext uri="{FF2B5EF4-FFF2-40B4-BE49-F238E27FC236}">
                <a16:creationId xmlns:a16="http://schemas.microsoft.com/office/drawing/2014/main" id="{6297DA21-8DE4-F7EC-B30F-8B3EB4AE0208}"/>
              </a:ext>
            </a:extLst>
          </p:cNvPr>
          <p:cNvPicPr preferRelativeResize="0"/>
          <p:nvPr/>
        </p:nvPicPr>
        <p:blipFill rotWithShape="1">
          <a:blip r:embed="rId10">
            <a:alphaModFix/>
          </a:blip>
          <a:srcRect/>
          <a:stretch/>
        </p:blipFill>
        <p:spPr>
          <a:xfrm>
            <a:off x="6317419" y="3590015"/>
            <a:ext cx="100013" cy="114300"/>
          </a:xfrm>
          <a:prstGeom prst="rect">
            <a:avLst/>
          </a:prstGeom>
          <a:noFill/>
          <a:ln>
            <a:noFill/>
          </a:ln>
        </p:spPr>
      </p:pic>
      <p:pic>
        <p:nvPicPr>
          <p:cNvPr id="14" name="Picture 13">
            <a:extLst>
              <a:ext uri="{FF2B5EF4-FFF2-40B4-BE49-F238E27FC236}">
                <a16:creationId xmlns:a16="http://schemas.microsoft.com/office/drawing/2014/main" id="{AC90EC00-9D56-B8C8-3917-81ECBF28431C}"/>
              </a:ext>
            </a:extLst>
          </p:cNvPr>
          <p:cNvPicPr>
            <a:picLocks noChangeAspect="1"/>
          </p:cNvPicPr>
          <p:nvPr/>
        </p:nvPicPr>
        <p:blipFill>
          <a:blip r:embed="rId11"/>
          <a:stretch>
            <a:fillRect/>
          </a:stretch>
        </p:blipFill>
        <p:spPr>
          <a:xfrm>
            <a:off x="6340209" y="1005892"/>
            <a:ext cx="395559" cy="382770"/>
          </a:xfrm>
          <a:prstGeom prst="rect">
            <a:avLst/>
          </a:prstGeom>
        </p:spPr>
      </p:pic>
      <p:pic>
        <p:nvPicPr>
          <p:cNvPr id="18" name="Picture 17">
            <a:extLst>
              <a:ext uri="{FF2B5EF4-FFF2-40B4-BE49-F238E27FC236}">
                <a16:creationId xmlns:a16="http://schemas.microsoft.com/office/drawing/2014/main" id="{606FD070-1004-4F4C-73DD-B52FAA47E988}"/>
              </a:ext>
            </a:extLst>
          </p:cNvPr>
          <p:cNvPicPr>
            <a:picLocks noChangeAspect="1"/>
          </p:cNvPicPr>
          <p:nvPr/>
        </p:nvPicPr>
        <p:blipFill>
          <a:blip r:embed="rId12"/>
          <a:stretch>
            <a:fillRect/>
          </a:stretch>
        </p:blipFill>
        <p:spPr>
          <a:xfrm>
            <a:off x="3515217" y="1035341"/>
            <a:ext cx="356370" cy="321857"/>
          </a:xfrm>
          <a:prstGeom prst="rect">
            <a:avLst/>
          </a:prstGeom>
        </p:spPr>
      </p:pic>
    </p:spTree>
    <p:extLst>
      <p:ext uri="{BB962C8B-B14F-4D97-AF65-F5344CB8AC3E}">
        <p14:creationId xmlns:p14="http://schemas.microsoft.com/office/powerpoint/2010/main" val="634489266"/>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17163" y="886554"/>
            <a:ext cx="6341593" cy="1077218"/>
          </a:xfrm>
          <a:prstGeom prst="rect">
            <a:avLst/>
          </a:prstGeom>
        </p:spPr>
        <p:txBody>
          <a:bodyPr wrap="square">
            <a:spAutoFit/>
          </a:bodyPr>
          <a:lstStyle/>
          <a:p>
            <a:r>
              <a:rPr lang="en-US" sz="1600" b="1" i="1">
                <a:solidFill>
                  <a:schemeClr val="tx1">
                    <a:lumMod val="75000"/>
                    <a:lumOff val="25000"/>
                  </a:schemeClr>
                </a:solidFill>
                <a:latin typeface="FS Magistral Book" panose="020B0504030204080304" pitchFamily="34" charset="0"/>
              </a:rPr>
              <a:t>Hệ thống quản lý TYT số </a:t>
            </a:r>
            <a:r>
              <a:rPr lang="en-US" sz="1600" b="1" i="1" dirty="0" err="1">
                <a:solidFill>
                  <a:schemeClr val="tx1">
                    <a:lumMod val="75000"/>
                    <a:lumOff val="25000"/>
                  </a:schemeClr>
                </a:solidFill>
                <a:latin typeface="FS Magistral Book" panose="020B0504030204080304" pitchFamily="34" charset="0"/>
              </a:rPr>
              <a:t>đạt</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giải</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thưởng</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sản</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phẩm</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giải</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pháp</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Chuyển</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đổi</a:t>
            </a:r>
            <a:r>
              <a:rPr lang="en-US" sz="1600" b="1" i="1" dirty="0">
                <a:solidFill>
                  <a:schemeClr val="tx1">
                    <a:lumMod val="75000"/>
                    <a:lumOff val="25000"/>
                  </a:schemeClr>
                </a:solidFill>
                <a:latin typeface="FS Magistral Book" panose="020B0504030204080304" pitchFamily="34" charset="0"/>
              </a:rPr>
              <a:t> số </a:t>
            </a:r>
            <a:r>
              <a:rPr lang="en-US" sz="1600" b="1" i="1" dirty="0" err="1">
                <a:solidFill>
                  <a:schemeClr val="tx1">
                    <a:lumMod val="75000"/>
                    <a:lumOff val="25000"/>
                  </a:schemeClr>
                </a:solidFill>
                <a:latin typeface="FS Magistral Book" panose="020B0504030204080304" pitchFamily="34" charset="0"/>
              </a:rPr>
              <a:t>tiêu</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biểu</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Giải</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thưởng</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Chuyển</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đổi</a:t>
            </a:r>
            <a:r>
              <a:rPr lang="en-US" sz="1600" b="1" i="1" dirty="0">
                <a:solidFill>
                  <a:schemeClr val="tx1">
                    <a:lumMod val="75000"/>
                    <a:lumOff val="25000"/>
                  </a:schemeClr>
                </a:solidFill>
                <a:latin typeface="FS Magistral Book" panose="020B0504030204080304" pitchFamily="34" charset="0"/>
              </a:rPr>
              <a:t> số </a:t>
            </a:r>
            <a:r>
              <a:rPr lang="en-US" sz="1600" b="1" i="1" dirty="0" err="1">
                <a:solidFill>
                  <a:schemeClr val="tx1">
                    <a:lumMod val="75000"/>
                    <a:lumOff val="25000"/>
                  </a:schemeClr>
                </a:solidFill>
                <a:latin typeface="FS Magistral Book" panose="020B0504030204080304" pitchFamily="34" charset="0"/>
              </a:rPr>
              <a:t>Việt</a:t>
            </a:r>
            <a:r>
              <a:rPr lang="en-US" sz="1600" b="1" i="1" dirty="0">
                <a:solidFill>
                  <a:schemeClr val="tx1">
                    <a:lumMod val="75000"/>
                    <a:lumOff val="25000"/>
                  </a:schemeClr>
                </a:solidFill>
                <a:latin typeface="FS Magistral Book" panose="020B0504030204080304" pitchFamily="34" charset="0"/>
              </a:rPr>
              <a:t> Nam” </a:t>
            </a:r>
            <a:r>
              <a:rPr lang="en-US" sz="1600" b="1" i="1" dirty="0" err="1">
                <a:solidFill>
                  <a:schemeClr val="tx1">
                    <a:lumMod val="75000"/>
                    <a:lumOff val="25000"/>
                  </a:schemeClr>
                </a:solidFill>
                <a:latin typeface="FS Magistral Book" panose="020B0504030204080304" pitchFamily="34" charset="0"/>
              </a:rPr>
              <a:t>năm</a:t>
            </a:r>
            <a:r>
              <a:rPr lang="en-US" sz="1600" b="1" i="1" dirty="0">
                <a:solidFill>
                  <a:schemeClr val="tx1">
                    <a:lumMod val="75000"/>
                    <a:lumOff val="25000"/>
                  </a:schemeClr>
                </a:solidFill>
                <a:latin typeface="FS Magistral Book" panose="020B0504030204080304" pitchFamily="34" charset="0"/>
              </a:rPr>
              <a:t> 2021</a:t>
            </a:r>
          </a:p>
          <a:p>
            <a:endParaRPr lang="en-US" sz="1600" i="1" dirty="0">
              <a:solidFill>
                <a:schemeClr val="tx1">
                  <a:lumMod val="75000"/>
                  <a:lumOff val="25000"/>
                </a:schemeClr>
              </a:solidFill>
              <a:latin typeface="FS Magistral Book" panose="020B0504030204080304" pitchFamily="34" charset="0"/>
            </a:endParaRPr>
          </a:p>
        </p:txBody>
      </p:sp>
      <p:sp>
        <p:nvSpPr>
          <p:cNvPr id="22" name="Freeform: Shape 69">
            <a:extLst>
              <a:ext uri="{FF2B5EF4-FFF2-40B4-BE49-F238E27FC236}">
                <a16:creationId xmlns:a16="http://schemas.microsoft.com/office/drawing/2014/main" id="{9B028C26-3CAE-436F-B1FC-9645C7A350C5}"/>
              </a:ext>
            </a:extLst>
          </p:cNvPr>
          <p:cNvSpPr/>
          <p:nvPr/>
        </p:nvSpPr>
        <p:spPr>
          <a:xfrm flipH="1">
            <a:off x="586880" y="64434"/>
            <a:ext cx="6241169"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EE0D3D"/>
                </a:solidFill>
                <a:latin typeface="FS Magistral Book" panose="020B0504030204080304" pitchFamily="34" charset="0"/>
              </a:rPr>
              <a:t>      NĂNG LỰC, KINH NGHIỆM</a:t>
            </a:r>
            <a:endParaRPr lang="vi-VN" sz="2000" b="1" dirty="0">
              <a:solidFill>
                <a:srgbClr val="EE0033"/>
              </a:solidFill>
              <a:latin typeface="+mj-lt"/>
              <a:cs typeface="Sarabun ExtraBold" panose="00000900000000000000" pitchFamily="2" charset="-34"/>
            </a:endParaRP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arabun"/>
              <a:ea typeface="+mn-ea"/>
              <a:cs typeface="+mn-cs"/>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arabun"/>
              <a:ea typeface="+mn-ea"/>
              <a:cs typeface="+mn-cs"/>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arabun"/>
              <a:ea typeface="+mn-ea"/>
              <a:cs typeface="+mn-cs"/>
            </a:endParaRPr>
          </a:p>
        </p:txBody>
      </p:sp>
      <p:pic>
        <p:nvPicPr>
          <p:cNvPr id="5" name="Picture 4"/>
          <p:cNvPicPr>
            <a:picLocks noChangeAspect="1"/>
          </p:cNvPicPr>
          <p:nvPr/>
        </p:nvPicPr>
        <p:blipFill>
          <a:blip r:embed="rId3"/>
          <a:stretch>
            <a:fillRect/>
          </a:stretch>
        </p:blipFill>
        <p:spPr>
          <a:xfrm>
            <a:off x="7417568" y="192340"/>
            <a:ext cx="1131338" cy="2167914"/>
          </a:xfrm>
          <a:prstGeom prst="rect">
            <a:avLst/>
          </a:prstGeom>
        </p:spPr>
      </p:pic>
      <p:sp>
        <p:nvSpPr>
          <p:cNvPr id="12" name="Rectangle 11"/>
          <p:cNvSpPr/>
          <p:nvPr/>
        </p:nvSpPr>
        <p:spPr>
          <a:xfrm>
            <a:off x="3987959" y="2313274"/>
            <a:ext cx="4306291" cy="1938992"/>
          </a:xfrm>
          <a:prstGeom prst="rect">
            <a:avLst/>
          </a:prstGeom>
        </p:spPr>
        <p:txBody>
          <a:bodyPr wrap="square">
            <a:spAutoFit/>
          </a:bodyPr>
          <a:lstStyle/>
          <a:p>
            <a:endParaRPr lang="en-US" sz="1600" dirty="0">
              <a:solidFill>
                <a:schemeClr val="tx1">
                  <a:lumMod val="75000"/>
                  <a:lumOff val="25000"/>
                </a:schemeClr>
              </a:solidFill>
              <a:latin typeface="FS Magistral Book" panose="020B0504030204080304" pitchFamily="34" charset="0"/>
            </a:endParaRPr>
          </a:p>
          <a:p>
            <a:r>
              <a:rPr lang="en-US" sz="1600" b="1" i="1" dirty="0" err="1">
                <a:solidFill>
                  <a:schemeClr val="tx1">
                    <a:lumMod val="75000"/>
                    <a:lumOff val="25000"/>
                  </a:schemeClr>
                </a:solidFill>
                <a:latin typeface="FS Magistral Book" panose="020B0504030204080304" pitchFamily="34" charset="0"/>
              </a:rPr>
              <a:t>Đã</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triển</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khai</a:t>
            </a:r>
            <a:r>
              <a:rPr lang="en-US" sz="1600" b="1" i="1" dirty="0">
                <a:solidFill>
                  <a:schemeClr val="tx1">
                    <a:lumMod val="75000"/>
                    <a:lumOff val="25000"/>
                  </a:schemeClr>
                </a:solidFill>
                <a:latin typeface="FS Magistral Book" panose="020B0504030204080304" pitchFamily="34" charset="0"/>
              </a:rPr>
              <a:t> </a:t>
            </a:r>
            <a:r>
              <a:rPr lang="en-US" sz="1600" b="1" i="1" err="1">
                <a:solidFill>
                  <a:schemeClr val="tx1">
                    <a:lumMod val="75000"/>
                    <a:lumOff val="25000"/>
                  </a:schemeClr>
                </a:solidFill>
                <a:latin typeface="FS Magistral Book" panose="020B0504030204080304" pitchFamily="34" charset="0"/>
              </a:rPr>
              <a:t>tại</a:t>
            </a:r>
            <a:r>
              <a:rPr lang="en-US" sz="1600" b="1" i="1">
                <a:solidFill>
                  <a:schemeClr val="tx1">
                    <a:lumMod val="75000"/>
                    <a:lumOff val="25000"/>
                  </a:schemeClr>
                </a:solidFill>
                <a:latin typeface="FS Magistral Book" panose="020B0504030204080304" pitchFamily="34" charset="0"/>
              </a:rPr>
              <a:t> 20 </a:t>
            </a:r>
            <a:r>
              <a:rPr lang="en-US" sz="1600" b="1" i="1" dirty="0" err="1">
                <a:solidFill>
                  <a:schemeClr val="tx1">
                    <a:lumMod val="75000"/>
                    <a:lumOff val="25000"/>
                  </a:schemeClr>
                </a:solidFill>
                <a:latin typeface="FS Magistral Book" panose="020B0504030204080304" pitchFamily="34" charset="0"/>
              </a:rPr>
              <a:t>tỉnh</a:t>
            </a:r>
            <a:r>
              <a:rPr lang="en-US" sz="1600" b="1" i="1" dirty="0">
                <a:solidFill>
                  <a:schemeClr val="tx1">
                    <a:lumMod val="75000"/>
                    <a:lumOff val="25000"/>
                  </a:schemeClr>
                </a:solidFill>
                <a:latin typeface="FS Magistral Book" panose="020B0504030204080304" pitchFamily="34" charset="0"/>
              </a:rPr>
              <a:t>/</a:t>
            </a:r>
            <a:r>
              <a:rPr lang="en-US" sz="1600" b="1" i="1" dirty="0" err="1">
                <a:solidFill>
                  <a:schemeClr val="tx1">
                    <a:lumMod val="75000"/>
                    <a:lumOff val="25000"/>
                  </a:schemeClr>
                </a:solidFill>
                <a:latin typeface="FS Magistral Book" panose="020B0504030204080304" pitchFamily="34" charset="0"/>
              </a:rPr>
              <a:t>thành</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phố</a:t>
            </a:r>
            <a:r>
              <a:rPr lang="en-US" sz="1600" b="1" i="1" dirty="0">
                <a:solidFill>
                  <a:schemeClr val="tx1">
                    <a:lumMod val="75000"/>
                    <a:lumOff val="25000"/>
                  </a:schemeClr>
                </a:solidFill>
                <a:latin typeface="FS Magistral Book" panose="020B0504030204080304" pitchFamily="34" charset="0"/>
              </a:rPr>
              <a:t> với </a:t>
            </a:r>
            <a:r>
              <a:rPr lang="en-US" sz="1600" b="1" i="1" dirty="0" err="1">
                <a:solidFill>
                  <a:schemeClr val="tx1">
                    <a:lumMod val="75000"/>
                    <a:lumOff val="25000"/>
                  </a:schemeClr>
                </a:solidFill>
                <a:latin typeface="FS Magistral Book" panose="020B0504030204080304" pitchFamily="34" charset="0"/>
              </a:rPr>
              <a:t>gần</a:t>
            </a:r>
            <a:r>
              <a:rPr lang="en-US" sz="1600" b="1" i="1" dirty="0">
                <a:solidFill>
                  <a:schemeClr val="tx1">
                    <a:lumMod val="75000"/>
                    <a:lumOff val="25000"/>
                  </a:schemeClr>
                </a:solidFill>
                <a:latin typeface="FS Magistral Book" panose="020B0504030204080304" pitchFamily="34" charset="0"/>
              </a:rPr>
              <a:t> 3000 </a:t>
            </a:r>
            <a:r>
              <a:rPr lang="en-US" sz="1600" b="1" i="1" dirty="0" err="1">
                <a:solidFill>
                  <a:schemeClr val="tx1">
                    <a:lumMod val="75000"/>
                    <a:lumOff val="25000"/>
                  </a:schemeClr>
                </a:solidFill>
                <a:latin typeface="FS Magistral Book" panose="020B0504030204080304" pitchFamily="34" charset="0"/>
              </a:rPr>
              <a:t>cơ</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sở</a:t>
            </a:r>
            <a:r>
              <a:rPr lang="en-US" sz="1600" b="1" i="1" dirty="0">
                <a:solidFill>
                  <a:schemeClr val="tx1">
                    <a:lumMod val="75000"/>
                    <a:lumOff val="25000"/>
                  </a:schemeClr>
                </a:solidFill>
                <a:latin typeface="FS Magistral Book" panose="020B0504030204080304" pitchFamily="34" charset="0"/>
              </a:rPr>
              <a:t> y tế </a:t>
            </a:r>
            <a:r>
              <a:rPr lang="en-US" sz="1600" b="1" i="1" dirty="0" err="1">
                <a:solidFill>
                  <a:schemeClr val="tx1">
                    <a:lumMod val="75000"/>
                    <a:lumOff val="25000"/>
                  </a:schemeClr>
                </a:solidFill>
                <a:latin typeface="FS Magistral Book" panose="020B0504030204080304" pitchFamily="34" charset="0"/>
              </a:rPr>
              <a:t>trên</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cả</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nước</a:t>
            </a:r>
            <a:r>
              <a:rPr lang="en-US" sz="1600" b="1" i="1" dirty="0">
                <a:solidFill>
                  <a:schemeClr val="tx1">
                    <a:lumMod val="75000"/>
                    <a:lumOff val="25000"/>
                  </a:schemeClr>
                </a:solidFill>
                <a:latin typeface="FS Magistral Book" panose="020B0504030204080304" pitchFamily="34" charset="0"/>
              </a:rPr>
              <a:t>.</a:t>
            </a:r>
            <a:endParaRPr lang="en-US" sz="1600" dirty="0">
              <a:solidFill>
                <a:schemeClr val="tx1">
                  <a:lumMod val="75000"/>
                  <a:lumOff val="25000"/>
                </a:schemeClr>
              </a:solidFill>
              <a:latin typeface="FS Magistral Book" panose="020B0504030204080304" pitchFamily="34" charset="0"/>
            </a:endParaRPr>
          </a:p>
          <a:p>
            <a:r>
              <a:rPr lang="en-US" sz="1600" b="1" i="1" dirty="0" err="1">
                <a:solidFill>
                  <a:schemeClr val="tx1">
                    <a:lumMod val="75000"/>
                    <a:lumOff val="25000"/>
                  </a:schemeClr>
                </a:solidFill>
                <a:latin typeface="FS Magistral Book" panose="020B0504030204080304" pitchFamily="34" charset="0"/>
              </a:rPr>
              <a:t>Một</a:t>
            </a:r>
            <a:r>
              <a:rPr lang="en-US" sz="1600" b="1" i="1" dirty="0">
                <a:solidFill>
                  <a:schemeClr val="tx1">
                    <a:lumMod val="75000"/>
                    <a:lumOff val="25000"/>
                  </a:schemeClr>
                </a:solidFill>
                <a:latin typeface="FS Magistral Book" panose="020B0504030204080304" pitchFamily="34" charset="0"/>
              </a:rPr>
              <a:t> số </a:t>
            </a:r>
            <a:r>
              <a:rPr lang="en-US" sz="1600" b="1" i="1" dirty="0" err="1">
                <a:solidFill>
                  <a:schemeClr val="tx1">
                    <a:lumMod val="75000"/>
                    <a:lumOff val="25000"/>
                  </a:schemeClr>
                </a:solidFill>
                <a:latin typeface="FS Magistral Book" panose="020B0504030204080304" pitchFamily="34" charset="0"/>
              </a:rPr>
              <a:t>khách</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hàng</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tiêu</a:t>
            </a:r>
            <a:r>
              <a:rPr lang="en-US" sz="1600" b="1" i="1" dirty="0">
                <a:solidFill>
                  <a:schemeClr val="tx1">
                    <a:lumMod val="75000"/>
                    <a:lumOff val="25000"/>
                  </a:schemeClr>
                </a:solidFill>
                <a:latin typeface="FS Magistral Book" panose="020B0504030204080304" pitchFamily="34" charset="0"/>
              </a:rPr>
              <a:t> </a:t>
            </a:r>
            <a:r>
              <a:rPr lang="en-US" sz="1600" b="1" i="1" dirty="0" err="1">
                <a:solidFill>
                  <a:schemeClr val="tx1">
                    <a:lumMod val="75000"/>
                    <a:lumOff val="25000"/>
                  </a:schemeClr>
                </a:solidFill>
                <a:latin typeface="FS Magistral Book" panose="020B0504030204080304" pitchFamily="34" charset="0"/>
              </a:rPr>
              <a:t>biểu</a:t>
            </a:r>
            <a:r>
              <a:rPr lang="en-US" sz="1600" b="1" i="1" dirty="0">
                <a:solidFill>
                  <a:schemeClr val="tx1">
                    <a:lumMod val="75000"/>
                    <a:lumOff val="25000"/>
                  </a:schemeClr>
                </a:solidFill>
                <a:latin typeface="FS Magistral Book" panose="020B0504030204080304" pitchFamily="34" charset="0"/>
              </a:rPr>
              <a:t>: </a:t>
            </a:r>
          </a:p>
          <a:p>
            <a:pPr marL="285750" indent="-285750">
              <a:buFontTx/>
              <a:buChar char="-"/>
            </a:pPr>
            <a:r>
              <a:rPr lang="en-US" i="1" dirty="0">
                <a:solidFill>
                  <a:schemeClr val="tx1">
                    <a:lumMod val="75000"/>
                    <a:lumOff val="25000"/>
                  </a:schemeClr>
                </a:solidFill>
                <a:latin typeface="FS Magistral Book" panose="020B0504030204080304" pitchFamily="34" charset="0"/>
              </a:rPr>
              <a:t>100% </a:t>
            </a:r>
            <a:r>
              <a:rPr lang="en-US" i="1" dirty="0" err="1">
                <a:solidFill>
                  <a:schemeClr val="tx1">
                    <a:lumMod val="75000"/>
                    <a:lumOff val="25000"/>
                  </a:schemeClr>
                </a:solidFill>
                <a:latin typeface="FS Magistral Book" panose="020B0504030204080304" pitchFamily="34" charset="0"/>
              </a:rPr>
              <a:t>trạm</a:t>
            </a:r>
            <a:r>
              <a:rPr lang="en-US" i="1" dirty="0">
                <a:solidFill>
                  <a:schemeClr val="tx1">
                    <a:lumMod val="75000"/>
                    <a:lumOff val="25000"/>
                  </a:schemeClr>
                </a:solidFill>
                <a:latin typeface="FS Magistral Book" panose="020B0504030204080304" pitchFamily="34" charset="0"/>
              </a:rPr>
              <a:t> y tế, </a:t>
            </a:r>
            <a:r>
              <a:rPr lang="en-US" i="1" dirty="0" err="1">
                <a:solidFill>
                  <a:schemeClr val="tx1">
                    <a:lumMod val="75000"/>
                    <a:lumOff val="25000"/>
                  </a:schemeClr>
                </a:solidFill>
                <a:latin typeface="FS Magistral Book" panose="020B0504030204080304" pitchFamily="34" charset="0"/>
              </a:rPr>
              <a:t>phòng</a:t>
            </a:r>
            <a:r>
              <a:rPr lang="en-US" i="1" dirty="0">
                <a:solidFill>
                  <a:schemeClr val="tx1">
                    <a:lumMod val="75000"/>
                    <a:lumOff val="25000"/>
                  </a:schemeClr>
                </a:solidFill>
                <a:latin typeface="FS Magistral Book" panose="020B0504030204080304" pitchFamily="34" charset="0"/>
              </a:rPr>
              <a:t> </a:t>
            </a:r>
            <a:r>
              <a:rPr lang="en-US" i="1" dirty="0" err="1">
                <a:solidFill>
                  <a:schemeClr val="tx1">
                    <a:lumMod val="75000"/>
                    <a:lumOff val="25000"/>
                  </a:schemeClr>
                </a:solidFill>
                <a:latin typeface="FS Magistral Book" panose="020B0504030204080304" pitchFamily="34" charset="0"/>
              </a:rPr>
              <a:t>khám</a:t>
            </a:r>
            <a:r>
              <a:rPr lang="en-US" i="1" dirty="0">
                <a:solidFill>
                  <a:schemeClr val="tx1">
                    <a:lumMod val="75000"/>
                    <a:lumOff val="25000"/>
                  </a:schemeClr>
                </a:solidFill>
                <a:latin typeface="FS Magistral Book" panose="020B0504030204080304" pitchFamily="34" charset="0"/>
              </a:rPr>
              <a:t> ở </a:t>
            </a:r>
            <a:r>
              <a:rPr lang="en-US" i="1" dirty="0" err="1">
                <a:solidFill>
                  <a:schemeClr val="tx1">
                    <a:lumMod val="75000"/>
                    <a:lumOff val="25000"/>
                  </a:schemeClr>
                </a:solidFill>
                <a:latin typeface="FS Magistral Book" panose="020B0504030204080304" pitchFamily="34" charset="0"/>
              </a:rPr>
              <a:t>Quảng</a:t>
            </a:r>
            <a:r>
              <a:rPr lang="en-US" i="1" dirty="0">
                <a:solidFill>
                  <a:schemeClr val="tx1">
                    <a:lumMod val="75000"/>
                    <a:lumOff val="25000"/>
                  </a:schemeClr>
                </a:solidFill>
                <a:latin typeface="FS Magistral Book" panose="020B0504030204080304" pitchFamily="34" charset="0"/>
              </a:rPr>
              <a:t> </a:t>
            </a:r>
            <a:r>
              <a:rPr lang="en-US" i="1" dirty="0" err="1">
                <a:solidFill>
                  <a:schemeClr val="tx1">
                    <a:lumMod val="75000"/>
                    <a:lumOff val="25000"/>
                  </a:schemeClr>
                </a:solidFill>
                <a:latin typeface="FS Magistral Book" panose="020B0504030204080304" pitchFamily="34" charset="0"/>
              </a:rPr>
              <a:t>Ninh</a:t>
            </a:r>
            <a:r>
              <a:rPr lang="en-US" i="1">
                <a:solidFill>
                  <a:schemeClr val="tx1">
                    <a:lumMod val="75000"/>
                    <a:lumOff val="25000"/>
                  </a:schemeClr>
                </a:solidFill>
                <a:latin typeface="FS Magistral Book" panose="020B0504030204080304" pitchFamily="34" charset="0"/>
              </a:rPr>
              <a:t>, Gia Lai</a:t>
            </a:r>
          </a:p>
          <a:p>
            <a:pPr marL="285750" indent="-285750">
              <a:buFontTx/>
              <a:buChar char="-"/>
            </a:pPr>
            <a:r>
              <a:rPr lang="en-US" i="1">
                <a:solidFill>
                  <a:schemeClr val="tx1">
                    <a:lumMod val="75000"/>
                    <a:lumOff val="25000"/>
                  </a:schemeClr>
                </a:solidFill>
                <a:latin typeface="FS Magistral Book" panose="020B0504030204080304" pitchFamily="34" charset="0"/>
              </a:rPr>
              <a:t>Các </a:t>
            </a:r>
            <a:r>
              <a:rPr lang="en-US" i="1" dirty="0" err="1">
                <a:solidFill>
                  <a:schemeClr val="tx1">
                    <a:lumMod val="75000"/>
                    <a:lumOff val="25000"/>
                  </a:schemeClr>
                </a:solidFill>
                <a:latin typeface="FS Magistral Book" panose="020B0504030204080304" pitchFamily="34" charset="0"/>
              </a:rPr>
              <a:t>tỉnh</a:t>
            </a:r>
            <a:r>
              <a:rPr lang="en-US" i="1" dirty="0">
                <a:solidFill>
                  <a:schemeClr val="tx1">
                    <a:lumMod val="75000"/>
                    <a:lumOff val="25000"/>
                  </a:schemeClr>
                </a:solidFill>
                <a:latin typeface="FS Magistral Book" panose="020B0504030204080304" pitchFamily="34" charset="0"/>
              </a:rPr>
              <a:t> Viettel </a:t>
            </a:r>
            <a:r>
              <a:rPr lang="en-US" i="1" dirty="0" err="1">
                <a:solidFill>
                  <a:schemeClr val="tx1">
                    <a:lumMod val="75000"/>
                    <a:lumOff val="25000"/>
                  </a:schemeClr>
                </a:solidFill>
                <a:latin typeface="FS Magistral Book" panose="020B0504030204080304" pitchFamily="34" charset="0"/>
              </a:rPr>
              <a:t>chiếm</a:t>
            </a:r>
            <a:r>
              <a:rPr lang="en-US" i="1" dirty="0">
                <a:solidFill>
                  <a:schemeClr val="tx1">
                    <a:lumMod val="75000"/>
                    <a:lumOff val="25000"/>
                  </a:schemeClr>
                </a:solidFill>
                <a:latin typeface="FS Magistral Book" panose="020B0504030204080304" pitchFamily="34" charset="0"/>
              </a:rPr>
              <a:t> </a:t>
            </a:r>
            <a:r>
              <a:rPr lang="en-US" i="1" dirty="0" err="1">
                <a:solidFill>
                  <a:schemeClr val="tx1">
                    <a:lumMod val="75000"/>
                    <a:lumOff val="25000"/>
                  </a:schemeClr>
                </a:solidFill>
                <a:latin typeface="FS Magistral Book" panose="020B0504030204080304" pitchFamily="34" charset="0"/>
              </a:rPr>
              <a:t>thị</a:t>
            </a:r>
            <a:r>
              <a:rPr lang="en-US" i="1" dirty="0">
                <a:solidFill>
                  <a:schemeClr val="tx1">
                    <a:lumMod val="75000"/>
                    <a:lumOff val="25000"/>
                  </a:schemeClr>
                </a:solidFill>
                <a:latin typeface="FS Magistral Book" panose="020B0504030204080304" pitchFamily="34" charset="0"/>
              </a:rPr>
              <a:t> </a:t>
            </a:r>
            <a:r>
              <a:rPr lang="en-US" i="1" dirty="0" err="1">
                <a:solidFill>
                  <a:schemeClr val="tx1">
                    <a:lumMod val="75000"/>
                    <a:lumOff val="25000"/>
                  </a:schemeClr>
                </a:solidFill>
                <a:latin typeface="FS Magistral Book" panose="020B0504030204080304" pitchFamily="34" charset="0"/>
              </a:rPr>
              <a:t>phần</a:t>
            </a:r>
            <a:r>
              <a:rPr lang="en-US" i="1" dirty="0">
                <a:solidFill>
                  <a:schemeClr val="tx1">
                    <a:lumMod val="75000"/>
                    <a:lumOff val="25000"/>
                  </a:schemeClr>
                </a:solidFill>
                <a:latin typeface="FS Magistral Book" panose="020B0504030204080304" pitchFamily="34" charset="0"/>
              </a:rPr>
              <a:t> </a:t>
            </a:r>
            <a:r>
              <a:rPr lang="en-US" i="1" err="1">
                <a:solidFill>
                  <a:schemeClr val="tx1">
                    <a:lumMod val="75000"/>
                    <a:lumOff val="25000"/>
                  </a:schemeClr>
                </a:solidFill>
                <a:latin typeface="FS Magistral Book" panose="020B0504030204080304" pitchFamily="34" charset="0"/>
              </a:rPr>
              <a:t>lớn</a:t>
            </a:r>
            <a:r>
              <a:rPr lang="en-US" i="1">
                <a:solidFill>
                  <a:schemeClr val="tx1">
                    <a:lumMod val="75000"/>
                    <a:lumOff val="25000"/>
                  </a:schemeClr>
                </a:solidFill>
                <a:latin typeface="FS Magistral Book" panose="020B0504030204080304" pitchFamily="34" charset="0"/>
              </a:rPr>
              <a:t>: Hải Phòng, </a:t>
            </a:r>
            <a:r>
              <a:rPr lang="en-US" i="1" err="1">
                <a:solidFill>
                  <a:schemeClr val="tx1">
                    <a:lumMod val="75000"/>
                    <a:lumOff val="25000"/>
                  </a:schemeClr>
                </a:solidFill>
                <a:latin typeface="FS Magistral Book" panose="020B0504030204080304" pitchFamily="34" charset="0"/>
              </a:rPr>
              <a:t>Lào</a:t>
            </a:r>
            <a:r>
              <a:rPr lang="en-US" i="1">
                <a:solidFill>
                  <a:schemeClr val="tx1">
                    <a:lumMod val="75000"/>
                    <a:lumOff val="25000"/>
                  </a:schemeClr>
                </a:solidFill>
                <a:latin typeface="FS Magistral Book" panose="020B0504030204080304" pitchFamily="34" charset="0"/>
              </a:rPr>
              <a:t> Cai, Tuyên Quang, </a:t>
            </a:r>
            <a:r>
              <a:rPr lang="en-US" i="1" dirty="0">
                <a:solidFill>
                  <a:schemeClr val="tx1">
                    <a:lumMod val="75000"/>
                    <a:lumOff val="25000"/>
                  </a:schemeClr>
                </a:solidFill>
                <a:latin typeface="FS Magistral Book" panose="020B0504030204080304" pitchFamily="34" charset="0"/>
              </a:rPr>
              <a:t>Hà </a:t>
            </a:r>
            <a:r>
              <a:rPr lang="en-US" i="1" dirty="0" err="1">
                <a:solidFill>
                  <a:schemeClr val="tx1">
                    <a:lumMod val="75000"/>
                    <a:lumOff val="25000"/>
                  </a:schemeClr>
                </a:solidFill>
                <a:latin typeface="FS Magistral Book" panose="020B0504030204080304" pitchFamily="34" charset="0"/>
              </a:rPr>
              <a:t>Nội</a:t>
            </a:r>
            <a:r>
              <a:rPr lang="en-US" i="1">
                <a:solidFill>
                  <a:schemeClr val="tx1">
                    <a:lumMod val="75000"/>
                    <a:lumOff val="25000"/>
                  </a:schemeClr>
                </a:solidFill>
                <a:latin typeface="FS Magistral Book" panose="020B0504030204080304" pitchFamily="34" charset="0"/>
              </a:rPr>
              <a:t>, Đồng Nai…</a:t>
            </a:r>
            <a:endParaRPr lang="en-US" dirty="0">
              <a:solidFill>
                <a:schemeClr val="tx1">
                  <a:lumMod val="75000"/>
                  <a:lumOff val="25000"/>
                </a:schemeClr>
              </a:solidFill>
              <a:latin typeface="FS Magistral Book" panose="020B0504030204080304" pitchFamily="34" charset="0"/>
            </a:endParaRPr>
          </a:p>
        </p:txBody>
      </p:sp>
      <p:pic>
        <p:nvPicPr>
          <p:cNvPr id="1030" name="Picture 6" descr="Khách hàng là gì ? Một số kiến thức bạn cần biết về khách hàng trong  market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128" y="2360254"/>
            <a:ext cx="2887926" cy="1612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3655094"/>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anim calcmode="lin" valueType="num">
                                      <p:cBhvr>
                                        <p:cTn id="8" dur="500" fill="hold"/>
                                        <p:tgtEl>
                                          <p:spTgt spid="18"/>
                                        </p:tgtEl>
                                        <p:attrNameLst>
                                          <p:attrName>ppt_x</p:attrName>
                                        </p:attrNameLst>
                                      </p:cBhvr>
                                      <p:tavLst>
                                        <p:tav tm="0">
                                          <p:val>
                                            <p:strVal val="#ppt_x"/>
                                          </p:val>
                                        </p:tav>
                                        <p:tav tm="100000">
                                          <p:val>
                                            <p:strVal val="#ppt_x"/>
                                          </p:val>
                                        </p:tav>
                                      </p:tavLst>
                                    </p:anim>
                                    <p:anim calcmode="lin" valueType="num">
                                      <p:cBhvr>
                                        <p:cTn id="9" dur="5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anim calcmode="lin" valueType="num">
                                      <p:cBhvr>
                                        <p:cTn id="13" dur="500" fill="hold"/>
                                        <p:tgtEl>
                                          <p:spTgt spid="12"/>
                                        </p:tgtEl>
                                        <p:attrNameLst>
                                          <p:attrName>ppt_x</p:attrName>
                                        </p:attrNameLst>
                                      </p:cBhvr>
                                      <p:tavLst>
                                        <p:tav tm="0">
                                          <p:val>
                                            <p:strVal val="#ppt_x"/>
                                          </p:val>
                                        </p:tav>
                                        <p:tav tm="100000">
                                          <p:val>
                                            <p:strVal val="#ppt_x"/>
                                          </p:val>
                                        </p:tav>
                                      </p:tavLst>
                                    </p:anim>
                                    <p:anim calcmode="lin" valueType="num">
                                      <p:cBhvr>
                                        <p:cTn id="1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586879" y="83139"/>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kumimoji="0" lang="en-US" sz="2000" b="0" i="0" u="none" strike="noStrike" kern="0" cap="none" spc="-20" normalizeH="0" baseline="0" noProof="0" dirty="0">
                <a:ln>
                  <a:noFill/>
                </a:ln>
                <a:solidFill>
                  <a:srgbClr val="FF0000"/>
                </a:solidFill>
                <a:effectLst/>
                <a:uLnTx/>
                <a:uFillTx/>
                <a:latin typeface="FS Magistral Book" panose="020B0504030204080304" pitchFamily="34" charset="0"/>
                <a:ea typeface="Source Sans Pro"/>
                <a:cs typeface="Source Sans Pro"/>
                <a:sym typeface="Source Sans Pro"/>
              </a:rPr>
              <a:t>     </a:t>
            </a:r>
            <a:r>
              <a:rPr lang="en-US" sz="2000" dirty="0">
                <a:solidFill>
                  <a:srgbClr val="EE0D3D"/>
                </a:solidFill>
                <a:latin typeface="FS Magistral Book" panose="020B0504030204080304" pitchFamily="34" charset="0"/>
              </a:rPr>
              <a:t>LỢI ÍCH MANG LẠI</a:t>
            </a:r>
            <a:endParaRPr lang="vi-VN" sz="2000" b="1" dirty="0">
              <a:solidFill>
                <a:srgbClr val="EE0033"/>
              </a:solidFill>
              <a:cs typeface="Sarabun ExtraBold" panose="00000900000000000000" pitchFamily="2" charset="-34"/>
            </a:endParaRP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8" name="Content Placeholder 2">
            <a:extLst>
              <a:ext uri="{FF2B5EF4-FFF2-40B4-BE49-F238E27FC236}">
                <a16:creationId xmlns:a16="http://schemas.microsoft.com/office/drawing/2014/main" id="{D3545D2B-B0DF-4B58-B86B-BAF7E54E58AC}"/>
              </a:ext>
            </a:extLst>
          </p:cNvPr>
          <p:cNvSpPr txBox="1">
            <a:spLocks/>
          </p:cNvSpPr>
          <p:nvPr/>
        </p:nvSpPr>
        <p:spPr bwMode="auto">
          <a:xfrm>
            <a:off x="1399078" y="1931952"/>
            <a:ext cx="2951163" cy="1110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3200">
                <a:solidFill>
                  <a:srgbClr val="404040"/>
                </a:solidFill>
                <a:latin typeface="Calibri" panose="020F0502020204030204" pitchFamily="34" charset="0"/>
                <a:cs typeface="Roboto Light" charset="0"/>
              </a:defRPr>
            </a:lvl1pPr>
            <a:lvl2pPr marL="742950" indent="-285750">
              <a:lnSpc>
                <a:spcPct val="90000"/>
              </a:lnSpc>
              <a:spcBef>
                <a:spcPts val="375"/>
              </a:spcBef>
              <a:buFont typeface="Arial" panose="020B0604020202020204" pitchFamily="34" charset="0"/>
              <a:buChar char="•"/>
              <a:defRPr sz="1500">
                <a:solidFill>
                  <a:srgbClr val="404040"/>
                </a:solidFill>
                <a:latin typeface="Calibri" panose="020F0502020204030204" pitchFamily="34" charset="0"/>
                <a:cs typeface="Roboto Light" charset="0"/>
              </a:defRPr>
            </a:lvl2pPr>
            <a:lvl3pPr marL="1143000" indent="-228600">
              <a:lnSpc>
                <a:spcPct val="90000"/>
              </a:lnSpc>
              <a:spcBef>
                <a:spcPts val="375"/>
              </a:spcBef>
              <a:buFont typeface="Arial" panose="020B0604020202020204" pitchFamily="34" charset="0"/>
              <a:buChar char="•"/>
              <a:defRPr sz="1400">
                <a:solidFill>
                  <a:srgbClr val="404040"/>
                </a:solidFill>
                <a:latin typeface="Calibri" panose="020F0502020204030204" pitchFamily="34" charset="0"/>
                <a:cs typeface="Roboto Light" charset="0"/>
              </a:defRPr>
            </a:lvl3pPr>
            <a:lvl4pPr marL="1600200" indent="-228600">
              <a:lnSpc>
                <a:spcPct val="90000"/>
              </a:lnSpc>
              <a:spcBef>
                <a:spcPts val="375"/>
              </a:spcBef>
              <a:buFont typeface="Arial" panose="020B0604020202020204" pitchFamily="34" charset="0"/>
              <a:buChar char="•"/>
              <a:defRPr sz="1200">
                <a:solidFill>
                  <a:srgbClr val="404040"/>
                </a:solidFill>
                <a:latin typeface="Calibri" panose="020F0502020204030204" pitchFamily="34" charset="0"/>
                <a:cs typeface="Roboto Light" charset="0"/>
              </a:defRPr>
            </a:lvl4pPr>
            <a:lvl5pPr marL="2057400" indent="-228600">
              <a:lnSpc>
                <a:spcPct val="90000"/>
              </a:lnSpc>
              <a:spcBef>
                <a:spcPts val="375"/>
              </a:spcBef>
              <a:buFont typeface="Arial" panose="020B0604020202020204" pitchFamily="34" charset="0"/>
              <a:buChar char="•"/>
              <a:defRPr sz="1200">
                <a:solidFill>
                  <a:srgbClr val="404040"/>
                </a:solidFill>
                <a:latin typeface="Calibri" panose="020F0502020204030204" pitchFamily="34" charset="0"/>
                <a:cs typeface="Roboto Light"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1400" b="1" i="0" u="none" strike="noStrike" kern="1200" cap="none" spc="0" normalizeH="0" baseline="0" noProof="0" dirty="0" err="1">
                <a:ln>
                  <a:noFill/>
                </a:ln>
                <a:solidFill>
                  <a:srgbClr val="16ACE3"/>
                </a:solidFill>
                <a:effectLst/>
                <a:uLnTx/>
                <a:uFillTx/>
                <a:latin typeface="FS Magistral Book" panose="020B0504030204080304" pitchFamily="34" charset="0"/>
                <a:cs typeface="Arial" panose="020B0604020202020204" pitchFamily="34" charset="0"/>
              </a:rPr>
              <a:t>Quản</a:t>
            </a:r>
            <a:r>
              <a:rPr kumimoji="0" lang="en-US" altLang="en-US" sz="1400" b="1" i="0" u="none" strike="noStrike" kern="1200" cap="none" spc="0" normalizeH="0" baseline="0" noProof="0" dirty="0">
                <a:ln>
                  <a:noFill/>
                </a:ln>
                <a:solidFill>
                  <a:srgbClr val="16ACE3"/>
                </a:solidFill>
                <a:effectLst/>
                <a:uLnTx/>
                <a:uFillTx/>
                <a:latin typeface="FS Magistral Book" panose="020B0504030204080304" pitchFamily="34" charset="0"/>
                <a:cs typeface="Arial" panose="020B0604020202020204" pitchFamily="34" charset="0"/>
              </a:rPr>
              <a:t> </a:t>
            </a:r>
            <a:r>
              <a:rPr kumimoji="0" lang="en-US" altLang="en-US" sz="1400" b="1" i="0" u="none" strike="noStrike" kern="1200" cap="none" spc="0" normalizeH="0" baseline="0" noProof="0" dirty="0" err="1">
                <a:ln>
                  <a:noFill/>
                </a:ln>
                <a:solidFill>
                  <a:srgbClr val="16ACE3"/>
                </a:solidFill>
                <a:effectLst/>
                <a:uLnTx/>
                <a:uFillTx/>
                <a:latin typeface="FS Magistral Book" panose="020B0504030204080304" pitchFamily="34" charset="0"/>
                <a:cs typeface="Arial" panose="020B0604020202020204" pitchFamily="34" charset="0"/>
              </a:rPr>
              <a:t>lý</a:t>
            </a:r>
            <a:r>
              <a:rPr kumimoji="0" lang="en-US" altLang="en-US" sz="1400" b="1" i="0" u="none" strike="noStrike" kern="1200" cap="none" spc="0" normalizeH="0" baseline="0" noProof="0" dirty="0">
                <a:ln>
                  <a:noFill/>
                </a:ln>
                <a:solidFill>
                  <a:srgbClr val="16ACE3"/>
                </a:solidFill>
                <a:effectLst/>
                <a:uLnTx/>
                <a:uFillTx/>
                <a:latin typeface="FS Magistral Book" panose="020B0504030204080304" pitchFamily="34" charset="0"/>
                <a:cs typeface="Arial" panose="020B0604020202020204" pitchFamily="34" charset="0"/>
              </a:rPr>
              <a:t> </a:t>
            </a:r>
            <a:r>
              <a:rPr kumimoji="0" lang="en-US" altLang="en-US" sz="1400" b="1" i="0" u="none" strike="noStrike" kern="1200" cap="none" spc="0" normalizeH="0" baseline="0" noProof="0" dirty="0" err="1">
                <a:ln>
                  <a:noFill/>
                </a:ln>
                <a:solidFill>
                  <a:srgbClr val="16ACE3"/>
                </a:solidFill>
                <a:effectLst/>
                <a:uLnTx/>
                <a:uFillTx/>
                <a:latin typeface="FS Magistral Book" panose="020B0504030204080304" pitchFamily="34" charset="0"/>
                <a:cs typeface="Arial" panose="020B0604020202020204" pitchFamily="34" charset="0"/>
              </a:rPr>
              <a:t>tập</a:t>
            </a:r>
            <a:r>
              <a:rPr kumimoji="0" lang="en-US" altLang="en-US" sz="1400" b="1" i="0" u="none" strike="noStrike" kern="1200" cap="none" spc="0" normalizeH="0" baseline="0" noProof="0" dirty="0">
                <a:ln>
                  <a:noFill/>
                </a:ln>
                <a:solidFill>
                  <a:srgbClr val="16ACE3"/>
                </a:solidFill>
                <a:effectLst/>
                <a:uLnTx/>
                <a:uFillTx/>
                <a:latin typeface="FS Magistral Book" panose="020B0504030204080304" pitchFamily="34" charset="0"/>
                <a:cs typeface="Arial" panose="020B0604020202020204" pitchFamily="34" charset="0"/>
              </a:rPr>
              <a:t> </a:t>
            </a:r>
            <a:r>
              <a:rPr kumimoji="0" lang="en-US" altLang="en-US" sz="1400" b="1" i="0" u="none" strike="noStrike" kern="1200" cap="none" spc="0" normalizeH="0" baseline="0" noProof="0" dirty="0" err="1">
                <a:ln>
                  <a:noFill/>
                </a:ln>
                <a:solidFill>
                  <a:srgbClr val="16ACE3"/>
                </a:solidFill>
                <a:effectLst/>
                <a:uLnTx/>
                <a:uFillTx/>
                <a:latin typeface="FS Magistral Book" panose="020B0504030204080304" pitchFamily="34" charset="0"/>
                <a:cs typeface="Arial" panose="020B0604020202020204" pitchFamily="34" charset="0"/>
              </a:rPr>
              <a:t>trung</a:t>
            </a:r>
            <a:endParaRPr kumimoji="0" lang="en-US" altLang="en-US" sz="1400" b="1" i="0" u="none" strike="noStrike" kern="1200" cap="none" spc="0" normalizeH="0" baseline="0" noProof="0" dirty="0">
              <a:ln>
                <a:noFill/>
              </a:ln>
              <a:solidFill>
                <a:srgbClr val="16ACE3"/>
              </a:solidFill>
              <a:effectLst/>
              <a:uLnTx/>
              <a:uFillTx/>
              <a:latin typeface="FS Magistral Book" panose="020B05040302040803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lang="en-US" altLang="en-US" sz="1300">
                <a:solidFill>
                  <a:schemeClr val="tx1"/>
                </a:solidFill>
                <a:latin typeface="FS Magistral Book" panose="020B0504030204080304" pitchFamily="34" charset="0"/>
                <a:cs typeface="Arial" panose="020B0604020202020204" pitchFamily="34" charset="0"/>
              </a:rPr>
              <a:t>30 </a:t>
            </a:r>
            <a:r>
              <a:rPr lang="en-US" altLang="en-US" sz="1300" dirty="0" err="1">
                <a:solidFill>
                  <a:schemeClr val="tx1"/>
                </a:solidFill>
                <a:latin typeface="FS Magistral Book" panose="020B0504030204080304" pitchFamily="34" charset="0"/>
                <a:cs typeface="Arial" panose="020B0604020202020204" pitchFamily="34" charset="0"/>
              </a:rPr>
              <a:t>nhóm</a:t>
            </a:r>
            <a:r>
              <a:rPr lang="en-US" altLang="en-US" sz="1300" dirty="0">
                <a:solidFill>
                  <a:schemeClr val="tx1"/>
                </a:solidFill>
                <a:latin typeface="FS Magistral Book" panose="020B0504030204080304" pitchFamily="34" charset="0"/>
                <a:cs typeface="Arial" panose="020B0604020202020204" pitchFamily="34" charset="0"/>
              </a:rPr>
              <a:t> </a:t>
            </a:r>
            <a:r>
              <a:rPr lang="vi-VN" altLang="en-US" sz="1300" dirty="0">
                <a:solidFill>
                  <a:schemeClr val="tx1"/>
                </a:solidFill>
                <a:latin typeface="FS Magistral Book" panose="020B0504030204080304" pitchFamily="34" charset="0"/>
                <a:cs typeface="Arial" panose="020B0604020202020204" pitchFamily="34" charset="0"/>
              </a:rPr>
              <a:t>nghiệp vụ của tuyến y tế cơ sở trên cùng một hệ thống như: </a:t>
            </a:r>
            <a:r>
              <a:rPr lang="vi-VN" altLang="en-US" sz="1300">
                <a:solidFill>
                  <a:schemeClr val="tx1"/>
                </a:solidFill>
                <a:latin typeface="FS Magistral Book" panose="020B0504030204080304" pitchFamily="34" charset="0"/>
                <a:cs typeface="Arial" panose="020B0604020202020204" pitchFamily="34" charset="0"/>
              </a:rPr>
              <a:t>Khám </a:t>
            </a:r>
            <a:r>
              <a:rPr kumimoji="0" lang="vi-VN" altLang="en-US" sz="13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bệnh</a:t>
            </a:r>
            <a:r>
              <a:rPr kumimoji="0" lang="en-US" altLang="en-US" sz="1300" b="0" i="0" u="none" strike="noStrike" kern="1200" cap="none" spc="0" normalizeH="0" baseline="0" noProof="0">
                <a:ln>
                  <a:noFill/>
                </a:ln>
                <a:solidFill>
                  <a:schemeClr val="tx1"/>
                </a:solidFill>
                <a:effectLst/>
                <a:uLnTx/>
                <a:uFillTx/>
                <a:latin typeface="FS Magistral Book" panose="020B0504030204080304" pitchFamily="34" charset="0"/>
                <a:cs typeface="Arial" panose="020B0604020202020204" pitchFamily="34" charset="0"/>
              </a:rPr>
              <a:t>,</a:t>
            </a:r>
            <a:r>
              <a:rPr kumimoji="0" lang="en-US" altLang="en-US" sz="1300" b="0" i="0" u="none" strike="noStrike" kern="1200" cap="none" spc="0" normalizeH="0" noProof="0">
                <a:ln>
                  <a:noFill/>
                </a:ln>
                <a:solidFill>
                  <a:schemeClr val="tx1"/>
                </a:solidFill>
                <a:effectLst/>
                <a:uLnTx/>
                <a:uFillTx/>
                <a:latin typeface="FS Magistral Book" panose="020B0504030204080304" pitchFamily="34" charset="0"/>
                <a:cs typeface="Arial" panose="020B0604020202020204" pitchFamily="34" charset="0"/>
              </a:rPr>
              <a:t> </a:t>
            </a:r>
            <a:r>
              <a:rPr lang="en-US" altLang="en-US" sz="1300">
                <a:solidFill>
                  <a:schemeClr val="tx1"/>
                </a:solidFill>
                <a:latin typeface="FS Magistral Book" panose="020B0504030204080304" pitchFamily="34" charset="0"/>
                <a:cs typeface="Arial" panose="020B0604020202020204" pitchFamily="34" charset="0"/>
              </a:rPr>
              <a:t>Bệnh án điện tử, HSSK</a:t>
            </a:r>
            <a:r>
              <a:rPr lang="vi-VN" altLang="en-US" sz="1300">
                <a:solidFill>
                  <a:schemeClr val="tx1"/>
                </a:solidFill>
                <a:latin typeface="FS Magistral Book" panose="020B0504030204080304" pitchFamily="34" charset="0"/>
                <a:cs typeface="Arial" panose="020B0604020202020204" pitchFamily="34" charset="0"/>
              </a:rPr>
              <a:t>, </a:t>
            </a:r>
            <a:r>
              <a:rPr lang="en-US" altLang="en-US" sz="1300" dirty="0">
                <a:solidFill>
                  <a:schemeClr val="tx1"/>
                </a:solidFill>
                <a:latin typeface="FS Magistral Book" panose="020B0504030204080304" pitchFamily="34" charset="0"/>
                <a:cs typeface="Arial" panose="020B0604020202020204" pitchFamily="34" charset="0"/>
              </a:rPr>
              <a:t>T</a:t>
            </a:r>
            <a:r>
              <a:rPr lang="vi-VN" altLang="en-US" sz="1300" dirty="0">
                <a:solidFill>
                  <a:schemeClr val="tx1"/>
                </a:solidFill>
                <a:latin typeface="FS Magistral Book" panose="020B0504030204080304" pitchFamily="34" charset="0"/>
                <a:cs typeface="Arial" panose="020B0604020202020204" pitchFamily="34" charset="0"/>
              </a:rPr>
              <a:t>iêm chủng, </a:t>
            </a:r>
            <a:r>
              <a:rPr lang="en-US" altLang="en-US" sz="1300" dirty="0" err="1">
                <a:solidFill>
                  <a:schemeClr val="tx1"/>
                </a:solidFill>
                <a:latin typeface="FS Magistral Book" panose="020B0504030204080304" pitchFamily="34" charset="0"/>
                <a:cs typeface="Arial" panose="020B0604020202020204" pitchFamily="34" charset="0"/>
              </a:rPr>
              <a:t>Bệnh</a:t>
            </a:r>
            <a:r>
              <a:rPr lang="en-US" altLang="en-US" sz="1300" dirty="0">
                <a:solidFill>
                  <a:schemeClr val="tx1"/>
                </a:solidFill>
                <a:latin typeface="FS Magistral Book" panose="020B0504030204080304" pitchFamily="34" charset="0"/>
                <a:cs typeface="Arial" panose="020B0604020202020204" pitchFamily="34" charset="0"/>
              </a:rPr>
              <a:t> </a:t>
            </a:r>
            <a:r>
              <a:rPr lang="en-US" altLang="en-US" sz="1300" dirty="0" err="1">
                <a:solidFill>
                  <a:schemeClr val="tx1"/>
                </a:solidFill>
                <a:latin typeface="FS Magistral Book" panose="020B0504030204080304" pitchFamily="34" charset="0"/>
                <a:cs typeface="Arial" panose="020B0604020202020204" pitchFamily="34" charset="0"/>
              </a:rPr>
              <a:t>truyền</a:t>
            </a:r>
            <a:r>
              <a:rPr lang="en-US" altLang="en-US" sz="1300" dirty="0">
                <a:solidFill>
                  <a:schemeClr val="tx1"/>
                </a:solidFill>
                <a:latin typeface="FS Magistral Book" panose="020B0504030204080304" pitchFamily="34" charset="0"/>
                <a:cs typeface="Arial" panose="020B0604020202020204" pitchFamily="34" charset="0"/>
              </a:rPr>
              <a:t> </a:t>
            </a:r>
            <a:r>
              <a:rPr lang="en-US" altLang="en-US" sz="1300" dirty="0" err="1">
                <a:solidFill>
                  <a:schemeClr val="tx1"/>
                </a:solidFill>
                <a:latin typeface="FS Magistral Book" panose="020B0504030204080304" pitchFamily="34" charset="0"/>
                <a:cs typeface="Arial" panose="020B0604020202020204" pitchFamily="34" charset="0"/>
              </a:rPr>
              <a:t>nhiễm</a:t>
            </a:r>
            <a:r>
              <a:rPr lang="en-US" altLang="en-US" sz="1300" dirty="0">
                <a:solidFill>
                  <a:schemeClr val="tx1"/>
                </a:solidFill>
                <a:latin typeface="FS Magistral Book" panose="020B0504030204080304" pitchFamily="34" charset="0"/>
                <a:cs typeface="Arial" panose="020B0604020202020204" pitchFamily="34" charset="0"/>
              </a:rPr>
              <a:t>, D</a:t>
            </a:r>
            <a:r>
              <a:rPr lang="vi-VN" altLang="en-US" sz="1300" dirty="0">
                <a:solidFill>
                  <a:schemeClr val="tx1"/>
                </a:solidFill>
                <a:latin typeface="FS Magistral Book" panose="020B0504030204080304" pitchFamily="34" charset="0"/>
                <a:cs typeface="Arial" panose="020B0604020202020204" pitchFamily="34" charset="0"/>
              </a:rPr>
              <a:t>ược, vật tư y tế, </a:t>
            </a:r>
            <a:r>
              <a:rPr lang="en-US" altLang="en-US" sz="1300" dirty="0">
                <a:solidFill>
                  <a:schemeClr val="tx1"/>
                </a:solidFill>
                <a:latin typeface="FS Magistral Book" panose="020B0504030204080304" pitchFamily="34" charset="0"/>
                <a:cs typeface="Arial" panose="020B0604020202020204" pitchFamily="34" charset="0"/>
              </a:rPr>
              <a:t>B</a:t>
            </a:r>
            <a:r>
              <a:rPr lang="vi-VN" altLang="en-US" sz="1300" dirty="0">
                <a:solidFill>
                  <a:schemeClr val="tx1"/>
                </a:solidFill>
                <a:latin typeface="FS Magistral Book" panose="020B0504030204080304" pitchFamily="34" charset="0"/>
                <a:cs typeface="Arial" panose="020B0604020202020204" pitchFamily="34" charset="0"/>
              </a:rPr>
              <a:t>áo cáo ngành Y</a:t>
            </a:r>
            <a:r>
              <a:rPr lang="en-US" altLang="en-US" sz="1300" dirty="0">
                <a:solidFill>
                  <a:schemeClr val="tx1"/>
                </a:solidFill>
                <a:latin typeface="FS Magistral Book" panose="020B0504030204080304" pitchFamily="34" charset="0"/>
                <a:cs typeface="Arial" panose="020B0604020202020204" pitchFamily="34" charset="0"/>
              </a:rPr>
              <a:t>…</a:t>
            </a: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lang="en-US" altLang="en-US" sz="1300" dirty="0" err="1">
                <a:solidFill>
                  <a:schemeClr val="tx1"/>
                </a:solidFill>
                <a:latin typeface="FS Magistral Book" panose="020B0504030204080304" pitchFamily="34" charset="0"/>
                <a:cs typeface="Arial" panose="020B0604020202020204" pitchFamily="34" charset="0"/>
              </a:rPr>
              <a:t>Được</a:t>
            </a:r>
            <a:r>
              <a:rPr lang="en-US" altLang="en-US" sz="1300" dirty="0">
                <a:solidFill>
                  <a:schemeClr val="tx1"/>
                </a:solidFill>
                <a:latin typeface="FS Magistral Book" panose="020B0504030204080304" pitchFamily="34" charset="0"/>
                <a:cs typeface="Arial" panose="020B0604020202020204" pitchFamily="34" charset="0"/>
              </a:rPr>
              <a:t> </a:t>
            </a:r>
            <a:r>
              <a:rPr lang="en-US" altLang="en-US" sz="1300" dirty="0" err="1">
                <a:solidFill>
                  <a:schemeClr val="tx1"/>
                </a:solidFill>
                <a:latin typeface="FS Magistral Book" panose="020B0504030204080304" pitchFamily="34" charset="0"/>
                <a:cs typeface="Arial" panose="020B0604020202020204" pitchFamily="34" charset="0"/>
              </a:rPr>
              <a:t>nâng</a:t>
            </a:r>
            <a:r>
              <a:rPr lang="en-US" altLang="en-US" sz="1300" dirty="0">
                <a:solidFill>
                  <a:schemeClr val="tx1"/>
                </a:solidFill>
                <a:latin typeface="FS Magistral Book" panose="020B0504030204080304" pitchFamily="34" charset="0"/>
                <a:cs typeface="Arial" panose="020B0604020202020204" pitchFamily="34" charset="0"/>
              </a:rPr>
              <a:t> </a:t>
            </a:r>
            <a:r>
              <a:rPr lang="en-US" altLang="en-US" sz="1300" dirty="0" err="1">
                <a:solidFill>
                  <a:schemeClr val="tx1"/>
                </a:solidFill>
                <a:latin typeface="FS Magistral Book" panose="020B0504030204080304" pitchFamily="34" charset="0"/>
                <a:cs typeface="Arial" panose="020B0604020202020204" pitchFamily="34" charset="0"/>
              </a:rPr>
              <a:t>cấp</a:t>
            </a:r>
            <a:r>
              <a:rPr lang="en-US" altLang="en-US" sz="1300" dirty="0">
                <a:solidFill>
                  <a:schemeClr val="tx1"/>
                </a:solidFill>
                <a:latin typeface="FS Magistral Book" panose="020B0504030204080304" pitchFamily="34" charset="0"/>
                <a:cs typeface="Arial" panose="020B0604020202020204" pitchFamily="34" charset="0"/>
              </a:rPr>
              <a:t> </a:t>
            </a:r>
            <a:r>
              <a:rPr lang="en-US" altLang="en-US" sz="1300" dirty="0" err="1">
                <a:solidFill>
                  <a:schemeClr val="tx1"/>
                </a:solidFill>
                <a:latin typeface="FS Magistral Book" panose="020B0504030204080304" pitchFamily="34" charset="0"/>
                <a:cs typeface="Arial" panose="020B0604020202020204" pitchFamily="34" charset="0"/>
              </a:rPr>
              <a:t>thường</a:t>
            </a:r>
            <a:r>
              <a:rPr lang="en-US" altLang="en-US" sz="1300" dirty="0">
                <a:solidFill>
                  <a:schemeClr val="tx1"/>
                </a:solidFill>
                <a:latin typeface="FS Magistral Book" panose="020B0504030204080304" pitchFamily="34" charset="0"/>
                <a:cs typeface="Arial" panose="020B0604020202020204" pitchFamily="34" charset="0"/>
              </a:rPr>
              <a:t> </a:t>
            </a:r>
            <a:r>
              <a:rPr lang="en-US" altLang="en-US" sz="1300" dirty="0" err="1">
                <a:solidFill>
                  <a:schemeClr val="tx1"/>
                </a:solidFill>
                <a:latin typeface="FS Magistral Book" panose="020B0504030204080304" pitchFamily="34" charset="0"/>
                <a:cs typeface="Arial" panose="020B0604020202020204" pitchFamily="34" charset="0"/>
              </a:rPr>
              <a:t>xuyên</a:t>
            </a:r>
            <a:endParaRPr lang="vi-VN" altLang="en-US" sz="1300" dirty="0">
              <a:solidFill>
                <a:schemeClr val="tx1"/>
              </a:solidFill>
              <a:latin typeface="FS Magistral Book" panose="020B0504030204080304" pitchFamily="34" charset="0"/>
              <a:cs typeface="Arial" panose="020B0604020202020204" pitchFamily="34" charset="0"/>
            </a:endParaRPr>
          </a:p>
        </p:txBody>
      </p:sp>
      <p:sp>
        <p:nvSpPr>
          <p:cNvPr id="9" name="Content Placeholder 2">
            <a:extLst>
              <a:ext uri="{FF2B5EF4-FFF2-40B4-BE49-F238E27FC236}">
                <a16:creationId xmlns:a16="http://schemas.microsoft.com/office/drawing/2014/main" id="{04585B8C-9BE7-4309-852F-E137AFFFFDCD}"/>
              </a:ext>
            </a:extLst>
          </p:cNvPr>
          <p:cNvSpPr txBox="1">
            <a:spLocks/>
          </p:cNvSpPr>
          <p:nvPr/>
        </p:nvSpPr>
        <p:spPr bwMode="auto">
          <a:xfrm>
            <a:off x="1399078" y="3676646"/>
            <a:ext cx="2951163"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3200">
                <a:solidFill>
                  <a:srgbClr val="404040"/>
                </a:solidFill>
                <a:latin typeface="Calibri" panose="020F0502020204030204" pitchFamily="34" charset="0"/>
                <a:cs typeface="Roboto Light" charset="0"/>
              </a:defRPr>
            </a:lvl1pPr>
            <a:lvl2pPr marL="742950" indent="-285750">
              <a:lnSpc>
                <a:spcPct val="90000"/>
              </a:lnSpc>
              <a:spcBef>
                <a:spcPts val="375"/>
              </a:spcBef>
              <a:buFont typeface="Arial" panose="020B0604020202020204" pitchFamily="34" charset="0"/>
              <a:buChar char="•"/>
              <a:defRPr sz="1500">
                <a:solidFill>
                  <a:srgbClr val="404040"/>
                </a:solidFill>
                <a:latin typeface="Calibri" panose="020F0502020204030204" pitchFamily="34" charset="0"/>
                <a:cs typeface="Roboto Light" charset="0"/>
              </a:defRPr>
            </a:lvl2pPr>
            <a:lvl3pPr marL="1143000" indent="-228600">
              <a:lnSpc>
                <a:spcPct val="90000"/>
              </a:lnSpc>
              <a:spcBef>
                <a:spcPts val="375"/>
              </a:spcBef>
              <a:buFont typeface="Arial" panose="020B0604020202020204" pitchFamily="34" charset="0"/>
              <a:buChar char="•"/>
              <a:defRPr sz="1400">
                <a:solidFill>
                  <a:srgbClr val="404040"/>
                </a:solidFill>
                <a:latin typeface="Calibri" panose="020F0502020204030204" pitchFamily="34" charset="0"/>
                <a:cs typeface="Roboto Light" charset="0"/>
              </a:defRPr>
            </a:lvl3pPr>
            <a:lvl4pPr marL="1600200" indent="-228600">
              <a:lnSpc>
                <a:spcPct val="90000"/>
              </a:lnSpc>
              <a:spcBef>
                <a:spcPts val="375"/>
              </a:spcBef>
              <a:buFont typeface="Arial" panose="020B0604020202020204" pitchFamily="34" charset="0"/>
              <a:buChar char="•"/>
              <a:defRPr sz="1200">
                <a:solidFill>
                  <a:srgbClr val="404040"/>
                </a:solidFill>
                <a:latin typeface="Calibri" panose="020F0502020204030204" pitchFamily="34" charset="0"/>
                <a:cs typeface="Roboto Light" charset="0"/>
              </a:defRPr>
            </a:lvl4pPr>
            <a:lvl5pPr marL="2057400" indent="-228600">
              <a:lnSpc>
                <a:spcPct val="90000"/>
              </a:lnSpc>
              <a:spcBef>
                <a:spcPts val="375"/>
              </a:spcBef>
              <a:buFont typeface="Arial" panose="020B0604020202020204" pitchFamily="34" charset="0"/>
              <a:buChar char="•"/>
              <a:defRPr sz="1200">
                <a:solidFill>
                  <a:srgbClr val="404040"/>
                </a:solidFill>
                <a:latin typeface="Calibri" panose="020F0502020204030204" pitchFamily="34" charset="0"/>
                <a:cs typeface="Roboto Light"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1400" b="1" i="0" u="none" strike="noStrike" kern="1200" cap="none" spc="0" normalizeH="0" baseline="0" noProof="0" dirty="0" err="1">
                <a:ln>
                  <a:noFill/>
                </a:ln>
                <a:solidFill>
                  <a:srgbClr val="8DC63F"/>
                </a:solidFill>
                <a:effectLst/>
                <a:uLnTx/>
                <a:uFillTx/>
                <a:latin typeface="FS Magistral Book" panose="020B0504030204080304" pitchFamily="34" charset="0"/>
                <a:cs typeface="Arial" panose="020B0604020202020204" pitchFamily="34" charset="0"/>
              </a:rPr>
              <a:t>Tổng</a:t>
            </a:r>
            <a:r>
              <a:rPr kumimoji="0" lang="en-US" altLang="en-US" sz="1400" b="1" i="0" u="none" strike="noStrike" kern="1200" cap="none" spc="0" normalizeH="0" baseline="0" noProof="0" dirty="0">
                <a:ln>
                  <a:noFill/>
                </a:ln>
                <a:solidFill>
                  <a:srgbClr val="8DC63F"/>
                </a:solidFill>
                <a:effectLst/>
                <a:uLnTx/>
                <a:uFillTx/>
                <a:latin typeface="FS Magistral Book" panose="020B0504030204080304" pitchFamily="34" charset="0"/>
                <a:cs typeface="Arial" panose="020B0604020202020204" pitchFamily="34" charset="0"/>
              </a:rPr>
              <a:t> </a:t>
            </a:r>
            <a:r>
              <a:rPr kumimoji="0" lang="en-US" altLang="en-US" sz="1400" b="1" i="0" u="none" strike="noStrike" kern="1200" cap="none" spc="0" normalizeH="0" baseline="0" noProof="0" dirty="0" err="1">
                <a:ln>
                  <a:noFill/>
                </a:ln>
                <a:solidFill>
                  <a:srgbClr val="8DC63F"/>
                </a:solidFill>
                <a:effectLst/>
                <a:uLnTx/>
                <a:uFillTx/>
                <a:latin typeface="FS Magistral Book" panose="020B0504030204080304" pitchFamily="34" charset="0"/>
                <a:cs typeface="Arial" panose="020B0604020202020204" pitchFamily="34" charset="0"/>
              </a:rPr>
              <a:t>hợp</a:t>
            </a:r>
            <a:r>
              <a:rPr kumimoji="0" lang="en-US" altLang="en-US" sz="1400" b="1" i="0" u="none" strike="noStrike" kern="1200" cap="none" spc="0" normalizeH="0" baseline="0" noProof="0" dirty="0">
                <a:ln>
                  <a:noFill/>
                </a:ln>
                <a:solidFill>
                  <a:srgbClr val="8DC63F"/>
                </a:solidFill>
                <a:effectLst/>
                <a:uLnTx/>
                <a:uFillTx/>
                <a:latin typeface="FS Magistral Book" panose="020B0504030204080304" pitchFamily="34" charset="0"/>
                <a:cs typeface="Arial" panose="020B0604020202020204" pitchFamily="34" charset="0"/>
              </a:rPr>
              <a:t> </a:t>
            </a:r>
            <a:r>
              <a:rPr kumimoji="0" lang="en-US" altLang="en-US" sz="1400" b="1" i="0" u="none" strike="noStrike" kern="1200" cap="none" spc="0" normalizeH="0" baseline="0" noProof="0" err="1">
                <a:ln>
                  <a:noFill/>
                </a:ln>
                <a:solidFill>
                  <a:srgbClr val="8DC63F"/>
                </a:solidFill>
                <a:effectLst/>
                <a:uLnTx/>
                <a:uFillTx/>
                <a:latin typeface="FS Magistral Book" panose="020B0504030204080304" pitchFamily="34" charset="0"/>
                <a:cs typeface="Arial" panose="020B0604020202020204" pitchFamily="34" charset="0"/>
              </a:rPr>
              <a:t>số</a:t>
            </a:r>
            <a:r>
              <a:rPr kumimoji="0" lang="en-US" altLang="en-US" sz="1400" b="1" i="0" u="none" strike="noStrike" kern="1200" cap="none" spc="0" normalizeH="0" baseline="0" noProof="0">
                <a:ln>
                  <a:noFill/>
                </a:ln>
                <a:solidFill>
                  <a:srgbClr val="8DC63F"/>
                </a:solidFill>
                <a:effectLst/>
                <a:uLnTx/>
                <a:uFillTx/>
                <a:latin typeface="FS Magistral Book" panose="020B0504030204080304" pitchFamily="34" charset="0"/>
                <a:cs typeface="Arial" panose="020B0604020202020204" pitchFamily="34" charset="0"/>
              </a:rPr>
              <a:t> liệu</a:t>
            </a: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1300" b="0" i="0" u="none" strike="noStrike" kern="1200" cap="none" spc="0" normalizeH="0" baseline="0" noProof="0">
                <a:ln>
                  <a:noFill/>
                </a:ln>
                <a:solidFill>
                  <a:schemeClr val="tx1"/>
                </a:solidFill>
                <a:effectLst/>
                <a:uLnTx/>
                <a:uFillTx/>
                <a:latin typeface="FS Magistral Book" panose="020B0504030204080304" pitchFamily="34" charset="0"/>
                <a:cs typeface="Arial" panose="020B0604020202020204" pitchFamily="34" charset="0"/>
              </a:rPr>
              <a:t>C</a:t>
            </a:r>
            <a:r>
              <a:rPr kumimoji="0" lang="vi-VN" altLang="en-US" sz="1300" b="0"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ác </a:t>
            </a:r>
            <a:r>
              <a:rPr lang="vi-VN" altLang="en-US" sz="1300">
                <a:solidFill>
                  <a:schemeClr val="tx1"/>
                </a:solidFill>
                <a:latin typeface="FS Magistral Book" panose="020B0504030204080304" pitchFamily="34" charset="0"/>
                <a:cs typeface="Arial" panose="020B0604020202020204" pitchFamily="34" charset="0"/>
              </a:rPr>
              <a:t>chỉ tiêu thống kê hợp nhất </a:t>
            </a:r>
            <a:r>
              <a:rPr lang="en-US" altLang="en-US" sz="1300">
                <a:solidFill>
                  <a:schemeClr val="tx1"/>
                </a:solidFill>
                <a:latin typeface="FS Magistral Book" panose="020B0504030204080304" pitchFamily="34" charset="0"/>
                <a:cs typeface="Arial" panose="020B0604020202020204" pitchFamily="34" charset="0"/>
              </a:rPr>
              <a:t>2</a:t>
            </a:r>
            <a:r>
              <a:rPr lang="vi-VN" altLang="en-US" sz="1300">
                <a:solidFill>
                  <a:schemeClr val="tx1"/>
                </a:solidFill>
                <a:latin typeface="FS Magistral Book" panose="020B0504030204080304" pitchFamily="34" charset="0"/>
                <a:cs typeface="Arial" panose="020B0604020202020204" pitchFamily="34" charset="0"/>
              </a:rPr>
              <a:t> cấp từ cấp xã phường </a:t>
            </a:r>
            <a:r>
              <a:rPr lang="en-US" altLang="en-US" sz="1300">
                <a:solidFill>
                  <a:schemeClr val="tx1"/>
                </a:solidFill>
                <a:latin typeface="FS Magistral Book" panose="020B0504030204080304" pitchFamily="34" charset="0"/>
                <a:cs typeface="Arial" panose="020B0604020202020204" pitchFamily="34" charset="0"/>
                <a:sym typeface="Wingdings" panose="05000000000000000000" pitchFamily="2" charset="2"/>
              </a:rPr>
              <a:t></a:t>
            </a:r>
            <a:r>
              <a:rPr lang="vi-VN" altLang="en-US" sz="1300">
                <a:solidFill>
                  <a:schemeClr val="tx1"/>
                </a:solidFill>
                <a:latin typeface="FS Magistral Book" panose="020B0504030204080304" pitchFamily="34" charset="0"/>
                <a:cs typeface="Arial" panose="020B0604020202020204" pitchFamily="34" charset="0"/>
              </a:rPr>
              <a:t>Tỉnh/ Thành phố một cách nhanh chóng và chính xác</a:t>
            </a:r>
            <a:endParaRPr lang="en-US" altLang="en-US" sz="1300" dirty="0">
              <a:solidFill>
                <a:schemeClr val="tx1"/>
              </a:solidFill>
              <a:latin typeface="FS Magistral Book" panose="020B0504030204080304" pitchFamily="34" charset="0"/>
              <a:cs typeface="Arial" panose="020B0604020202020204" pitchFamily="34" charset="0"/>
            </a:endParaRPr>
          </a:p>
        </p:txBody>
      </p:sp>
      <p:sp>
        <p:nvSpPr>
          <p:cNvPr id="10" name="Content Placeholder 2">
            <a:extLst>
              <a:ext uri="{FF2B5EF4-FFF2-40B4-BE49-F238E27FC236}">
                <a16:creationId xmlns:a16="http://schemas.microsoft.com/office/drawing/2014/main" id="{AC7AE600-BCB2-47CC-BECB-AE9160143D5C}"/>
              </a:ext>
            </a:extLst>
          </p:cNvPr>
          <p:cNvSpPr txBox="1">
            <a:spLocks/>
          </p:cNvSpPr>
          <p:nvPr/>
        </p:nvSpPr>
        <p:spPr bwMode="auto">
          <a:xfrm>
            <a:off x="5416550" y="1144280"/>
            <a:ext cx="3093901" cy="89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3200">
                <a:solidFill>
                  <a:srgbClr val="404040"/>
                </a:solidFill>
                <a:latin typeface="Calibri" panose="020F0502020204030204" pitchFamily="34" charset="0"/>
                <a:cs typeface="Roboto Light" charset="0"/>
              </a:defRPr>
            </a:lvl1pPr>
            <a:lvl2pPr marL="742950" indent="-285750">
              <a:lnSpc>
                <a:spcPct val="90000"/>
              </a:lnSpc>
              <a:spcBef>
                <a:spcPts val="375"/>
              </a:spcBef>
              <a:buFont typeface="Arial" panose="020B0604020202020204" pitchFamily="34" charset="0"/>
              <a:buChar char="•"/>
              <a:defRPr sz="1500">
                <a:solidFill>
                  <a:srgbClr val="404040"/>
                </a:solidFill>
                <a:latin typeface="Calibri" panose="020F0502020204030204" pitchFamily="34" charset="0"/>
                <a:cs typeface="Roboto Light" charset="0"/>
              </a:defRPr>
            </a:lvl2pPr>
            <a:lvl3pPr marL="1143000" indent="-228600">
              <a:lnSpc>
                <a:spcPct val="90000"/>
              </a:lnSpc>
              <a:spcBef>
                <a:spcPts val="375"/>
              </a:spcBef>
              <a:buFont typeface="Arial" panose="020B0604020202020204" pitchFamily="34" charset="0"/>
              <a:buChar char="•"/>
              <a:defRPr sz="1400">
                <a:solidFill>
                  <a:srgbClr val="404040"/>
                </a:solidFill>
                <a:latin typeface="Calibri" panose="020F0502020204030204" pitchFamily="34" charset="0"/>
                <a:cs typeface="Roboto Light" charset="0"/>
              </a:defRPr>
            </a:lvl3pPr>
            <a:lvl4pPr marL="1600200" indent="-228600">
              <a:lnSpc>
                <a:spcPct val="90000"/>
              </a:lnSpc>
              <a:spcBef>
                <a:spcPts val="375"/>
              </a:spcBef>
              <a:buFont typeface="Arial" panose="020B0604020202020204" pitchFamily="34" charset="0"/>
              <a:buChar char="•"/>
              <a:defRPr sz="1200">
                <a:solidFill>
                  <a:srgbClr val="404040"/>
                </a:solidFill>
                <a:latin typeface="Calibri" panose="020F0502020204030204" pitchFamily="34" charset="0"/>
                <a:cs typeface="Roboto Light" charset="0"/>
              </a:defRPr>
            </a:lvl4pPr>
            <a:lvl5pPr marL="2057400" indent="-228600">
              <a:lnSpc>
                <a:spcPct val="90000"/>
              </a:lnSpc>
              <a:spcBef>
                <a:spcPts val="375"/>
              </a:spcBef>
              <a:buFont typeface="Arial" panose="020B0604020202020204" pitchFamily="34" charset="0"/>
              <a:buChar char="•"/>
              <a:defRPr sz="1200">
                <a:solidFill>
                  <a:srgbClr val="404040"/>
                </a:solidFill>
                <a:latin typeface="Calibri" panose="020F0502020204030204" pitchFamily="34" charset="0"/>
                <a:cs typeface="Roboto Light"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1400" b="1" i="0" u="none" strike="noStrike" kern="1200" cap="none" spc="0" normalizeH="0" baseline="0" noProof="0" dirty="0" err="1">
                <a:ln>
                  <a:noFill/>
                </a:ln>
                <a:solidFill>
                  <a:srgbClr val="1081AA"/>
                </a:solidFill>
                <a:effectLst/>
                <a:uLnTx/>
                <a:uFillTx/>
                <a:latin typeface="FS Magistral Book" panose="020B0504030204080304" pitchFamily="34" charset="0"/>
                <a:cs typeface="Arial" panose="020B0604020202020204" pitchFamily="34" charset="0"/>
              </a:rPr>
              <a:t>Tự</a:t>
            </a:r>
            <a:r>
              <a:rPr kumimoji="0" lang="en-US" altLang="en-US" sz="1400" b="1" i="0" u="none" strike="noStrike" kern="1200" cap="none" spc="0" normalizeH="0" baseline="0" noProof="0" dirty="0">
                <a:ln>
                  <a:noFill/>
                </a:ln>
                <a:solidFill>
                  <a:srgbClr val="1081AA"/>
                </a:solidFill>
                <a:effectLst/>
                <a:uLnTx/>
                <a:uFillTx/>
                <a:latin typeface="FS Magistral Book" panose="020B0504030204080304" pitchFamily="34" charset="0"/>
                <a:cs typeface="Arial" panose="020B0604020202020204" pitchFamily="34" charset="0"/>
              </a:rPr>
              <a:t> </a:t>
            </a:r>
            <a:r>
              <a:rPr kumimoji="0" lang="en-US" altLang="en-US" sz="1400" b="1" i="0" u="none" strike="noStrike" kern="1200" cap="none" spc="0" normalizeH="0" baseline="0" noProof="0" dirty="0" err="1">
                <a:ln>
                  <a:noFill/>
                </a:ln>
                <a:solidFill>
                  <a:srgbClr val="1081AA"/>
                </a:solidFill>
                <a:effectLst/>
                <a:uLnTx/>
                <a:uFillTx/>
                <a:latin typeface="FS Magistral Book" panose="020B0504030204080304" pitchFamily="34" charset="0"/>
                <a:cs typeface="Arial" panose="020B0604020202020204" pitchFamily="34" charset="0"/>
              </a:rPr>
              <a:t>động</a:t>
            </a:r>
            <a:r>
              <a:rPr kumimoji="0" lang="en-US" altLang="en-US" sz="1400" b="1" i="0" u="none" strike="noStrike" kern="1200" cap="none" spc="0" normalizeH="0" baseline="0" noProof="0" dirty="0">
                <a:ln>
                  <a:noFill/>
                </a:ln>
                <a:solidFill>
                  <a:srgbClr val="1081AA"/>
                </a:solidFill>
                <a:effectLst/>
                <a:uLnTx/>
                <a:uFillTx/>
                <a:latin typeface="FS Magistral Book" panose="020B0504030204080304" pitchFamily="34" charset="0"/>
                <a:cs typeface="Arial" panose="020B0604020202020204" pitchFamily="34" charset="0"/>
              </a:rPr>
              <a:t> </a:t>
            </a:r>
            <a:r>
              <a:rPr kumimoji="0" lang="en-US" altLang="en-US" sz="1400" b="1" i="0" u="none" strike="noStrike" kern="1200" cap="none" spc="0" normalizeH="0" baseline="0" noProof="0" dirty="0" err="1">
                <a:ln>
                  <a:noFill/>
                </a:ln>
                <a:solidFill>
                  <a:srgbClr val="1081AA"/>
                </a:solidFill>
                <a:effectLst/>
                <a:uLnTx/>
                <a:uFillTx/>
                <a:latin typeface="FS Magistral Book" panose="020B0504030204080304" pitchFamily="34" charset="0"/>
                <a:cs typeface="Arial" panose="020B0604020202020204" pitchFamily="34" charset="0"/>
              </a:rPr>
              <a:t>tổng</a:t>
            </a:r>
            <a:r>
              <a:rPr kumimoji="0" lang="en-US" altLang="en-US" sz="1400" b="1" i="0" u="none" strike="noStrike" kern="1200" cap="none" spc="0" normalizeH="0" baseline="0" noProof="0" dirty="0">
                <a:ln>
                  <a:noFill/>
                </a:ln>
                <a:solidFill>
                  <a:srgbClr val="1081AA"/>
                </a:solidFill>
                <a:effectLst/>
                <a:uLnTx/>
                <a:uFillTx/>
                <a:latin typeface="FS Magistral Book" panose="020B0504030204080304" pitchFamily="34" charset="0"/>
                <a:cs typeface="Arial" panose="020B0604020202020204" pitchFamily="34" charset="0"/>
              </a:rPr>
              <a:t> </a:t>
            </a:r>
            <a:r>
              <a:rPr kumimoji="0" lang="en-US" altLang="en-US" sz="1400" b="1" i="0" u="none" strike="noStrike" kern="1200" cap="none" spc="0" normalizeH="0" baseline="0" noProof="0" dirty="0" err="1">
                <a:ln>
                  <a:noFill/>
                </a:ln>
                <a:solidFill>
                  <a:srgbClr val="1081AA"/>
                </a:solidFill>
                <a:effectLst/>
                <a:uLnTx/>
                <a:uFillTx/>
                <a:latin typeface="FS Magistral Book" panose="020B0504030204080304" pitchFamily="34" charset="0"/>
                <a:cs typeface="Arial" panose="020B0604020202020204" pitchFamily="34" charset="0"/>
              </a:rPr>
              <a:t>hợp</a:t>
            </a:r>
            <a:endParaRPr kumimoji="0" lang="en-US" altLang="en-US" sz="1400" b="1" i="0" u="none" strike="noStrike" kern="1200" cap="none" spc="0" normalizeH="0" baseline="0" noProof="0" dirty="0">
              <a:ln>
                <a:noFill/>
              </a:ln>
              <a:solidFill>
                <a:srgbClr val="1081AA"/>
              </a:solidFill>
              <a:effectLst/>
              <a:uLnTx/>
              <a:uFillTx/>
              <a:latin typeface="FS Magistral Book" panose="020B05040302040803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C</a:t>
            </a:r>
            <a:r>
              <a:rPr kumimoji="0" lang="pl-PL"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ác sổ sách, biểu mẫu thống kê ngành Y tế; giảm thời gian viết tay, tiến tới sử dụng sổ sách điện tử</a:t>
            </a:r>
          </a:p>
        </p:txBody>
      </p:sp>
      <p:sp>
        <p:nvSpPr>
          <p:cNvPr id="12" name="Content Placeholder 2">
            <a:extLst>
              <a:ext uri="{FF2B5EF4-FFF2-40B4-BE49-F238E27FC236}">
                <a16:creationId xmlns:a16="http://schemas.microsoft.com/office/drawing/2014/main" id="{9E3CA361-7C13-4EEA-8A50-7D500E834BC8}"/>
              </a:ext>
            </a:extLst>
          </p:cNvPr>
          <p:cNvSpPr txBox="1">
            <a:spLocks/>
          </p:cNvSpPr>
          <p:nvPr/>
        </p:nvSpPr>
        <p:spPr bwMode="auto">
          <a:xfrm>
            <a:off x="5434934" y="2331730"/>
            <a:ext cx="3165747"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750"/>
              </a:spcBef>
              <a:buFont typeface="Arial" panose="020B0604020202020204" pitchFamily="34" charset="0"/>
              <a:buChar char="•"/>
              <a:defRPr sz="3200">
                <a:solidFill>
                  <a:srgbClr val="404040"/>
                </a:solidFill>
                <a:latin typeface="Calibri" panose="020F0502020204030204" pitchFamily="34" charset="0"/>
                <a:cs typeface="Roboto Light" charset="0"/>
              </a:defRPr>
            </a:lvl1pPr>
            <a:lvl2pPr>
              <a:lnSpc>
                <a:spcPct val="90000"/>
              </a:lnSpc>
              <a:spcBef>
                <a:spcPts val="375"/>
              </a:spcBef>
              <a:buFont typeface="Arial" panose="020B0604020202020204" pitchFamily="34" charset="0"/>
              <a:buChar char="•"/>
              <a:defRPr sz="1500">
                <a:solidFill>
                  <a:srgbClr val="404040"/>
                </a:solidFill>
                <a:latin typeface="Calibri" panose="020F0502020204030204" pitchFamily="34" charset="0"/>
                <a:cs typeface="Roboto Light" charset="0"/>
              </a:defRPr>
            </a:lvl2pPr>
            <a:lvl3pPr marL="1143000" indent="-228600">
              <a:lnSpc>
                <a:spcPct val="90000"/>
              </a:lnSpc>
              <a:spcBef>
                <a:spcPts val="375"/>
              </a:spcBef>
              <a:buFont typeface="Arial" panose="020B0604020202020204" pitchFamily="34" charset="0"/>
              <a:buChar char="•"/>
              <a:defRPr sz="1400">
                <a:solidFill>
                  <a:srgbClr val="404040"/>
                </a:solidFill>
                <a:latin typeface="Calibri" panose="020F0502020204030204" pitchFamily="34" charset="0"/>
                <a:cs typeface="Roboto Light" charset="0"/>
              </a:defRPr>
            </a:lvl3pPr>
            <a:lvl4pPr marL="1600200" indent="-228600">
              <a:lnSpc>
                <a:spcPct val="90000"/>
              </a:lnSpc>
              <a:spcBef>
                <a:spcPts val="375"/>
              </a:spcBef>
              <a:buFont typeface="Arial" panose="020B0604020202020204" pitchFamily="34" charset="0"/>
              <a:buChar char="•"/>
              <a:defRPr sz="1200">
                <a:solidFill>
                  <a:srgbClr val="404040"/>
                </a:solidFill>
                <a:latin typeface="Calibri" panose="020F0502020204030204" pitchFamily="34" charset="0"/>
                <a:cs typeface="Roboto Light" charset="0"/>
              </a:defRPr>
            </a:lvl4pPr>
            <a:lvl5pPr marL="2057400" indent="-228600">
              <a:lnSpc>
                <a:spcPct val="90000"/>
              </a:lnSpc>
              <a:spcBef>
                <a:spcPts val="375"/>
              </a:spcBef>
              <a:buFont typeface="Arial" panose="020B0604020202020204" pitchFamily="34" charset="0"/>
              <a:buChar char="•"/>
              <a:defRPr sz="1200">
                <a:solidFill>
                  <a:srgbClr val="404040"/>
                </a:solidFill>
                <a:latin typeface="Calibri" panose="020F0502020204030204" pitchFamily="34" charset="0"/>
                <a:cs typeface="Roboto Light"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9pPr>
          </a:lstStyle>
          <a:p>
            <a:pPr marL="0" marR="0" lvl="1"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1400" b="1" i="0" u="none" strike="noStrike" kern="1200" cap="none" spc="0" normalizeH="0" baseline="0" noProof="0" dirty="0">
                <a:ln>
                  <a:noFill/>
                </a:ln>
                <a:solidFill>
                  <a:srgbClr val="6A972D"/>
                </a:solidFill>
                <a:effectLst/>
                <a:uLnTx/>
                <a:uFillTx/>
                <a:latin typeface="FS Magistral Book" panose="020B0504030204080304" pitchFamily="34" charset="0"/>
                <a:cs typeface="Arial" panose="020B0604020202020204" pitchFamily="34" charset="0"/>
              </a:rPr>
              <a:t>Liên </a:t>
            </a:r>
            <a:r>
              <a:rPr kumimoji="0" lang="en-US" altLang="en-US" sz="1400" b="1" i="0" u="none" strike="noStrike" kern="1200" cap="none" spc="0" normalizeH="0" baseline="0" noProof="0" dirty="0" err="1">
                <a:ln>
                  <a:noFill/>
                </a:ln>
                <a:solidFill>
                  <a:srgbClr val="6A972D"/>
                </a:solidFill>
                <a:effectLst/>
                <a:uLnTx/>
                <a:uFillTx/>
                <a:latin typeface="FS Magistral Book" panose="020B0504030204080304" pitchFamily="34" charset="0"/>
                <a:cs typeface="Arial" panose="020B0604020202020204" pitchFamily="34" charset="0"/>
              </a:rPr>
              <a:t>thông</a:t>
            </a:r>
            <a:r>
              <a:rPr kumimoji="0" lang="en-US" altLang="en-US" sz="1400" b="1" i="0" u="none" strike="noStrike" kern="1200" cap="none" spc="0" normalizeH="0" baseline="0" noProof="0" dirty="0">
                <a:ln>
                  <a:noFill/>
                </a:ln>
                <a:solidFill>
                  <a:srgbClr val="6A972D"/>
                </a:solidFill>
                <a:effectLst/>
                <a:uLnTx/>
                <a:uFillTx/>
                <a:latin typeface="FS Magistral Book" panose="020B0504030204080304" pitchFamily="34" charset="0"/>
                <a:cs typeface="Arial" panose="020B0604020202020204" pitchFamily="34" charset="0"/>
              </a:rPr>
              <a:t> </a:t>
            </a:r>
            <a:r>
              <a:rPr kumimoji="0" lang="vi-VN" altLang="en-US" sz="1400" b="1" i="0" u="none" strike="noStrike" kern="1200" cap="none" spc="0" normalizeH="0" baseline="0" noProof="0" dirty="0">
                <a:ln>
                  <a:noFill/>
                </a:ln>
                <a:solidFill>
                  <a:srgbClr val="6A972D"/>
                </a:solidFill>
                <a:effectLst/>
                <a:uLnTx/>
                <a:uFillTx/>
                <a:latin typeface="Arial" panose="020B0604020202020204" pitchFamily="34" charset="0"/>
                <a:cs typeface="Arial" panose="020B0604020202020204" pitchFamily="34" charset="0"/>
              </a:rPr>
              <a:t>dữ liệu</a:t>
            </a:r>
          </a:p>
          <a:p>
            <a:pPr marL="0" marR="0" lvl="1"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lang="en-US" altLang="en-US" sz="1300" dirty="0">
                <a:solidFill>
                  <a:schemeClr val="tx1"/>
                </a:solidFill>
                <a:latin typeface="FS Magistral Book" panose="020B0504030204080304" pitchFamily="34" charset="0"/>
                <a:cs typeface="Arial" panose="020B0604020202020204" pitchFamily="34" charset="0"/>
              </a:rPr>
              <a:t>T</a:t>
            </a:r>
            <a:r>
              <a:rPr lang="vi-VN" altLang="en-US" sz="1300" dirty="0">
                <a:solidFill>
                  <a:schemeClr val="tx1"/>
                </a:solidFill>
                <a:latin typeface="FS Magistral Book" panose="020B0504030204080304" pitchFamily="34" charset="0"/>
                <a:cs typeface="Arial" panose="020B0604020202020204" pitchFamily="34" charset="0"/>
              </a:rPr>
              <a:t>hanh toán BHYT, kết nối với hệ thống thanh toán của cơ quan BHXH</a:t>
            </a:r>
            <a:r>
              <a:rPr lang="en-US" altLang="en-US" sz="1300" dirty="0">
                <a:solidFill>
                  <a:schemeClr val="tx1"/>
                </a:solidFill>
                <a:latin typeface="FS Magistral Book" panose="020B0504030204080304" pitchFamily="34" charset="0"/>
                <a:cs typeface="Arial" panose="020B0604020202020204" pitchFamily="34" charset="0"/>
              </a:rPr>
              <a:t> </a:t>
            </a:r>
            <a:r>
              <a:rPr lang="en-US" altLang="en-US" sz="1300" err="1">
                <a:solidFill>
                  <a:schemeClr val="tx1"/>
                </a:solidFill>
                <a:latin typeface="FS Magistral Book" panose="020B0504030204080304" pitchFamily="34" charset="0"/>
                <a:cs typeface="Arial" panose="020B0604020202020204" pitchFamily="34" charset="0"/>
              </a:rPr>
              <a:t>tự</a:t>
            </a:r>
            <a:r>
              <a:rPr lang="en-US" altLang="en-US" sz="1300">
                <a:solidFill>
                  <a:schemeClr val="tx1"/>
                </a:solidFill>
                <a:latin typeface="FS Magistral Book" panose="020B0504030204080304" pitchFamily="34" charset="0"/>
                <a:cs typeface="Arial" panose="020B0604020202020204" pitchFamily="34" charset="0"/>
              </a:rPr>
              <a:t> động</a:t>
            </a:r>
          </a:p>
          <a:p>
            <a:pPr marL="0" marR="0" lvl="1"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lang="en-US" altLang="en-US" sz="1300">
                <a:solidFill>
                  <a:schemeClr val="tx1"/>
                </a:solidFill>
                <a:latin typeface="FS Magistral Book" panose="020B0504030204080304" pitchFamily="34" charset="0"/>
                <a:cs typeface="Arial" panose="020B0604020202020204" pitchFamily="34" charset="0"/>
              </a:rPr>
              <a:t>Tự động cập nhật dữ liệu vào Hồ sơ sức khỏe</a:t>
            </a:r>
            <a:endPar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endParaRPr>
          </a:p>
          <a:p>
            <a:pPr marL="0" marR="0" lvl="1"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Liên </a:t>
            </a:r>
            <a:r>
              <a:rPr kumimoji="0" lang="en-US" altLang="en-US" sz="1300" b="0" i="0" u="none" strike="noStrike" kern="1200" cap="none" spc="0" normalizeH="0" baseline="0" noProof="0" dirty="0" err="1">
                <a:ln>
                  <a:noFill/>
                </a:ln>
                <a:solidFill>
                  <a:schemeClr val="tx1"/>
                </a:solidFill>
                <a:effectLst/>
                <a:uLnTx/>
                <a:uFillTx/>
                <a:latin typeface="FS Magistral Book" panose="020B0504030204080304" pitchFamily="34" charset="0"/>
                <a:cs typeface="Arial" panose="020B0604020202020204" pitchFamily="34" charset="0"/>
              </a:rPr>
              <a:t>thông</a:t>
            </a: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 </a:t>
            </a:r>
            <a:r>
              <a:rPr kumimoji="0" lang="en-US" altLang="en-US" sz="1300" b="0" i="0" u="none" strike="noStrike" kern="1200" cap="none" spc="0" normalizeH="0" baseline="0" noProof="0" dirty="0" err="1">
                <a:ln>
                  <a:noFill/>
                </a:ln>
                <a:solidFill>
                  <a:schemeClr val="tx1"/>
                </a:solidFill>
                <a:effectLst/>
                <a:uLnTx/>
                <a:uFillTx/>
                <a:latin typeface="FS Magistral Book" panose="020B0504030204080304" pitchFamily="34" charset="0"/>
                <a:cs typeface="Arial" panose="020B0604020202020204" pitchFamily="34" charset="0"/>
              </a:rPr>
              <a:t>dữ</a:t>
            </a: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 </a:t>
            </a:r>
            <a:r>
              <a:rPr kumimoji="0" lang="en-US" altLang="en-US" sz="1300" b="0" i="0" u="none" strike="noStrike" kern="1200" cap="none" spc="0" normalizeH="0" baseline="0" noProof="0" dirty="0" err="1">
                <a:ln>
                  <a:noFill/>
                </a:ln>
                <a:solidFill>
                  <a:schemeClr val="tx1"/>
                </a:solidFill>
                <a:effectLst/>
                <a:uLnTx/>
                <a:uFillTx/>
                <a:latin typeface="FS Magistral Book" panose="020B0504030204080304" pitchFamily="34" charset="0"/>
                <a:cs typeface="Arial" panose="020B0604020202020204" pitchFamily="34" charset="0"/>
              </a:rPr>
              <a:t>liệu</a:t>
            </a: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 </a:t>
            </a:r>
            <a:r>
              <a:rPr kumimoji="0" lang="en-US" altLang="en-US" sz="1300" b="0" i="0" u="none" strike="noStrike" kern="1200" cap="none" spc="0" normalizeH="0" baseline="0" noProof="0" err="1">
                <a:ln>
                  <a:noFill/>
                </a:ln>
                <a:solidFill>
                  <a:schemeClr val="tx1"/>
                </a:solidFill>
                <a:effectLst/>
                <a:uLnTx/>
                <a:uFillTx/>
                <a:latin typeface="FS Magistral Book" panose="020B0504030204080304" pitchFamily="34" charset="0"/>
                <a:cs typeface="Arial" panose="020B0604020202020204" pitchFamily="34" charset="0"/>
              </a:rPr>
              <a:t>với</a:t>
            </a:r>
            <a:r>
              <a:rPr kumimoji="0" lang="en-US" altLang="en-US" sz="1300" b="0" i="0" u="none" strike="noStrike" kern="1200" cap="none" spc="0" normalizeH="0" baseline="0" noProof="0">
                <a:ln>
                  <a:noFill/>
                </a:ln>
                <a:solidFill>
                  <a:schemeClr val="tx1"/>
                </a:solidFill>
                <a:effectLst/>
                <a:uLnTx/>
                <a:uFillTx/>
                <a:latin typeface="FS Magistral Book" panose="020B0504030204080304" pitchFamily="34" charset="0"/>
                <a:cs typeface="Arial" panose="020B0604020202020204" pitchFamily="34" charset="0"/>
              </a:rPr>
              <a:t> Kho dữ</a:t>
            </a:r>
            <a:r>
              <a:rPr kumimoji="0" lang="en-US" altLang="en-US" sz="1300" b="0" i="0" u="none" strike="noStrike" kern="1200" cap="none" spc="0" normalizeH="0" noProof="0">
                <a:ln>
                  <a:noFill/>
                </a:ln>
                <a:solidFill>
                  <a:schemeClr val="tx1"/>
                </a:solidFill>
                <a:effectLst/>
                <a:uLnTx/>
                <a:uFillTx/>
                <a:latin typeface="FS Magistral Book" panose="020B0504030204080304" pitchFamily="34" charset="0"/>
                <a:cs typeface="Arial" panose="020B0604020202020204" pitchFamily="34" charset="0"/>
              </a:rPr>
              <a:t> liệu </a:t>
            </a:r>
            <a:r>
              <a:rPr kumimoji="0" lang="en-US" altLang="en-US" sz="1300" b="0" i="0" u="none" strike="noStrike" kern="1200" cap="none" spc="0" normalizeH="0" baseline="0" noProof="0">
                <a:ln>
                  <a:noFill/>
                </a:ln>
                <a:solidFill>
                  <a:schemeClr val="tx1"/>
                </a:solidFill>
                <a:effectLst/>
                <a:uLnTx/>
                <a:uFillTx/>
                <a:latin typeface="FS Magistral Book" panose="020B0504030204080304" pitchFamily="34" charset="0"/>
                <a:cs typeface="Arial" panose="020B0604020202020204" pitchFamily="34" charset="0"/>
              </a:rPr>
              <a:t>tự </a:t>
            </a:r>
            <a:r>
              <a:rPr kumimoji="0" lang="en-US" altLang="en-US" sz="1300" b="0" i="0" u="none" strike="noStrike" kern="1200" cap="none" spc="0" normalizeH="0" baseline="0" noProof="0" dirty="0" err="1">
                <a:ln>
                  <a:noFill/>
                </a:ln>
                <a:solidFill>
                  <a:schemeClr val="tx1"/>
                </a:solidFill>
                <a:effectLst/>
                <a:uLnTx/>
                <a:uFillTx/>
                <a:latin typeface="FS Magistral Book" panose="020B0504030204080304" pitchFamily="34" charset="0"/>
                <a:cs typeface="Arial" panose="020B0604020202020204" pitchFamily="34" charset="0"/>
              </a:rPr>
              <a:t>động</a:t>
            </a:r>
            <a:endPar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endParaRPr>
          </a:p>
          <a:p>
            <a:pPr marL="0" marR="0" lvl="1"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Liên </a:t>
            </a:r>
            <a:r>
              <a:rPr kumimoji="0" lang="en-US" altLang="en-US" sz="1300" b="0" i="0" u="none" strike="noStrike" kern="1200" cap="none" spc="0" normalizeH="0" baseline="0" noProof="0" dirty="0" err="1">
                <a:ln>
                  <a:noFill/>
                </a:ln>
                <a:solidFill>
                  <a:schemeClr val="tx1"/>
                </a:solidFill>
                <a:effectLst/>
                <a:uLnTx/>
                <a:uFillTx/>
                <a:latin typeface="FS Magistral Book" panose="020B0504030204080304" pitchFamily="34" charset="0"/>
                <a:cs typeface="Arial" panose="020B0604020202020204" pitchFamily="34" charset="0"/>
              </a:rPr>
              <a:t>thông</a:t>
            </a: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 </a:t>
            </a:r>
            <a:r>
              <a:rPr kumimoji="0" lang="en-US" altLang="en-US" sz="1300" b="0" i="0" u="none" strike="noStrike" kern="1200" cap="none" spc="0" normalizeH="0" baseline="0" noProof="0" dirty="0" err="1">
                <a:ln>
                  <a:noFill/>
                </a:ln>
                <a:solidFill>
                  <a:schemeClr val="tx1"/>
                </a:solidFill>
                <a:effectLst/>
                <a:uLnTx/>
                <a:uFillTx/>
                <a:latin typeface="FS Magistral Book" panose="020B0504030204080304" pitchFamily="34" charset="0"/>
                <a:cs typeface="Arial" panose="020B0604020202020204" pitchFamily="34" charset="0"/>
              </a:rPr>
              <a:t>dữ</a:t>
            </a: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 </a:t>
            </a:r>
            <a:r>
              <a:rPr kumimoji="0" lang="en-US" altLang="en-US" sz="1300" b="0" i="0" u="none" strike="noStrike" kern="1200" cap="none" spc="0" normalizeH="0" baseline="0" noProof="0" dirty="0" err="1">
                <a:ln>
                  <a:noFill/>
                </a:ln>
                <a:solidFill>
                  <a:schemeClr val="tx1"/>
                </a:solidFill>
                <a:effectLst/>
                <a:uLnTx/>
                <a:uFillTx/>
                <a:latin typeface="FS Magistral Book" panose="020B0504030204080304" pitchFamily="34" charset="0"/>
                <a:cs typeface="Arial" panose="020B0604020202020204" pitchFamily="34" charset="0"/>
              </a:rPr>
              <a:t>liệu</a:t>
            </a: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 </a:t>
            </a:r>
            <a:r>
              <a:rPr kumimoji="0" lang="en-US" altLang="en-US" sz="1300" b="0" i="0" u="none" strike="noStrike" kern="1200" cap="none" spc="0" normalizeH="0" baseline="0" noProof="0">
                <a:ln>
                  <a:noFill/>
                </a:ln>
                <a:solidFill>
                  <a:schemeClr val="tx1"/>
                </a:solidFill>
                <a:effectLst/>
                <a:uLnTx/>
                <a:uFillTx/>
                <a:latin typeface="FS Magistral Book" panose="020B0504030204080304" pitchFamily="34" charset="0"/>
                <a:cs typeface="Arial" panose="020B0604020202020204" pitchFamily="34" charset="0"/>
              </a:rPr>
              <a:t>với Hệ</a:t>
            </a:r>
            <a:r>
              <a:rPr kumimoji="0" lang="en-US" altLang="en-US" sz="1300" b="0" i="0" u="none" strike="noStrike" kern="1200" cap="none" spc="0" normalizeH="0" noProof="0">
                <a:ln>
                  <a:noFill/>
                </a:ln>
                <a:solidFill>
                  <a:schemeClr val="tx1"/>
                </a:solidFill>
                <a:effectLst/>
                <a:uLnTx/>
                <a:uFillTx/>
                <a:latin typeface="FS Magistral Book" panose="020B0504030204080304" pitchFamily="34" charset="0"/>
                <a:cs typeface="Arial" panose="020B0604020202020204" pitchFamily="34" charset="0"/>
              </a:rPr>
              <a:t> thống Tiêm chủng Quốc Gia</a:t>
            </a:r>
            <a:r>
              <a:rPr lang="en-US" altLang="en-US" sz="1300">
                <a:solidFill>
                  <a:schemeClr val="tx1"/>
                </a:solidFill>
                <a:latin typeface="FS Magistral Book" panose="020B0504030204080304" pitchFamily="34" charset="0"/>
                <a:cs typeface="Arial" panose="020B0604020202020204" pitchFamily="34" charset="0"/>
              </a:rPr>
              <a:t>, </a:t>
            </a:r>
            <a:r>
              <a:rPr lang="en-US" altLang="en-US" sz="1300" dirty="0">
                <a:solidFill>
                  <a:schemeClr val="tx1"/>
                </a:solidFill>
                <a:latin typeface="FS Magistral Book" panose="020B0504030204080304" pitchFamily="34" charset="0"/>
                <a:cs typeface="Arial" panose="020B0604020202020204" pitchFamily="34" charset="0"/>
              </a:rPr>
              <a:t>Đơn </a:t>
            </a:r>
            <a:r>
              <a:rPr lang="en-US" altLang="en-US" sz="1300" dirty="0" err="1">
                <a:solidFill>
                  <a:schemeClr val="tx1"/>
                </a:solidFill>
                <a:latin typeface="FS Magistral Book" panose="020B0504030204080304" pitchFamily="34" charset="0"/>
                <a:cs typeface="Arial" panose="020B0604020202020204" pitchFamily="34" charset="0"/>
              </a:rPr>
              <a:t>thuốc</a:t>
            </a:r>
            <a:r>
              <a:rPr lang="en-US" altLang="en-US" sz="1300" dirty="0">
                <a:solidFill>
                  <a:schemeClr val="tx1"/>
                </a:solidFill>
                <a:latin typeface="FS Magistral Book" panose="020B0504030204080304" pitchFamily="34" charset="0"/>
                <a:cs typeface="Arial" panose="020B0604020202020204" pitchFamily="34" charset="0"/>
              </a:rPr>
              <a:t> Quốc </a:t>
            </a:r>
            <a:r>
              <a:rPr lang="en-US" altLang="en-US" sz="1300" dirty="0" err="1">
                <a:solidFill>
                  <a:schemeClr val="tx1"/>
                </a:solidFill>
                <a:latin typeface="FS Magistral Book" panose="020B0504030204080304" pitchFamily="34" charset="0"/>
                <a:cs typeface="Arial" panose="020B0604020202020204" pitchFamily="34" charset="0"/>
              </a:rPr>
              <a:t>Gia</a:t>
            </a:r>
            <a:r>
              <a:rPr lang="en-US" altLang="en-US" sz="1300" dirty="0">
                <a:solidFill>
                  <a:schemeClr val="tx1"/>
                </a:solidFill>
                <a:latin typeface="FS Magistral Book" panose="020B0504030204080304" pitchFamily="34" charset="0"/>
                <a:cs typeface="Arial" panose="020B0604020202020204" pitchFamily="34" charset="0"/>
              </a:rPr>
              <a:t> </a:t>
            </a: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của </a:t>
            </a:r>
            <a:r>
              <a:rPr kumimoji="0" lang="en-US" altLang="en-US" sz="1300" b="0" i="0" u="none" strike="noStrike" kern="1200" cap="none" spc="0" normalizeH="0" baseline="0" noProof="0" dirty="0" err="1">
                <a:ln>
                  <a:noFill/>
                </a:ln>
                <a:solidFill>
                  <a:schemeClr val="tx1"/>
                </a:solidFill>
                <a:effectLst/>
                <a:uLnTx/>
                <a:uFillTx/>
                <a:latin typeface="FS Magistral Book" panose="020B0504030204080304" pitchFamily="34" charset="0"/>
                <a:cs typeface="Arial" panose="020B0604020202020204" pitchFamily="34" charset="0"/>
              </a:rPr>
              <a:t>Bộ</a:t>
            </a:r>
            <a:r>
              <a:rPr kumimoji="0" lang="en-US" altLang="en-US" sz="1300" b="0" i="0" u="none" strike="noStrike" kern="1200" cap="none" spc="0" normalizeH="0" baseline="0" noProof="0" dirty="0">
                <a:ln>
                  <a:noFill/>
                </a:ln>
                <a:solidFill>
                  <a:schemeClr val="tx1"/>
                </a:solidFill>
                <a:effectLst/>
                <a:uLnTx/>
                <a:uFillTx/>
                <a:latin typeface="FS Magistral Book" panose="020B0504030204080304" pitchFamily="34" charset="0"/>
                <a:cs typeface="Arial" panose="020B0604020202020204" pitchFamily="34" charset="0"/>
              </a:rPr>
              <a:t> Y tế</a:t>
            </a:r>
            <a:endParaRPr kumimoji="0" lang="vi-VN" altLang="en-US" sz="13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p:grpSp>
        <p:nvGrpSpPr>
          <p:cNvPr id="13" name="Group 24">
            <a:extLst>
              <a:ext uri="{FF2B5EF4-FFF2-40B4-BE49-F238E27FC236}">
                <a16:creationId xmlns:a16="http://schemas.microsoft.com/office/drawing/2014/main" id="{E8D47B85-111E-453E-AA01-25BF1708B307}"/>
              </a:ext>
            </a:extLst>
          </p:cNvPr>
          <p:cNvGrpSpPr>
            <a:grpSpLocks/>
          </p:cNvGrpSpPr>
          <p:nvPr/>
        </p:nvGrpSpPr>
        <p:grpSpPr bwMode="auto">
          <a:xfrm>
            <a:off x="4708525" y="1261755"/>
            <a:ext cx="582613" cy="582613"/>
            <a:chOff x="4708725" y="2226589"/>
            <a:chExt cx="582730" cy="582730"/>
          </a:xfrm>
        </p:grpSpPr>
        <p:sp>
          <p:nvSpPr>
            <p:cNvPr id="14" name="Oval 13">
              <a:extLst>
                <a:ext uri="{FF2B5EF4-FFF2-40B4-BE49-F238E27FC236}">
                  <a16:creationId xmlns:a16="http://schemas.microsoft.com/office/drawing/2014/main" id="{B980FD8B-81F0-42C5-A889-259DA6CF7798}"/>
                </a:ext>
              </a:extLst>
            </p:cNvPr>
            <p:cNvSpPr/>
            <p:nvPr/>
          </p:nvSpPr>
          <p:spPr>
            <a:xfrm>
              <a:off x="4708725" y="2226589"/>
              <a:ext cx="582730" cy="582730"/>
            </a:xfrm>
            <a:prstGeom prst="ellipse">
              <a:avLst/>
            </a:prstGeom>
            <a:solidFill>
              <a:schemeClr val="accent1">
                <a:lumMod val="75000"/>
              </a:scheme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FS Magistral Book" panose="020B0504030204080304" pitchFamily="34" charset="0"/>
              </a:endParaRPr>
            </a:p>
          </p:txBody>
        </p:sp>
        <p:pic>
          <p:nvPicPr>
            <p:cNvPr id="15" name="Picture 15" descr="C:\Users\Luong\Desktop\wallet33-01.png">
              <a:extLst>
                <a:ext uri="{FF2B5EF4-FFF2-40B4-BE49-F238E27FC236}">
                  <a16:creationId xmlns:a16="http://schemas.microsoft.com/office/drawing/2014/main" id="{943A8E78-75D1-4B7B-92BF-4287197469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7733" y="2256619"/>
              <a:ext cx="490036" cy="471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 27">
            <a:extLst>
              <a:ext uri="{FF2B5EF4-FFF2-40B4-BE49-F238E27FC236}">
                <a16:creationId xmlns:a16="http://schemas.microsoft.com/office/drawing/2014/main" id="{5C4FC6FD-E2D5-444F-9046-C948981FEA67}"/>
              </a:ext>
            </a:extLst>
          </p:cNvPr>
          <p:cNvGrpSpPr>
            <a:grpSpLocks/>
          </p:cNvGrpSpPr>
          <p:nvPr/>
        </p:nvGrpSpPr>
        <p:grpSpPr bwMode="auto">
          <a:xfrm>
            <a:off x="4708525" y="2460318"/>
            <a:ext cx="582613" cy="582612"/>
            <a:chOff x="4708725" y="3355623"/>
            <a:chExt cx="582730" cy="582730"/>
          </a:xfrm>
        </p:grpSpPr>
        <p:sp>
          <p:nvSpPr>
            <p:cNvPr id="17" name="Oval 16">
              <a:extLst>
                <a:ext uri="{FF2B5EF4-FFF2-40B4-BE49-F238E27FC236}">
                  <a16:creationId xmlns:a16="http://schemas.microsoft.com/office/drawing/2014/main" id="{70576415-F0B5-47BF-88C0-B7E4B0FE70C5}"/>
                </a:ext>
              </a:extLst>
            </p:cNvPr>
            <p:cNvSpPr/>
            <p:nvPr/>
          </p:nvSpPr>
          <p:spPr>
            <a:xfrm>
              <a:off x="4708725" y="3355623"/>
              <a:ext cx="582730" cy="582730"/>
            </a:xfrm>
            <a:prstGeom prst="ellipse">
              <a:avLst/>
            </a:prstGeom>
            <a:solidFill>
              <a:schemeClr val="accent5">
                <a:lumMod val="75000"/>
              </a:schemeClr>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FS Magistral Book" panose="020B0504030204080304" pitchFamily="34" charset="0"/>
              </a:endParaRPr>
            </a:p>
          </p:txBody>
        </p:sp>
        <p:pic>
          <p:nvPicPr>
            <p:cNvPr id="18" name="Picture 16" descr="C:\Users\Luong\Desktop\wallet33-01.png">
              <a:extLst>
                <a:ext uri="{FF2B5EF4-FFF2-40B4-BE49-F238E27FC236}">
                  <a16:creationId xmlns:a16="http://schemas.microsoft.com/office/drawing/2014/main" id="{427A5A0A-B72B-4C8D-BE3C-640446429C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6493" y="3424233"/>
              <a:ext cx="481276" cy="462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18">
            <a:extLst>
              <a:ext uri="{FF2B5EF4-FFF2-40B4-BE49-F238E27FC236}">
                <a16:creationId xmlns:a16="http://schemas.microsoft.com/office/drawing/2014/main" id="{F83CE6E0-7530-4D5E-81FE-EA37A3A1EA51}"/>
              </a:ext>
            </a:extLst>
          </p:cNvPr>
          <p:cNvGrpSpPr>
            <a:grpSpLocks/>
          </p:cNvGrpSpPr>
          <p:nvPr/>
        </p:nvGrpSpPr>
        <p:grpSpPr bwMode="auto">
          <a:xfrm>
            <a:off x="740266" y="2049427"/>
            <a:ext cx="582612" cy="582613"/>
            <a:chOff x="775673" y="1854577"/>
            <a:chExt cx="582730" cy="582730"/>
          </a:xfrm>
        </p:grpSpPr>
        <p:sp>
          <p:nvSpPr>
            <p:cNvPr id="20" name="Oval 19">
              <a:extLst>
                <a:ext uri="{FF2B5EF4-FFF2-40B4-BE49-F238E27FC236}">
                  <a16:creationId xmlns:a16="http://schemas.microsoft.com/office/drawing/2014/main" id="{F09E2CDA-87FB-4987-AF2A-C08A9B65B49D}"/>
                </a:ext>
              </a:extLst>
            </p:cNvPr>
            <p:cNvSpPr/>
            <p:nvPr/>
          </p:nvSpPr>
          <p:spPr>
            <a:xfrm>
              <a:off x="775673" y="1854577"/>
              <a:ext cx="582730" cy="582730"/>
            </a:xfrm>
            <a:prstGeom prst="ellipse">
              <a:avLst/>
            </a:prstGeom>
            <a:solidFill>
              <a:schemeClr val="accent1"/>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FS Magistral Book" panose="020B0504030204080304" pitchFamily="34" charset="0"/>
              </a:endParaRPr>
            </a:p>
          </p:txBody>
        </p:sp>
        <p:pic>
          <p:nvPicPr>
            <p:cNvPr id="21" name="Picture 1">
              <a:extLst>
                <a:ext uri="{FF2B5EF4-FFF2-40B4-BE49-F238E27FC236}">
                  <a16:creationId xmlns:a16="http://schemas.microsoft.com/office/drawing/2014/main" id="{985A0AF4-8B35-4DC2-BD7F-43973ED2860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01335" y="1978024"/>
              <a:ext cx="340445" cy="340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6" name="Group 5">
            <a:extLst>
              <a:ext uri="{FF2B5EF4-FFF2-40B4-BE49-F238E27FC236}">
                <a16:creationId xmlns:a16="http://schemas.microsoft.com/office/drawing/2014/main" id="{54B44742-D877-46B8-BDE4-DFC45B963CC4}"/>
              </a:ext>
            </a:extLst>
          </p:cNvPr>
          <p:cNvGrpSpPr>
            <a:grpSpLocks/>
          </p:cNvGrpSpPr>
          <p:nvPr/>
        </p:nvGrpSpPr>
        <p:grpSpPr bwMode="auto">
          <a:xfrm>
            <a:off x="740266" y="3690937"/>
            <a:ext cx="582612" cy="582612"/>
            <a:chOff x="775673" y="3053061"/>
            <a:chExt cx="582730" cy="582730"/>
          </a:xfrm>
        </p:grpSpPr>
        <p:sp>
          <p:nvSpPr>
            <p:cNvPr id="27" name="Oval 26">
              <a:extLst>
                <a:ext uri="{FF2B5EF4-FFF2-40B4-BE49-F238E27FC236}">
                  <a16:creationId xmlns:a16="http://schemas.microsoft.com/office/drawing/2014/main" id="{4D277EDF-23F1-4B36-9E07-FCEBABB52917}"/>
                </a:ext>
              </a:extLst>
            </p:cNvPr>
            <p:cNvSpPr/>
            <p:nvPr/>
          </p:nvSpPr>
          <p:spPr>
            <a:xfrm>
              <a:off x="775673" y="3053061"/>
              <a:ext cx="582730" cy="582730"/>
            </a:xfrm>
            <a:prstGeom prst="ellipse">
              <a:avLst/>
            </a:prstGeom>
            <a:solidFill>
              <a:schemeClr val="accent5"/>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 lastClr="FFFFFF"/>
                </a:solidFill>
                <a:effectLst/>
                <a:uLnTx/>
                <a:uFillTx/>
                <a:latin typeface="FS Magistral Book" panose="020B0504030204080304" pitchFamily="34" charset="0"/>
              </a:endParaRPr>
            </a:p>
          </p:txBody>
        </p:sp>
        <p:pic>
          <p:nvPicPr>
            <p:cNvPr id="28" name="Picture 4">
              <a:extLst>
                <a:ext uri="{FF2B5EF4-FFF2-40B4-BE49-F238E27FC236}">
                  <a16:creationId xmlns:a16="http://schemas.microsoft.com/office/drawing/2014/main" id="{8B1D86FC-973D-40AA-8477-3EE0CDE3FE2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6648" y="3216275"/>
              <a:ext cx="223604" cy="250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Content Placeholder 2">
            <a:extLst>
              <a:ext uri="{FF2B5EF4-FFF2-40B4-BE49-F238E27FC236}">
                <a16:creationId xmlns:a16="http://schemas.microsoft.com/office/drawing/2014/main" id="{D3545D2B-B0DF-4B58-B86B-BAF7E54E58AC}"/>
              </a:ext>
            </a:extLst>
          </p:cNvPr>
          <p:cNvSpPr txBox="1">
            <a:spLocks/>
          </p:cNvSpPr>
          <p:nvPr/>
        </p:nvSpPr>
        <p:spPr bwMode="auto">
          <a:xfrm>
            <a:off x="1365250" y="776327"/>
            <a:ext cx="2951163" cy="1110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750"/>
              </a:spcBef>
              <a:buFont typeface="Arial" panose="020B0604020202020204" pitchFamily="34" charset="0"/>
              <a:buChar char="•"/>
              <a:defRPr sz="3200">
                <a:solidFill>
                  <a:srgbClr val="404040"/>
                </a:solidFill>
                <a:latin typeface="Calibri" panose="020F0502020204030204" pitchFamily="34" charset="0"/>
                <a:cs typeface="Roboto Light" charset="0"/>
              </a:defRPr>
            </a:lvl1pPr>
            <a:lvl2pPr marL="742950" indent="-285750">
              <a:lnSpc>
                <a:spcPct val="90000"/>
              </a:lnSpc>
              <a:spcBef>
                <a:spcPts val="375"/>
              </a:spcBef>
              <a:buFont typeface="Arial" panose="020B0604020202020204" pitchFamily="34" charset="0"/>
              <a:buChar char="•"/>
              <a:defRPr sz="1500">
                <a:solidFill>
                  <a:srgbClr val="404040"/>
                </a:solidFill>
                <a:latin typeface="Calibri" panose="020F0502020204030204" pitchFamily="34" charset="0"/>
                <a:cs typeface="Roboto Light" charset="0"/>
              </a:defRPr>
            </a:lvl2pPr>
            <a:lvl3pPr marL="1143000" indent="-228600">
              <a:lnSpc>
                <a:spcPct val="90000"/>
              </a:lnSpc>
              <a:spcBef>
                <a:spcPts val="375"/>
              </a:spcBef>
              <a:buFont typeface="Arial" panose="020B0604020202020204" pitchFamily="34" charset="0"/>
              <a:buChar char="•"/>
              <a:defRPr sz="1400">
                <a:solidFill>
                  <a:srgbClr val="404040"/>
                </a:solidFill>
                <a:latin typeface="Calibri" panose="020F0502020204030204" pitchFamily="34" charset="0"/>
                <a:cs typeface="Roboto Light" charset="0"/>
              </a:defRPr>
            </a:lvl3pPr>
            <a:lvl4pPr marL="1600200" indent="-228600">
              <a:lnSpc>
                <a:spcPct val="90000"/>
              </a:lnSpc>
              <a:spcBef>
                <a:spcPts val="375"/>
              </a:spcBef>
              <a:buFont typeface="Arial" panose="020B0604020202020204" pitchFamily="34" charset="0"/>
              <a:buChar char="•"/>
              <a:defRPr sz="1200">
                <a:solidFill>
                  <a:srgbClr val="404040"/>
                </a:solidFill>
                <a:latin typeface="Calibri" panose="020F0502020204030204" pitchFamily="34" charset="0"/>
                <a:cs typeface="Roboto Light" charset="0"/>
              </a:defRPr>
            </a:lvl4pPr>
            <a:lvl5pPr marL="2057400" indent="-228600">
              <a:lnSpc>
                <a:spcPct val="90000"/>
              </a:lnSpc>
              <a:spcBef>
                <a:spcPts val="375"/>
              </a:spcBef>
              <a:buFont typeface="Arial" panose="020B0604020202020204" pitchFamily="34" charset="0"/>
              <a:buChar char="•"/>
              <a:defRPr sz="1200">
                <a:solidFill>
                  <a:srgbClr val="404040"/>
                </a:solidFill>
                <a:latin typeface="Calibri" panose="020F0502020204030204" pitchFamily="34" charset="0"/>
                <a:cs typeface="Roboto Light"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sz="1200">
                <a:solidFill>
                  <a:srgbClr val="404040"/>
                </a:solidFill>
                <a:latin typeface="Calibri" panose="020F0502020204030204" pitchFamily="34" charset="0"/>
                <a:cs typeface="Roboto Light" charset="0"/>
              </a:defRPr>
            </a:lvl9pPr>
          </a:lstStyle>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lang="en-US" altLang="en-US" sz="1400" b="1" dirty="0" err="1">
                <a:solidFill>
                  <a:srgbClr val="16ACE3"/>
                </a:solidFill>
                <a:latin typeface="FS Magistral Book" panose="020B0504030204080304" pitchFamily="34" charset="0"/>
                <a:cs typeface="Arial" panose="020B0604020202020204" pitchFamily="34" charset="0"/>
              </a:rPr>
              <a:t>Đảm</a:t>
            </a:r>
            <a:r>
              <a:rPr lang="en-US" altLang="en-US" sz="1400" b="1" dirty="0">
                <a:solidFill>
                  <a:srgbClr val="16ACE3"/>
                </a:solidFill>
                <a:latin typeface="FS Magistral Book" panose="020B0504030204080304" pitchFamily="34" charset="0"/>
                <a:cs typeface="Arial" panose="020B0604020202020204" pitchFamily="34" charset="0"/>
              </a:rPr>
              <a:t> </a:t>
            </a:r>
            <a:r>
              <a:rPr lang="en-US" altLang="en-US" sz="1400" b="1" dirty="0" err="1">
                <a:solidFill>
                  <a:srgbClr val="16ACE3"/>
                </a:solidFill>
                <a:latin typeface="FS Magistral Book" panose="020B0504030204080304" pitchFamily="34" charset="0"/>
                <a:cs typeface="Arial" panose="020B0604020202020204" pitchFamily="34" charset="0"/>
              </a:rPr>
              <a:t>bảo</a:t>
            </a:r>
            <a:r>
              <a:rPr lang="en-US" altLang="en-US" sz="1400" b="1" dirty="0">
                <a:solidFill>
                  <a:srgbClr val="16ACE3"/>
                </a:solidFill>
                <a:latin typeface="FS Magistral Book" panose="020B0504030204080304" pitchFamily="34" charset="0"/>
                <a:cs typeface="Arial" panose="020B0604020202020204" pitchFamily="34" charset="0"/>
              </a:rPr>
              <a:t> </a:t>
            </a:r>
            <a:r>
              <a:rPr lang="en-US" altLang="en-US" sz="1400" b="1" dirty="0" err="1">
                <a:solidFill>
                  <a:srgbClr val="16ACE3"/>
                </a:solidFill>
                <a:latin typeface="FS Magistral Book" panose="020B0504030204080304" pitchFamily="34" charset="0"/>
                <a:cs typeface="Arial" panose="020B0604020202020204" pitchFamily="34" charset="0"/>
              </a:rPr>
              <a:t>hạ</a:t>
            </a:r>
            <a:r>
              <a:rPr lang="en-US" altLang="en-US" sz="1400" b="1" dirty="0">
                <a:solidFill>
                  <a:srgbClr val="16ACE3"/>
                </a:solidFill>
                <a:latin typeface="FS Magistral Book" panose="020B0504030204080304" pitchFamily="34" charset="0"/>
                <a:cs typeface="Arial" panose="020B0604020202020204" pitchFamily="34" charset="0"/>
              </a:rPr>
              <a:t> </a:t>
            </a:r>
            <a:r>
              <a:rPr lang="en-US" altLang="en-US" sz="1400" b="1" dirty="0" err="1">
                <a:solidFill>
                  <a:srgbClr val="16ACE3"/>
                </a:solidFill>
                <a:latin typeface="FS Magistral Book" panose="020B0504030204080304" pitchFamily="34" charset="0"/>
                <a:cs typeface="Arial" panose="020B0604020202020204" pitchFamily="34" charset="0"/>
              </a:rPr>
              <a:t>tầng</a:t>
            </a:r>
            <a:r>
              <a:rPr lang="en-US" altLang="en-US" sz="1400" b="1" dirty="0">
                <a:solidFill>
                  <a:srgbClr val="16ACE3"/>
                </a:solidFill>
                <a:latin typeface="FS Magistral Book" panose="020B0504030204080304" pitchFamily="34" charset="0"/>
                <a:cs typeface="Arial" panose="020B0604020202020204" pitchFamily="34" charset="0"/>
              </a:rPr>
              <a:t>, v</a:t>
            </a:r>
            <a:r>
              <a:rPr kumimoji="0" lang="en-US" altLang="en-US" sz="1400" b="1" i="0" u="none" strike="noStrike" kern="1200" cap="none" spc="0" normalizeH="0" baseline="0" noProof="0" dirty="0" err="1">
                <a:ln>
                  <a:noFill/>
                </a:ln>
                <a:solidFill>
                  <a:srgbClr val="16ACE3"/>
                </a:solidFill>
                <a:effectLst/>
                <a:uLnTx/>
                <a:uFillTx/>
                <a:latin typeface="FS Magistral Book" panose="020B0504030204080304" pitchFamily="34" charset="0"/>
                <a:cs typeface="Arial" panose="020B0604020202020204" pitchFamily="34" charset="0"/>
              </a:rPr>
              <a:t>ận</a:t>
            </a:r>
            <a:r>
              <a:rPr kumimoji="0" lang="en-US" altLang="en-US" sz="1400" b="1" i="0" u="none" strike="noStrike" kern="1200" cap="none" spc="0" normalizeH="0" noProof="0" dirty="0">
                <a:ln>
                  <a:noFill/>
                </a:ln>
                <a:solidFill>
                  <a:srgbClr val="16ACE3"/>
                </a:solidFill>
                <a:effectLst/>
                <a:uLnTx/>
                <a:uFillTx/>
                <a:latin typeface="FS Magistral Book" panose="020B0504030204080304" pitchFamily="34" charset="0"/>
                <a:cs typeface="Arial" panose="020B0604020202020204" pitchFamily="34" charset="0"/>
              </a:rPr>
              <a:t> </a:t>
            </a:r>
            <a:r>
              <a:rPr kumimoji="0" lang="en-US" altLang="en-US" sz="1400" b="1" i="0" u="none" strike="noStrike" kern="1200" cap="none" spc="0" normalizeH="0" noProof="0" dirty="0" err="1">
                <a:ln>
                  <a:noFill/>
                </a:ln>
                <a:solidFill>
                  <a:srgbClr val="16ACE3"/>
                </a:solidFill>
                <a:effectLst/>
                <a:uLnTx/>
                <a:uFillTx/>
                <a:latin typeface="FS Magistral Book" panose="020B0504030204080304" pitchFamily="34" charset="0"/>
                <a:cs typeface="Arial" panose="020B0604020202020204" pitchFamily="34" charset="0"/>
              </a:rPr>
              <a:t>hành</a:t>
            </a:r>
            <a:r>
              <a:rPr kumimoji="0" lang="en-US" altLang="en-US" sz="1400" b="1" i="0" u="none" strike="noStrike" kern="1200" cap="none" spc="0" normalizeH="0" noProof="0" dirty="0">
                <a:ln>
                  <a:noFill/>
                </a:ln>
                <a:solidFill>
                  <a:srgbClr val="16ACE3"/>
                </a:solidFill>
                <a:effectLst/>
                <a:uLnTx/>
                <a:uFillTx/>
                <a:latin typeface="FS Magistral Book" panose="020B0504030204080304" pitchFamily="34" charset="0"/>
                <a:cs typeface="Arial" panose="020B0604020202020204" pitchFamily="34" charset="0"/>
              </a:rPr>
              <a:t> </a:t>
            </a: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lang="en-US" altLang="en-US" sz="1300" noProof="0" dirty="0" err="1">
                <a:solidFill>
                  <a:schemeClr val="tx1"/>
                </a:solidFill>
                <a:latin typeface="FS Magistral Book" panose="020B0504030204080304" pitchFamily="34" charset="0"/>
                <a:cs typeface="Arial" panose="020B0604020202020204" pitchFamily="34" charset="0"/>
              </a:rPr>
              <a:t>Không</a:t>
            </a:r>
            <a:r>
              <a:rPr lang="en-US" altLang="en-US" sz="1300" noProof="0" dirty="0">
                <a:solidFill>
                  <a:schemeClr val="tx1"/>
                </a:solidFill>
                <a:latin typeface="FS Magistral Book" panose="020B0504030204080304" pitchFamily="34" charset="0"/>
                <a:cs typeface="Arial" panose="020B0604020202020204" pitchFamily="34" charset="0"/>
              </a:rPr>
              <a:t> </a:t>
            </a:r>
            <a:r>
              <a:rPr lang="en-US" altLang="en-US" sz="1300" noProof="0" dirty="0" err="1">
                <a:solidFill>
                  <a:schemeClr val="tx1"/>
                </a:solidFill>
                <a:latin typeface="FS Magistral Book" panose="020B0504030204080304" pitchFamily="34" charset="0"/>
                <a:cs typeface="Arial" panose="020B0604020202020204" pitchFamily="34" charset="0"/>
              </a:rPr>
              <a:t>phải</a:t>
            </a:r>
            <a:r>
              <a:rPr lang="en-US" altLang="en-US" sz="1300" noProof="0" dirty="0">
                <a:solidFill>
                  <a:schemeClr val="tx1"/>
                </a:solidFill>
                <a:latin typeface="FS Magistral Book" panose="020B0504030204080304" pitchFamily="34" charset="0"/>
                <a:cs typeface="Arial" panose="020B0604020202020204" pitchFamily="34" charset="0"/>
              </a:rPr>
              <a:t> </a:t>
            </a:r>
            <a:r>
              <a:rPr lang="en-US" altLang="en-US" sz="1300" dirty="0" err="1">
                <a:solidFill>
                  <a:schemeClr val="tx1"/>
                </a:solidFill>
                <a:latin typeface="FS Magistral Book" panose="020B0504030204080304" pitchFamily="34" charset="0"/>
                <a:cs typeface="Arial" panose="020B0604020202020204" pitchFamily="34" charset="0"/>
              </a:rPr>
              <a:t>đầu</a:t>
            </a:r>
            <a:r>
              <a:rPr lang="en-US" altLang="en-US" sz="1300" dirty="0">
                <a:solidFill>
                  <a:schemeClr val="tx1"/>
                </a:solidFill>
                <a:latin typeface="FS Magistral Book" panose="020B0504030204080304" pitchFamily="34" charset="0"/>
                <a:cs typeface="Arial" panose="020B0604020202020204" pitchFamily="34" charset="0"/>
              </a:rPr>
              <a:t> </a:t>
            </a:r>
            <a:r>
              <a:rPr lang="en-US" altLang="en-US" sz="1300" dirty="0" err="1">
                <a:solidFill>
                  <a:schemeClr val="tx1"/>
                </a:solidFill>
                <a:latin typeface="FS Magistral Book" panose="020B0504030204080304" pitchFamily="34" charset="0"/>
                <a:cs typeface="Arial" panose="020B0604020202020204" pitchFamily="34" charset="0"/>
              </a:rPr>
              <a:t>tư</a:t>
            </a:r>
            <a:r>
              <a:rPr lang="en-US" altLang="en-US" sz="1300" dirty="0">
                <a:solidFill>
                  <a:schemeClr val="tx1"/>
                </a:solidFill>
                <a:latin typeface="FS Magistral Book" panose="020B0504030204080304" pitchFamily="34" charset="0"/>
                <a:cs typeface="Arial" panose="020B0604020202020204" pitchFamily="34" charset="0"/>
              </a:rPr>
              <a:t> </a:t>
            </a:r>
            <a:r>
              <a:rPr lang="en-US" altLang="en-US" sz="1300" dirty="0" err="1">
                <a:solidFill>
                  <a:schemeClr val="tx1"/>
                </a:solidFill>
                <a:latin typeface="FS Magistral Book" panose="020B0504030204080304" pitchFamily="34" charset="0"/>
                <a:cs typeface="Arial" panose="020B0604020202020204" pitchFamily="34" charset="0"/>
              </a:rPr>
              <a:t>hạ</a:t>
            </a:r>
            <a:r>
              <a:rPr lang="en-US" altLang="en-US" sz="1300" dirty="0">
                <a:solidFill>
                  <a:schemeClr val="tx1"/>
                </a:solidFill>
                <a:latin typeface="FS Magistral Book" panose="020B0504030204080304" pitchFamily="34" charset="0"/>
                <a:cs typeface="Arial" panose="020B0604020202020204" pitchFamily="34" charset="0"/>
              </a:rPr>
              <a:t> </a:t>
            </a:r>
            <a:r>
              <a:rPr lang="en-US" altLang="en-US" sz="1300" dirty="0" err="1">
                <a:solidFill>
                  <a:schemeClr val="tx1"/>
                </a:solidFill>
                <a:latin typeface="FS Magistral Book" panose="020B0504030204080304" pitchFamily="34" charset="0"/>
                <a:cs typeface="Arial" panose="020B0604020202020204" pitchFamily="34" charset="0"/>
              </a:rPr>
              <a:t>tầng</a:t>
            </a:r>
            <a:endParaRPr lang="en-US" altLang="en-US" sz="1300" dirty="0">
              <a:solidFill>
                <a:schemeClr val="tx1"/>
              </a:solidFill>
              <a:latin typeface="FS Magistral Book" panose="020B05040302040803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lang="en-US" altLang="en-US" sz="1300" noProof="0" dirty="0" err="1">
                <a:solidFill>
                  <a:schemeClr val="tx1"/>
                </a:solidFill>
                <a:latin typeface="FS Magistral Book" panose="020B0504030204080304" pitchFamily="34" charset="0"/>
                <a:cs typeface="Arial" panose="020B0604020202020204" pitchFamily="34" charset="0"/>
              </a:rPr>
              <a:t>Đảm</a:t>
            </a:r>
            <a:r>
              <a:rPr lang="en-US" altLang="en-US" sz="1300" noProof="0" dirty="0">
                <a:solidFill>
                  <a:schemeClr val="tx1"/>
                </a:solidFill>
                <a:latin typeface="FS Magistral Book" panose="020B0504030204080304" pitchFamily="34" charset="0"/>
                <a:cs typeface="Arial" panose="020B0604020202020204" pitchFamily="34" charset="0"/>
              </a:rPr>
              <a:t> </a:t>
            </a:r>
            <a:r>
              <a:rPr lang="en-US" altLang="en-US" sz="1300" noProof="0" dirty="0" err="1">
                <a:solidFill>
                  <a:schemeClr val="tx1"/>
                </a:solidFill>
                <a:latin typeface="FS Magistral Book" panose="020B0504030204080304" pitchFamily="34" charset="0"/>
                <a:cs typeface="Arial" panose="020B0604020202020204" pitchFamily="34" charset="0"/>
              </a:rPr>
              <a:t>bảo</a:t>
            </a:r>
            <a:r>
              <a:rPr lang="en-US" altLang="en-US" sz="1300" noProof="0" dirty="0">
                <a:solidFill>
                  <a:schemeClr val="tx1"/>
                </a:solidFill>
                <a:latin typeface="FS Magistral Book" panose="020B0504030204080304" pitchFamily="34" charset="0"/>
                <a:cs typeface="Arial" panose="020B0604020202020204" pitchFamily="34" charset="0"/>
              </a:rPr>
              <a:t> </a:t>
            </a:r>
            <a:r>
              <a:rPr lang="en-US" altLang="en-US" sz="1300" noProof="0" dirty="0" err="1">
                <a:solidFill>
                  <a:schemeClr val="tx1"/>
                </a:solidFill>
                <a:latin typeface="FS Magistral Book" panose="020B0504030204080304" pitchFamily="34" charset="0"/>
                <a:cs typeface="Arial" panose="020B0604020202020204" pitchFamily="34" charset="0"/>
              </a:rPr>
              <a:t>đội</a:t>
            </a:r>
            <a:r>
              <a:rPr lang="en-US" altLang="en-US" sz="1300" noProof="0" dirty="0">
                <a:solidFill>
                  <a:schemeClr val="tx1"/>
                </a:solidFill>
                <a:latin typeface="FS Magistral Book" panose="020B0504030204080304" pitchFamily="34" charset="0"/>
                <a:cs typeface="Arial" panose="020B0604020202020204" pitchFamily="34" charset="0"/>
              </a:rPr>
              <a:t> </a:t>
            </a:r>
            <a:r>
              <a:rPr lang="en-US" altLang="en-US" sz="1300" noProof="0" dirty="0" err="1">
                <a:solidFill>
                  <a:schemeClr val="tx1"/>
                </a:solidFill>
                <a:latin typeface="FS Magistral Book" panose="020B0504030204080304" pitchFamily="34" charset="0"/>
                <a:cs typeface="Arial" panose="020B0604020202020204" pitchFamily="34" charset="0"/>
              </a:rPr>
              <a:t>ngũ</a:t>
            </a:r>
            <a:r>
              <a:rPr lang="en-US" altLang="en-US" sz="1300" noProof="0" dirty="0">
                <a:solidFill>
                  <a:schemeClr val="tx1"/>
                </a:solidFill>
                <a:latin typeface="FS Magistral Book" panose="020B0504030204080304" pitchFamily="34" charset="0"/>
                <a:cs typeface="Arial" panose="020B0604020202020204" pitchFamily="34" charset="0"/>
              </a:rPr>
              <a:t> </a:t>
            </a:r>
            <a:r>
              <a:rPr lang="en-US" altLang="en-US" sz="1300" noProof="0" dirty="0" err="1">
                <a:solidFill>
                  <a:schemeClr val="tx1"/>
                </a:solidFill>
                <a:latin typeface="FS Magistral Book" panose="020B0504030204080304" pitchFamily="34" charset="0"/>
                <a:cs typeface="Arial" panose="020B0604020202020204" pitchFamily="34" charset="0"/>
              </a:rPr>
              <a:t>vận</a:t>
            </a:r>
            <a:r>
              <a:rPr lang="en-US" altLang="en-US" sz="1300" noProof="0" dirty="0">
                <a:solidFill>
                  <a:schemeClr val="tx1"/>
                </a:solidFill>
                <a:latin typeface="FS Magistral Book" panose="020B0504030204080304" pitchFamily="34" charset="0"/>
                <a:cs typeface="Arial" panose="020B0604020202020204" pitchFamily="34" charset="0"/>
              </a:rPr>
              <a:t> </a:t>
            </a:r>
            <a:r>
              <a:rPr lang="en-US" altLang="en-US" sz="1300" noProof="0" dirty="0" err="1">
                <a:solidFill>
                  <a:schemeClr val="tx1"/>
                </a:solidFill>
                <a:latin typeface="FS Magistral Book" panose="020B0504030204080304" pitchFamily="34" charset="0"/>
                <a:cs typeface="Arial" panose="020B0604020202020204" pitchFamily="34" charset="0"/>
              </a:rPr>
              <a:t>hành</a:t>
            </a:r>
            <a:r>
              <a:rPr lang="en-US" altLang="en-US" sz="1300" noProof="0" dirty="0">
                <a:solidFill>
                  <a:schemeClr val="tx1"/>
                </a:solidFill>
                <a:latin typeface="FS Magistral Book" panose="020B0504030204080304" pitchFamily="34" charset="0"/>
                <a:cs typeface="Arial" panose="020B0604020202020204" pitchFamily="34" charset="0"/>
              </a:rPr>
              <a:t> 24/7 </a:t>
            </a:r>
            <a:r>
              <a:rPr lang="en-US" altLang="en-US" sz="1300" noProof="0" dirty="0" err="1">
                <a:solidFill>
                  <a:schemeClr val="tx1"/>
                </a:solidFill>
                <a:latin typeface="FS Magistral Book" panose="020B0504030204080304" pitchFamily="34" charset="0"/>
                <a:cs typeface="Arial" panose="020B0604020202020204" pitchFamily="34" charset="0"/>
              </a:rPr>
              <a:t>bởi</a:t>
            </a:r>
            <a:r>
              <a:rPr lang="en-US" altLang="en-US" sz="1300" noProof="0" dirty="0">
                <a:solidFill>
                  <a:schemeClr val="tx1"/>
                </a:solidFill>
                <a:latin typeface="FS Magistral Book" panose="020B0504030204080304" pitchFamily="34" charset="0"/>
                <a:cs typeface="Arial" panose="020B0604020202020204" pitchFamily="34" charset="0"/>
              </a:rPr>
              <a:t> </a:t>
            </a:r>
            <a:r>
              <a:rPr lang="en-US" altLang="en-US" sz="1300" noProof="0" dirty="0" err="1">
                <a:solidFill>
                  <a:schemeClr val="tx1"/>
                </a:solidFill>
                <a:latin typeface="FS Magistral Book" panose="020B0504030204080304" pitchFamily="34" charset="0"/>
                <a:cs typeface="Arial" panose="020B0604020202020204" pitchFamily="34" charset="0"/>
              </a:rPr>
              <a:t>Viettel</a:t>
            </a:r>
            <a:endParaRPr kumimoji="0" lang="vi-VN" altLang="en-US" sz="1300" b="0" i="0" u="none" strike="noStrike" kern="1200" cap="none" spc="0" normalizeH="0" baseline="0" noProof="0" dirty="0">
              <a:ln>
                <a:noFill/>
              </a:ln>
              <a:solidFill>
                <a:schemeClr val="tx1"/>
              </a:solidFill>
              <a:effectLst/>
              <a:uLnTx/>
              <a:uFillTx/>
              <a:latin typeface="Arial" panose="020B0604020202020204" pitchFamily="34" charset="0"/>
              <a:cs typeface="Arial" panose="020B0604020202020204" pitchFamily="34" charset="0"/>
            </a:endParaRPr>
          </a:p>
        </p:txBody>
      </p:sp>
      <p:sp>
        <p:nvSpPr>
          <p:cNvPr id="31" name="Oval 30">
            <a:extLst>
              <a:ext uri="{FF2B5EF4-FFF2-40B4-BE49-F238E27FC236}">
                <a16:creationId xmlns:a16="http://schemas.microsoft.com/office/drawing/2014/main" id="{F09E2CDA-87FB-4987-AF2A-C08A9B65B49D}"/>
              </a:ext>
            </a:extLst>
          </p:cNvPr>
          <p:cNvSpPr/>
          <p:nvPr/>
        </p:nvSpPr>
        <p:spPr bwMode="auto">
          <a:xfrm>
            <a:off x="740266" y="843596"/>
            <a:ext cx="582612" cy="582613"/>
          </a:xfrm>
          <a:prstGeom prst="ellipse">
            <a:avLst/>
          </a:prstGeom>
          <a:solidFill>
            <a:srgbClr val="609685"/>
          </a:solidFill>
          <a:ln w="25400" cap="flat" cmpd="sng" algn="ctr">
            <a:noFill/>
            <a:prstDash val="solid"/>
          </a:ln>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4">
                  <a:lumMod val="75000"/>
                </a:schemeClr>
              </a:solidFill>
              <a:effectLst/>
              <a:uLnTx/>
              <a:uFillTx/>
              <a:latin typeface="FS Magistral Book" panose="020B0504030204080304" pitchFamily="34" charset="0"/>
            </a:endParaRPr>
          </a:p>
        </p:txBody>
      </p:sp>
      <p:pic>
        <p:nvPicPr>
          <p:cNvPr id="3" name="Picture 2"/>
          <p:cNvPicPr>
            <a:picLocks noChangeAspect="1"/>
          </p:cNvPicPr>
          <p:nvPr/>
        </p:nvPicPr>
        <p:blipFill>
          <a:blip r:embed="rId7"/>
          <a:stretch>
            <a:fillRect/>
          </a:stretch>
        </p:blipFill>
        <p:spPr>
          <a:xfrm>
            <a:off x="825325" y="923305"/>
            <a:ext cx="410134" cy="410134"/>
          </a:xfrm>
          <a:prstGeom prst="rect">
            <a:avLst/>
          </a:prstGeom>
        </p:spPr>
      </p:pic>
    </p:spTree>
    <p:extLst>
      <p:ext uri="{BB962C8B-B14F-4D97-AF65-F5344CB8AC3E}">
        <p14:creationId xmlns:p14="http://schemas.microsoft.com/office/powerpoint/2010/main" val="1017610893"/>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50" fill="hold">
                                          <p:stCondLst>
                                            <p:cond delay="0"/>
                                          </p:stCondLst>
                                        </p:cTn>
                                        <p:tgtEl>
                                          <p:spTgt spid="19"/>
                                        </p:tgtEl>
                                        <p:attrNameLst>
                                          <p:attrName>r</p:attrName>
                                        </p:attrNameLst>
                                      </p:cBhvr>
                                    </p:animRot>
                                    <p:animRot by="-240000">
                                      <p:cBhvr>
                                        <p:cTn id="13" dur="100" fill="hold">
                                          <p:stCondLst>
                                            <p:cond delay="100"/>
                                          </p:stCondLst>
                                        </p:cTn>
                                        <p:tgtEl>
                                          <p:spTgt spid="19"/>
                                        </p:tgtEl>
                                        <p:attrNameLst>
                                          <p:attrName>r</p:attrName>
                                        </p:attrNameLst>
                                      </p:cBhvr>
                                    </p:animRot>
                                    <p:animRot by="240000">
                                      <p:cBhvr>
                                        <p:cTn id="14" dur="100" fill="hold">
                                          <p:stCondLst>
                                            <p:cond delay="200"/>
                                          </p:stCondLst>
                                        </p:cTn>
                                        <p:tgtEl>
                                          <p:spTgt spid="19"/>
                                        </p:tgtEl>
                                        <p:attrNameLst>
                                          <p:attrName>r</p:attrName>
                                        </p:attrNameLst>
                                      </p:cBhvr>
                                    </p:animRot>
                                    <p:animRot by="-240000">
                                      <p:cBhvr>
                                        <p:cTn id="15" dur="100" fill="hold">
                                          <p:stCondLst>
                                            <p:cond delay="300"/>
                                          </p:stCondLst>
                                        </p:cTn>
                                        <p:tgtEl>
                                          <p:spTgt spid="19"/>
                                        </p:tgtEl>
                                        <p:attrNameLst>
                                          <p:attrName>r</p:attrName>
                                        </p:attrNameLst>
                                      </p:cBhvr>
                                    </p:animRot>
                                    <p:animRot by="120000">
                                      <p:cBhvr>
                                        <p:cTn id="16" dur="100" fill="hold">
                                          <p:stCondLst>
                                            <p:cond delay="400"/>
                                          </p:stCondLst>
                                        </p:cTn>
                                        <p:tgtEl>
                                          <p:spTgt spid="19"/>
                                        </p:tgtEl>
                                        <p:attrNameLst>
                                          <p:attrName>r</p:attrName>
                                        </p:attrNameLst>
                                      </p:cBhvr>
                                    </p:animRo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childTnLst>
                          </p:cTn>
                        </p:par>
                        <p:par>
                          <p:cTn id="27" fill="hold">
                            <p:stCondLst>
                              <p:cond delay="2000"/>
                            </p:stCondLst>
                            <p:childTnLst>
                              <p:par>
                                <p:cTn id="28" presetID="32" presetClass="emph" presetSubtype="0" fill="hold" nodeType="afterEffect">
                                  <p:stCondLst>
                                    <p:cond delay="0"/>
                                  </p:stCondLst>
                                  <p:childTnLst>
                                    <p:animRot by="120000">
                                      <p:cBhvr>
                                        <p:cTn id="29" dur="50" fill="hold">
                                          <p:stCondLst>
                                            <p:cond delay="0"/>
                                          </p:stCondLst>
                                        </p:cTn>
                                        <p:tgtEl>
                                          <p:spTgt spid="13"/>
                                        </p:tgtEl>
                                        <p:attrNameLst>
                                          <p:attrName>r</p:attrName>
                                        </p:attrNameLst>
                                      </p:cBhvr>
                                    </p:animRot>
                                    <p:animRot by="-240000">
                                      <p:cBhvr>
                                        <p:cTn id="30" dur="100" fill="hold">
                                          <p:stCondLst>
                                            <p:cond delay="100"/>
                                          </p:stCondLst>
                                        </p:cTn>
                                        <p:tgtEl>
                                          <p:spTgt spid="13"/>
                                        </p:tgtEl>
                                        <p:attrNameLst>
                                          <p:attrName>r</p:attrName>
                                        </p:attrNameLst>
                                      </p:cBhvr>
                                    </p:animRot>
                                    <p:animRot by="240000">
                                      <p:cBhvr>
                                        <p:cTn id="31" dur="100" fill="hold">
                                          <p:stCondLst>
                                            <p:cond delay="200"/>
                                          </p:stCondLst>
                                        </p:cTn>
                                        <p:tgtEl>
                                          <p:spTgt spid="13"/>
                                        </p:tgtEl>
                                        <p:attrNameLst>
                                          <p:attrName>r</p:attrName>
                                        </p:attrNameLst>
                                      </p:cBhvr>
                                    </p:animRot>
                                    <p:animRot by="-240000">
                                      <p:cBhvr>
                                        <p:cTn id="32" dur="100" fill="hold">
                                          <p:stCondLst>
                                            <p:cond delay="300"/>
                                          </p:stCondLst>
                                        </p:cTn>
                                        <p:tgtEl>
                                          <p:spTgt spid="13"/>
                                        </p:tgtEl>
                                        <p:attrNameLst>
                                          <p:attrName>r</p:attrName>
                                        </p:attrNameLst>
                                      </p:cBhvr>
                                    </p:animRot>
                                    <p:animRot by="120000">
                                      <p:cBhvr>
                                        <p:cTn id="33" dur="100" fill="hold">
                                          <p:stCondLst>
                                            <p:cond delay="400"/>
                                          </p:stCondLst>
                                        </p:cTn>
                                        <p:tgtEl>
                                          <p:spTgt spid="13"/>
                                        </p:tgtEl>
                                        <p:attrNameLst>
                                          <p:attrName>r</p:attrName>
                                        </p:attrNameLst>
                                      </p:cBhvr>
                                    </p:animRot>
                                  </p:childTnLst>
                                </p:cTn>
                              </p:par>
                            </p:childTnLst>
                          </p:cTn>
                        </p:par>
                        <p:par>
                          <p:cTn id="34" fill="hold">
                            <p:stCondLst>
                              <p:cond delay="2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par>
                          <p:cTn id="38" fill="hold">
                            <p:stCondLst>
                              <p:cond delay="3000"/>
                            </p:stCondLst>
                            <p:childTnLst>
                              <p:par>
                                <p:cTn id="39" presetID="53" presetClass="entr" presetSubtype="16" fill="hold" nodeType="after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p:cTn id="41" dur="500" fill="hold"/>
                                        <p:tgtEl>
                                          <p:spTgt spid="26"/>
                                        </p:tgtEl>
                                        <p:attrNameLst>
                                          <p:attrName>ppt_w</p:attrName>
                                        </p:attrNameLst>
                                      </p:cBhvr>
                                      <p:tavLst>
                                        <p:tav tm="0">
                                          <p:val>
                                            <p:fltVal val="0"/>
                                          </p:val>
                                        </p:tav>
                                        <p:tav tm="100000">
                                          <p:val>
                                            <p:strVal val="#ppt_w"/>
                                          </p:val>
                                        </p:tav>
                                      </p:tavLst>
                                    </p:anim>
                                    <p:anim calcmode="lin" valueType="num">
                                      <p:cBhvr>
                                        <p:cTn id="42" dur="500" fill="hold"/>
                                        <p:tgtEl>
                                          <p:spTgt spid="26"/>
                                        </p:tgtEl>
                                        <p:attrNameLst>
                                          <p:attrName>ppt_h</p:attrName>
                                        </p:attrNameLst>
                                      </p:cBhvr>
                                      <p:tavLst>
                                        <p:tav tm="0">
                                          <p:val>
                                            <p:fltVal val="0"/>
                                          </p:val>
                                        </p:tav>
                                        <p:tav tm="100000">
                                          <p:val>
                                            <p:strVal val="#ppt_h"/>
                                          </p:val>
                                        </p:tav>
                                      </p:tavLst>
                                    </p:anim>
                                    <p:animEffect transition="in" filter="fade">
                                      <p:cBhvr>
                                        <p:cTn id="43" dur="500"/>
                                        <p:tgtEl>
                                          <p:spTgt spid="26"/>
                                        </p:tgtEl>
                                      </p:cBhvr>
                                    </p:animEffect>
                                  </p:childTnLst>
                                </p:cTn>
                              </p:par>
                            </p:childTnLst>
                          </p:cTn>
                        </p:par>
                        <p:par>
                          <p:cTn id="44" fill="hold">
                            <p:stCondLst>
                              <p:cond delay="3500"/>
                            </p:stCondLst>
                            <p:childTnLst>
                              <p:par>
                                <p:cTn id="45" presetID="32" presetClass="emph" presetSubtype="0" fill="hold" nodeType="afterEffect">
                                  <p:stCondLst>
                                    <p:cond delay="0"/>
                                  </p:stCondLst>
                                  <p:childTnLst>
                                    <p:animRot by="120000">
                                      <p:cBhvr>
                                        <p:cTn id="46" dur="50" fill="hold">
                                          <p:stCondLst>
                                            <p:cond delay="0"/>
                                          </p:stCondLst>
                                        </p:cTn>
                                        <p:tgtEl>
                                          <p:spTgt spid="26"/>
                                        </p:tgtEl>
                                        <p:attrNameLst>
                                          <p:attrName>r</p:attrName>
                                        </p:attrNameLst>
                                      </p:cBhvr>
                                    </p:animRot>
                                    <p:animRot by="-240000">
                                      <p:cBhvr>
                                        <p:cTn id="47" dur="100" fill="hold">
                                          <p:stCondLst>
                                            <p:cond delay="100"/>
                                          </p:stCondLst>
                                        </p:cTn>
                                        <p:tgtEl>
                                          <p:spTgt spid="26"/>
                                        </p:tgtEl>
                                        <p:attrNameLst>
                                          <p:attrName>r</p:attrName>
                                        </p:attrNameLst>
                                      </p:cBhvr>
                                    </p:animRot>
                                    <p:animRot by="240000">
                                      <p:cBhvr>
                                        <p:cTn id="48" dur="100" fill="hold">
                                          <p:stCondLst>
                                            <p:cond delay="200"/>
                                          </p:stCondLst>
                                        </p:cTn>
                                        <p:tgtEl>
                                          <p:spTgt spid="26"/>
                                        </p:tgtEl>
                                        <p:attrNameLst>
                                          <p:attrName>r</p:attrName>
                                        </p:attrNameLst>
                                      </p:cBhvr>
                                    </p:animRot>
                                    <p:animRot by="-240000">
                                      <p:cBhvr>
                                        <p:cTn id="49" dur="100" fill="hold">
                                          <p:stCondLst>
                                            <p:cond delay="300"/>
                                          </p:stCondLst>
                                        </p:cTn>
                                        <p:tgtEl>
                                          <p:spTgt spid="26"/>
                                        </p:tgtEl>
                                        <p:attrNameLst>
                                          <p:attrName>r</p:attrName>
                                        </p:attrNameLst>
                                      </p:cBhvr>
                                    </p:animRot>
                                    <p:animRot by="120000">
                                      <p:cBhvr>
                                        <p:cTn id="50" dur="100" fill="hold">
                                          <p:stCondLst>
                                            <p:cond delay="400"/>
                                          </p:stCondLst>
                                        </p:cTn>
                                        <p:tgtEl>
                                          <p:spTgt spid="26"/>
                                        </p:tgtEl>
                                        <p:attrNameLst>
                                          <p:attrName>r</p:attrName>
                                        </p:attrNameLst>
                                      </p:cBhvr>
                                    </p:animRot>
                                  </p:childTnLst>
                                </p:cTn>
                              </p:par>
                            </p:childTnLst>
                          </p:cTn>
                        </p:par>
                        <p:par>
                          <p:cTn id="51" fill="hold">
                            <p:stCondLst>
                              <p:cond delay="4000"/>
                            </p:stCondLst>
                            <p:childTnLst>
                              <p:par>
                                <p:cTn id="52" presetID="22" presetClass="entr" presetSubtype="8" fill="hold" grpId="0" nodeType="after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wipe(left)">
                                      <p:cBhvr>
                                        <p:cTn id="54" dur="500"/>
                                        <p:tgtEl>
                                          <p:spTgt spid="9"/>
                                        </p:tgtEl>
                                      </p:cBhvr>
                                    </p:animEffect>
                                  </p:childTnLst>
                                </p:cTn>
                              </p:par>
                            </p:childTnLst>
                          </p:cTn>
                        </p:par>
                        <p:par>
                          <p:cTn id="55" fill="hold">
                            <p:stCondLst>
                              <p:cond delay="4500"/>
                            </p:stCondLst>
                            <p:childTnLst>
                              <p:par>
                                <p:cTn id="56" presetID="53" presetClass="entr" presetSubtype="16" fill="hold" nodeType="afterEffect">
                                  <p:stCondLst>
                                    <p:cond delay="0"/>
                                  </p:stCondLst>
                                  <p:childTnLst>
                                    <p:set>
                                      <p:cBhvr>
                                        <p:cTn id="57" dur="1" fill="hold">
                                          <p:stCondLst>
                                            <p:cond delay="0"/>
                                          </p:stCondLst>
                                        </p:cTn>
                                        <p:tgtEl>
                                          <p:spTgt spid="16"/>
                                        </p:tgtEl>
                                        <p:attrNameLst>
                                          <p:attrName>style.visibility</p:attrName>
                                        </p:attrNameLst>
                                      </p:cBhvr>
                                      <p:to>
                                        <p:strVal val="visible"/>
                                      </p:to>
                                    </p:set>
                                    <p:anim calcmode="lin" valueType="num">
                                      <p:cBhvr>
                                        <p:cTn id="58" dur="500" fill="hold"/>
                                        <p:tgtEl>
                                          <p:spTgt spid="16"/>
                                        </p:tgtEl>
                                        <p:attrNameLst>
                                          <p:attrName>ppt_w</p:attrName>
                                        </p:attrNameLst>
                                      </p:cBhvr>
                                      <p:tavLst>
                                        <p:tav tm="0">
                                          <p:val>
                                            <p:fltVal val="0"/>
                                          </p:val>
                                        </p:tav>
                                        <p:tav tm="100000">
                                          <p:val>
                                            <p:strVal val="#ppt_w"/>
                                          </p:val>
                                        </p:tav>
                                      </p:tavLst>
                                    </p:anim>
                                    <p:anim calcmode="lin" valueType="num">
                                      <p:cBhvr>
                                        <p:cTn id="59" dur="500" fill="hold"/>
                                        <p:tgtEl>
                                          <p:spTgt spid="16"/>
                                        </p:tgtEl>
                                        <p:attrNameLst>
                                          <p:attrName>ppt_h</p:attrName>
                                        </p:attrNameLst>
                                      </p:cBhvr>
                                      <p:tavLst>
                                        <p:tav tm="0">
                                          <p:val>
                                            <p:fltVal val="0"/>
                                          </p:val>
                                        </p:tav>
                                        <p:tav tm="100000">
                                          <p:val>
                                            <p:strVal val="#ppt_h"/>
                                          </p:val>
                                        </p:tav>
                                      </p:tavLst>
                                    </p:anim>
                                    <p:animEffect transition="in" filter="fade">
                                      <p:cBhvr>
                                        <p:cTn id="60" dur="500"/>
                                        <p:tgtEl>
                                          <p:spTgt spid="16"/>
                                        </p:tgtEl>
                                      </p:cBhvr>
                                    </p:animEffect>
                                  </p:childTnLst>
                                </p:cTn>
                              </p:par>
                            </p:childTnLst>
                          </p:cTn>
                        </p:par>
                        <p:par>
                          <p:cTn id="61" fill="hold">
                            <p:stCondLst>
                              <p:cond delay="5000"/>
                            </p:stCondLst>
                            <p:childTnLst>
                              <p:par>
                                <p:cTn id="62" presetID="32" presetClass="emph" presetSubtype="0" fill="hold" nodeType="afterEffect">
                                  <p:stCondLst>
                                    <p:cond delay="0"/>
                                  </p:stCondLst>
                                  <p:childTnLst>
                                    <p:animRot by="120000">
                                      <p:cBhvr>
                                        <p:cTn id="63" dur="50" fill="hold">
                                          <p:stCondLst>
                                            <p:cond delay="0"/>
                                          </p:stCondLst>
                                        </p:cTn>
                                        <p:tgtEl>
                                          <p:spTgt spid="16"/>
                                        </p:tgtEl>
                                        <p:attrNameLst>
                                          <p:attrName>r</p:attrName>
                                        </p:attrNameLst>
                                      </p:cBhvr>
                                    </p:animRot>
                                    <p:animRot by="-240000">
                                      <p:cBhvr>
                                        <p:cTn id="64" dur="100" fill="hold">
                                          <p:stCondLst>
                                            <p:cond delay="100"/>
                                          </p:stCondLst>
                                        </p:cTn>
                                        <p:tgtEl>
                                          <p:spTgt spid="16"/>
                                        </p:tgtEl>
                                        <p:attrNameLst>
                                          <p:attrName>r</p:attrName>
                                        </p:attrNameLst>
                                      </p:cBhvr>
                                    </p:animRot>
                                    <p:animRot by="240000">
                                      <p:cBhvr>
                                        <p:cTn id="65" dur="100" fill="hold">
                                          <p:stCondLst>
                                            <p:cond delay="200"/>
                                          </p:stCondLst>
                                        </p:cTn>
                                        <p:tgtEl>
                                          <p:spTgt spid="16"/>
                                        </p:tgtEl>
                                        <p:attrNameLst>
                                          <p:attrName>r</p:attrName>
                                        </p:attrNameLst>
                                      </p:cBhvr>
                                    </p:animRot>
                                    <p:animRot by="-240000">
                                      <p:cBhvr>
                                        <p:cTn id="66" dur="100" fill="hold">
                                          <p:stCondLst>
                                            <p:cond delay="300"/>
                                          </p:stCondLst>
                                        </p:cTn>
                                        <p:tgtEl>
                                          <p:spTgt spid="16"/>
                                        </p:tgtEl>
                                        <p:attrNameLst>
                                          <p:attrName>r</p:attrName>
                                        </p:attrNameLst>
                                      </p:cBhvr>
                                    </p:animRot>
                                    <p:animRot by="120000">
                                      <p:cBhvr>
                                        <p:cTn id="67" dur="100" fill="hold">
                                          <p:stCondLst>
                                            <p:cond delay="400"/>
                                          </p:stCondLst>
                                        </p:cTn>
                                        <p:tgtEl>
                                          <p:spTgt spid="16"/>
                                        </p:tgtEl>
                                        <p:attrNameLst>
                                          <p:attrName>r</p:attrName>
                                        </p:attrNameLst>
                                      </p:cBhvr>
                                    </p:animRot>
                                  </p:childTnLst>
                                </p:cTn>
                              </p:par>
                            </p:childTnLst>
                          </p:cTn>
                        </p:par>
                        <p:par>
                          <p:cTn id="68" fill="hold">
                            <p:stCondLst>
                              <p:cond delay="5500"/>
                            </p:stCondLst>
                            <p:childTnLst>
                              <p:par>
                                <p:cTn id="69" presetID="22" presetClass="entr" presetSubtype="8" fill="hold" grpId="0" nodeType="after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wipe(left)">
                                      <p:cBhvr>
                                        <p:cTn id="71" dur="500"/>
                                        <p:tgtEl>
                                          <p:spTgt spid="12"/>
                                        </p:tgtEl>
                                      </p:cBhvr>
                                    </p:animEffect>
                                  </p:childTnLst>
                                </p:cTn>
                              </p:par>
                            </p:childTnLst>
                          </p:cTn>
                        </p:par>
                        <p:par>
                          <p:cTn id="72" fill="hold">
                            <p:stCondLst>
                              <p:cond delay="6000"/>
                            </p:stCondLst>
                            <p:childTnLst>
                              <p:par>
                                <p:cTn id="73" presetID="22" presetClass="entr" presetSubtype="8" fill="hold" grpId="0" nodeType="after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wipe(left)">
                                      <p:cBhvr>
                                        <p:cTn id="7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2" grpId="0"/>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9FDAB-75F7-624C-B2B7-2E06D8E5E236}"/>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786170CB-FA3A-2FD5-A31B-A2D50508E17A}"/>
              </a:ext>
            </a:extLst>
          </p:cNvPr>
          <p:cNvSpPr/>
          <p:nvPr/>
        </p:nvSpPr>
        <p:spPr>
          <a:xfrm flipH="1">
            <a:off x="642544" y="17991"/>
            <a:ext cx="2483683"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EE0D3D"/>
                </a:solidFill>
                <a:latin typeface="FS Magistral Book" panose="020B0504030204080304" pitchFamily="34" charset="0"/>
              </a:rPr>
              <a:t>      </a:t>
            </a:r>
            <a:r>
              <a:rPr lang="en-US" sz="2000">
                <a:solidFill>
                  <a:srgbClr val="EE0033"/>
                </a:solidFill>
                <a:latin typeface="FS Magistral Book" panose="020B0504030204080304" pitchFamily="34" charset="0"/>
                <a:cs typeface="Sarabun ExtraBold" panose="00000900000000000000" pitchFamily="2" charset="-34"/>
              </a:rPr>
              <a:t>HIỆN TRẠNG</a:t>
            </a:r>
            <a:endParaRPr lang="vi-VN" sz="2000" dirty="0">
              <a:solidFill>
                <a:srgbClr val="EE0033"/>
              </a:solidFill>
              <a:latin typeface="+mj-lt"/>
              <a:cs typeface="Sarabun ExtraBold" panose="00000900000000000000" pitchFamily="2" charset="-34"/>
            </a:endParaRPr>
          </a:p>
        </p:txBody>
      </p:sp>
      <p:sp>
        <p:nvSpPr>
          <p:cNvPr id="23" name="Oval 4_1_1">
            <a:extLst>
              <a:ext uri="{FF2B5EF4-FFF2-40B4-BE49-F238E27FC236}">
                <a16:creationId xmlns:a16="http://schemas.microsoft.com/office/drawing/2014/main" id="{019C600C-046E-2CBE-035B-D29D56F1B7AA}"/>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5E6B51BB-1BE1-55D3-B291-25E05AE4D85F}"/>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398717D7-B92F-5AD2-6132-07C53C184AA7}"/>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4" name="Picture 3">
            <a:extLst>
              <a:ext uri="{FF2B5EF4-FFF2-40B4-BE49-F238E27FC236}">
                <a16:creationId xmlns:a16="http://schemas.microsoft.com/office/drawing/2014/main" id="{CE566761-1D2B-D9E7-5F20-7E45FFB859CA}"/>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558469" y="1244879"/>
            <a:ext cx="1309187" cy="839602"/>
          </a:xfrm>
          <a:prstGeom prst="rect">
            <a:avLst/>
          </a:prstGeom>
        </p:spPr>
      </p:pic>
      <p:pic>
        <p:nvPicPr>
          <p:cNvPr id="5" name="Picture 4">
            <a:extLst>
              <a:ext uri="{FF2B5EF4-FFF2-40B4-BE49-F238E27FC236}">
                <a16:creationId xmlns:a16="http://schemas.microsoft.com/office/drawing/2014/main" id="{7F10F428-23B4-4D10-E063-D95B137046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250683" y="1919622"/>
            <a:ext cx="1302085" cy="839602"/>
          </a:xfrm>
          <a:prstGeom prst="rect">
            <a:avLst/>
          </a:prstGeom>
        </p:spPr>
      </p:pic>
      <p:pic>
        <p:nvPicPr>
          <p:cNvPr id="6" name="Picture 5">
            <a:extLst>
              <a:ext uri="{FF2B5EF4-FFF2-40B4-BE49-F238E27FC236}">
                <a16:creationId xmlns:a16="http://schemas.microsoft.com/office/drawing/2014/main" id="{AA714C23-BFA4-6342-9F2C-C05BA24621E5}"/>
              </a:ext>
            </a:extLst>
          </p:cNvPr>
          <p:cNvPicPr>
            <a:picLocks noChangeAspect="1"/>
          </p:cNvPicPr>
          <p:nvPr/>
        </p:nvPicPr>
        <p:blipFill>
          <a:blip r:embed="rId4" cstate="print">
            <a:grayscl/>
            <a:extLst>
              <a:ext uri="{28A0092B-C50C-407E-A947-70E740481C1C}">
                <a14:useLocalDpi xmlns:a14="http://schemas.microsoft.com/office/drawing/2010/main" val="0"/>
              </a:ext>
            </a:extLst>
          </a:blip>
          <a:stretch>
            <a:fillRect/>
          </a:stretch>
        </p:blipFill>
        <p:spPr>
          <a:xfrm flipH="1">
            <a:off x="3250683" y="3305222"/>
            <a:ext cx="1302085" cy="839602"/>
          </a:xfrm>
          <a:prstGeom prst="rect">
            <a:avLst/>
          </a:prstGeom>
        </p:spPr>
      </p:pic>
      <p:pic>
        <p:nvPicPr>
          <p:cNvPr id="7" name="Picture 6">
            <a:extLst>
              <a:ext uri="{FF2B5EF4-FFF2-40B4-BE49-F238E27FC236}">
                <a16:creationId xmlns:a16="http://schemas.microsoft.com/office/drawing/2014/main" id="{81B94DAC-4FA8-04E4-BC36-E4F1ED1039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8469" y="2518504"/>
            <a:ext cx="1309187" cy="839602"/>
          </a:xfrm>
          <a:prstGeom prst="rect">
            <a:avLst/>
          </a:prstGeom>
        </p:spPr>
      </p:pic>
      <p:sp>
        <p:nvSpPr>
          <p:cNvPr id="16" name="TextBox 5">
            <a:extLst>
              <a:ext uri="{FF2B5EF4-FFF2-40B4-BE49-F238E27FC236}">
                <a16:creationId xmlns:a16="http://schemas.microsoft.com/office/drawing/2014/main" id="{09215F96-C74A-9FED-30E4-11DA28E9AFDD}"/>
              </a:ext>
            </a:extLst>
          </p:cNvPr>
          <p:cNvSpPr txBox="1"/>
          <p:nvPr/>
        </p:nvSpPr>
        <p:spPr>
          <a:xfrm>
            <a:off x="4688341" y="1399076"/>
            <a:ext cx="466295" cy="523220"/>
          </a:xfrm>
          <a:prstGeom prst="rect">
            <a:avLst/>
          </a:prstGeom>
          <a:noFill/>
        </p:spPr>
        <p:txBody>
          <a:bodyPr wrap="square" rtlCol="0">
            <a:spAutoFit/>
          </a:bodyPr>
          <a:lstStyle/>
          <a:p>
            <a:r>
              <a:rPr lang="da-DK" sz="2800" dirty="0">
                <a:solidFill>
                  <a:schemeClr val="bg1"/>
                </a:solidFill>
                <a:latin typeface="FS Magistral Book" panose="020B0504030204080304" pitchFamily="34" charset="0"/>
              </a:rPr>
              <a:t>2</a:t>
            </a:r>
            <a:endParaRPr lang="en-US" sz="2800" dirty="0">
              <a:solidFill>
                <a:schemeClr val="bg1"/>
              </a:solidFill>
              <a:latin typeface="FS Magistral Book" panose="020B0504030204080304" pitchFamily="34" charset="0"/>
            </a:endParaRPr>
          </a:p>
        </p:txBody>
      </p:sp>
      <p:sp>
        <p:nvSpPr>
          <p:cNvPr id="17" name="TextBox 16">
            <a:extLst>
              <a:ext uri="{FF2B5EF4-FFF2-40B4-BE49-F238E27FC236}">
                <a16:creationId xmlns:a16="http://schemas.microsoft.com/office/drawing/2014/main" id="{410AA1B0-723A-A8F7-0C45-669197383CD9}"/>
              </a:ext>
            </a:extLst>
          </p:cNvPr>
          <p:cNvSpPr txBox="1"/>
          <p:nvPr/>
        </p:nvSpPr>
        <p:spPr>
          <a:xfrm>
            <a:off x="3869033" y="2102588"/>
            <a:ext cx="466295" cy="523220"/>
          </a:xfrm>
          <a:prstGeom prst="rect">
            <a:avLst/>
          </a:prstGeom>
          <a:noFill/>
        </p:spPr>
        <p:txBody>
          <a:bodyPr wrap="square" rtlCol="0">
            <a:spAutoFit/>
          </a:bodyPr>
          <a:lstStyle/>
          <a:p>
            <a:r>
              <a:rPr lang="da-DK" sz="2800" dirty="0">
                <a:solidFill>
                  <a:schemeClr val="bg1"/>
                </a:solidFill>
                <a:latin typeface="FS Magistral Book" panose="020B0504030204080304" pitchFamily="34" charset="0"/>
              </a:rPr>
              <a:t>1</a:t>
            </a:r>
            <a:endParaRPr lang="en-US" sz="2800" dirty="0">
              <a:solidFill>
                <a:schemeClr val="bg1"/>
              </a:solidFill>
              <a:latin typeface="FS Magistral Book" panose="020B0504030204080304" pitchFamily="34" charset="0"/>
            </a:endParaRPr>
          </a:p>
        </p:txBody>
      </p:sp>
      <p:sp>
        <p:nvSpPr>
          <p:cNvPr id="18" name="TextBox 5">
            <a:extLst>
              <a:ext uri="{FF2B5EF4-FFF2-40B4-BE49-F238E27FC236}">
                <a16:creationId xmlns:a16="http://schemas.microsoft.com/office/drawing/2014/main" id="{80B3F6BF-D714-893D-F055-0B8F57487D9E}"/>
              </a:ext>
            </a:extLst>
          </p:cNvPr>
          <p:cNvSpPr txBox="1"/>
          <p:nvPr/>
        </p:nvSpPr>
        <p:spPr>
          <a:xfrm>
            <a:off x="3921272" y="3494457"/>
            <a:ext cx="466295" cy="523220"/>
          </a:xfrm>
          <a:prstGeom prst="rect">
            <a:avLst/>
          </a:prstGeom>
          <a:noFill/>
        </p:spPr>
        <p:txBody>
          <a:bodyPr wrap="square" rtlCol="0">
            <a:spAutoFit/>
          </a:bodyPr>
          <a:lstStyle/>
          <a:p>
            <a:r>
              <a:rPr lang="da-DK" sz="2800" dirty="0">
                <a:solidFill>
                  <a:schemeClr val="bg1"/>
                </a:solidFill>
                <a:latin typeface="FS Magistral Book" panose="020B0504030204080304" pitchFamily="34" charset="0"/>
              </a:rPr>
              <a:t>3</a:t>
            </a:r>
            <a:endParaRPr lang="en-US" sz="2800" dirty="0">
              <a:solidFill>
                <a:schemeClr val="bg1"/>
              </a:solidFill>
              <a:latin typeface="FS Magistral Book" panose="020B0504030204080304" pitchFamily="34" charset="0"/>
            </a:endParaRPr>
          </a:p>
        </p:txBody>
      </p:sp>
      <p:sp>
        <p:nvSpPr>
          <p:cNvPr id="19" name="TextBox 5">
            <a:extLst>
              <a:ext uri="{FF2B5EF4-FFF2-40B4-BE49-F238E27FC236}">
                <a16:creationId xmlns:a16="http://schemas.microsoft.com/office/drawing/2014/main" id="{CD46560D-C2E0-4CF1-061A-D897C01AC976}"/>
              </a:ext>
            </a:extLst>
          </p:cNvPr>
          <p:cNvSpPr txBox="1"/>
          <p:nvPr/>
        </p:nvSpPr>
        <p:spPr>
          <a:xfrm>
            <a:off x="4740580" y="2674305"/>
            <a:ext cx="466295" cy="523220"/>
          </a:xfrm>
          <a:prstGeom prst="rect">
            <a:avLst/>
          </a:prstGeom>
          <a:noFill/>
        </p:spPr>
        <p:txBody>
          <a:bodyPr wrap="square" rtlCol="0">
            <a:spAutoFit/>
          </a:bodyPr>
          <a:lstStyle/>
          <a:p>
            <a:r>
              <a:rPr lang="da-DK" sz="2800" dirty="0">
                <a:solidFill>
                  <a:schemeClr val="bg1"/>
                </a:solidFill>
                <a:latin typeface="FS Magistral Book" panose="020B0504030204080304" pitchFamily="34" charset="0"/>
              </a:rPr>
              <a:t>4</a:t>
            </a:r>
            <a:endParaRPr lang="en-US" sz="2800" dirty="0">
              <a:solidFill>
                <a:schemeClr val="bg1"/>
              </a:solidFill>
              <a:latin typeface="FS Magistral Book" panose="020B0504030204080304" pitchFamily="34" charset="0"/>
            </a:endParaRPr>
          </a:p>
        </p:txBody>
      </p:sp>
      <p:cxnSp>
        <p:nvCxnSpPr>
          <p:cNvPr id="20" name="Đường nối Thẳng 22">
            <a:extLst>
              <a:ext uri="{FF2B5EF4-FFF2-40B4-BE49-F238E27FC236}">
                <a16:creationId xmlns:a16="http://schemas.microsoft.com/office/drawing/2014/main" id="{4EBB7BAA-F4C2-8288-11E0-57CF21ED542F}"/>
              </a:ext>
            </a:extLst>
          </p:cNvPr>
          <p:cNvCxnSpPr>
            <a:cxnSpLocks/>
          </p:cNvCxnSpPr>
          <p:nvPr/>
        </p:nvCxnSpPr>
        <p:spPr>
          <a:xfrm>
            <a:off x="3126227" y="1918578"/>
            <a:ext cx="467873" cy="6742"/>
          </a:xfrm>
          <a:prstGeom prst="line">
            <a:avLst/>
          </a:prstGeom>
          <a:ln>
            <a:solidFill>
              <a:srgbClr val="ED1A36"/>
            </a:solidFill>
            <a:headEnd type="oval"/>
          </a:ln>
        </p:spPr>
        <p:style>
          <a:lnRef idx="1">
            <a:schemeClr val="accent1"/>
          </a:lnRef>
          <a:fillRef idx="0">
            <a:schemeClr val="accent1"/>
          </a:fillRef>
          <a:effectRef idx="0">
            <a:schemeClr val="accent1"/>
          </a:effectRef>
          <a:fontRef idx="minor">
            <a:schemeClr val="tx1"/>
          </a:fontRef>
        </p:style>
      </p:cxnSp>
      <p:cxnSp>
        <p:nvCxnSpPr>
          <p:cNvPr id="21" name="Đường nối Thẳng 23">
            <a:extLst>
              <a:ext uri="{FF2B5EF4-FFF2-40B4-BE49-F238E27FC236}">
                <a16:creationId xmlns:a16="http://schemas.microsoft.com/office/drawing/2014/main" id="{A054D734-6D89-4BF2-47FC-D0F9EF8703E4}"/>
              </a:ext>
            </a:extLst>
          </p:cNvPr>
          <p:cNvCxnSpPr>
            <a:cxnSpLocks/>
          </p:cNvCxnSpPr>
          <p:nvPr/>
        </p:nvCxnSpPr>
        <p:spPr>
          <a:xfrm flipH="1">
            <a:off x="5513313" y="2520583"/>
            <a:ext cx="467873" cy="6742"/>
          </a:xfrm>
          <a:prstGeom prst="line">
            <a:avLst/>
          </a:prstGeom>
          <a:ln>
            <a:solidFill>
              <a:srgbClr val="ED1A36"/>
            </a:solidFill>
            <a:headEnd type="oval"/>
          </a:ln>
        </p:spPr>
        <p:style>
          <a:lnRef idx="1">
            <a:schemeClr val="accent1"/>
          </a:lnRef>
          <a:fillRef idx="0">
            <a:schemeClr val="accent1"/>
          </a:fillRef>
          <a:effectRef idx="0">
            <a:schemeClr val="accent1"/>
          </a:effectRef>
          <a:fontRef idx="minor">
            <a:schemeClr val="tx1"/>
          </a:fontRef>
        </p:style>
      </p:cxnSp>
      <p:cxnSp>
        <p:nvCxnSpPr>
          <p:cNvPr id="26" name="Đường nối Thẳng 25">
            <a:extLst>
              <a:ext uri="{FF2B5EF4-FFF2-40B4-BE49-F238E27FC236}">
                <a16:creationId xmlns:a16="http://schemas.microsoft.com/office/drawing/2014/main" id="{D8F1D468-A4F3-7D62-34B6-0763C813EBCE}"/>
              </a:ext>
            </a:extLst>
          </p:cNvPr>
          <p:cNvCxnSpPr>
            <a:cxnSpLocks/>
          </p:cNvCxnSpPr>
          <p:nvPr/>
        </p:nvCxnSpPr>
        <p:spPr>
          <a:xfrm flipH="1">
            <a:off x="5511956" y="1247768"/>
            <a:ext cx="467873" cy="6742"/>
          </a:xfrm>
          <a:prstGeom prst="line">
            <a:avLst/>
          </a:prstGeom>
          <a:ln>
            <a:solidFill>
              <a:schemeClr val="bg1">
                <a:lumMod val="65000"/>
              </a:schemeClr>
            </a:solidFill>
            <a:headEnd type="oval"/>
          </a:ln>
        </p:spPr>
        <p:style>
          <a:lnRef idx="1">
            <a:schemeClr val="accent1"/>
          </a:lnRef>
          <a:fillRef idx="0">
            <a:schemeClr val="accent1"/>
          </a:fillRef>
          <a:effectRef idx="0">
            <a:schemeClr val="accent1"/>
          </a:effectRef>
          <a:fontRef idx="minor">
            <a:schemeClr val="tx1"/>
          </a:fontRef>
        </p:style>
      </p:cxnSp>
      <p:grpSp>
        <p:nvGrpSpPr>
          <p:cNvPr id="27" name="Nhóm 31">
            <a:extLst>
              <a:ext uri="{FF2B5EF4-FFF2-40B4-BE49-F238E27FC236}">
                <a16:creationId xmlns:a16="http://schemas.microsoft.com/office/drawing/2014/main" id="{75285FB6-3923-1F45-7F1F-9A4508EC7F65}"/>
              </a:ext>
            </a:extLst>
          </p:cNvPr>
          <p:cNvGrpSpPr/>
          <p:nvPr/>
        </p:nvGrpSpPr>
        <p:grpSpPr>
          <a:xfrm>
            <a:off x="5083163" y="1505481"/>
            <a:ext cx="324000" cy="324000"/>
            <a:chOff x="4399078" y="956312"/>
            <a:chExt cx="324000" cy="324000"/>
          </a:xfrm>
        </p:grpSpPr>
        <p:sp>
          <p:nvSpPr>
            <p:cNvPr id="28" name="Freeform 266">
              <a:extLst>
                <a:ext uri="{FF2B5EF4-FFF2-40B4-BE49-F238E27FC236}">
                  <a16:creationId xmlns:a16="http://schemas.microsoft.com/office/drawing/2014/main" id="{A05D966F-8E46-C65C-DF39-34B25040BC02}"/>
                </a:ext>
              </a:extLst>
            </p:cNvPr>
            <p:cNvSpPr>
              <a:spLocks/>
            </p:cNvSpPr>
            <p:nvPr/>
          </p:nvSpPr>
          <p:spPr bwMode="auto">
            <a:xfrm>
              <a:off x="4558937" y="1124047"/>
              <a:ext cx="7137" cy="4301"/>
            </a:xfrm>
            <a:custGeom>
              <a:avLst/>
              <a:gdLst>
                <a:gd name="T0" fmla="*/ 32 w 33"/>
                <a:gd name="T1" fmla="*/ 5 h 21"/>
                <a:gd name="T2" fmla="*/ 17 w 33"/>
                <a:gd name="T3" fmla="*/ 20 h 21"/>
                <a:gd name="T4" fmla="*/ 1 w 33"/>
                <a:gd name="T5" fmla="*/ 5 h 21"/>
                <a:gd name="T6" fmla="*/ 1 w 33"/>
                <a:gd name="T7" fmla="*/ 0 h 21"/>
                <a:gd name="T8" fmla="*/ 0 w 33"/>
                <a:gd name="T9" fmla="*/ 5 h 21"/>
                <a:gd name="T10" fmla="*/ 17 w 33"/>
                <a:gd name="T11" fmla="*/ 21 h 21"/>
                <a:gd name="T12" fmla="*/ 33 w 33"/>
                <a:gd name="T13" fmla="*/ 5 h 21"/>
                <a:gd name="T14" fmla="*/ 32 w 33"/>
                <a:gd name="T15" fmla="*/ 2 h 21"/>
                <a:gd name="T16" fmla="*/ 32 w 33"/>
                <a:gd name="T17" fmla="*/ 5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21">
                  <a:moveTo>
                    <a:pt x="32" y="5"/>
                  </a:moveTo>
                  <a:cubicBezTo>
                    <a:pt x="32" y="13"/>
                    <a:pt x="25" y="20"/>
                    <a:pt x="17" y="20"/>
                  </a:cubicBezTo>
                  <a:cubicBezTo>
                    <a:pt x="8" y="20"/>
                    <a:pt x="1" y="13"/>
                    <a:pt x="1" y="5"/>
                  </a:cubicBezTo>
                  <a:cubicBezTo>
                    <a:pt x="1" y="0"/>
                    <a:pt x="1" y="0"/>
                    <a:pt x="1" y="0"/>
                  </a:cubicBezTo>
                  <a:cubicBezTo>
                    <a:pt x="1" y="1"/>
                    <a:pt x="0" y="3"/>
                    <a:pt x="0" y="5"/>
                  </a:cubicBezTo>
                  <a:cubicBezTo>
                    <a:pt x="0" y="14"/>
                    <a:pt x="8" y="21"/>
                    <a:pt x="17" y="21"/>
                  </a:cubicBezTo>
                  <a:cubicBezTo>
                    <a:pt x="26" y="21"/>
                    <a:pt x="33" y="14"/>
                    <a:pt x="33" y="5"/>
                  </a:cubicBezTo>
                  <a:cubicBezTo>
                    <a:pt x="33" y="4"/>
                    <a:pt x="32" y="3"/>
                    <a:pt x="32" y="2"/>
                  </a:cubicBezTo>
                  <a:lnTo>
                    <a:pt x="32" y="5"/>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9" name="Freeform 267">
              <a:extLst>
                <a:ext uri="{FF2B5EF4-FFF2-40B4-BE49-F238E27FC236}">
                  <a16:creationId xmlns:a16="http://schemas.microsoft.com/office/drawing/2014/main" id="{89CA1A75-0D55-8CA9-DBA5-121FA2F9EA7B}"/>
                </a:ext>
              </a:extLst>
            </p:cNvPr>
            <p:cNvSpPr>
              <a:spLocks noEditPoints="1"/>
            </p:cNvSpPr>
            <p:nvPr/>
          </p:nvSpPr>
          <p:spPr bwMode="auto">
            <a:xfrm>
              <a:off x="4476153" y="1038029"/>
              <a:ext cx="174132" cy="173469"/>
            </a:xfrm>
            <a:custGeom>
              <a:avLst/>
              <a:gdLst>
                <a:gd name="T0" fmla="*/ 404 w 774"/>
                <a:gd name="T1" fmla="*/ 0 h 773"/>
                <a:gd name="T2" fmla="*/ 404 w 774"/>
                <a:gd name="T3" fmla="*/ 20 h 773"/>
                <a:gd name="T4" fmla="*/ 353 w 774"/>
                <a:gd name="T5" fmla="*/ 20 h 773"/>
                <a:gd name="T6" fmla="*/ 353 w 774"/>
                <a:gd name="T7" fmla="*/ 1 h 773"/>
                <a:gd name="T8" fmla="*/ 0 w 774"/>
                <a:gd name="T9" fmla="*/ 386 h 773"/>
                <a:gd name="T10" fmla="*/ 387 w 774"/>
                <a:gd name="T11" fmla="*/ 773 h 773"/>
                <a:gd name="T12" fmla="*/ 774 w 774"/>
                <a:gd name="T13" fmla="*/ 386 h 773"/>
                <a:gd name="T14" fmla="*/ 404 w 774"/>
                <a:gd name="T15" fmla="*/ 0 h 773"/>
                <a:gd name="T16" fmla="*/ 387 w 774"/>
                <a:gd name="T17" fmla="*/ 447 h 773"/>
                <a:gd name="T18" fmla="*/ 325 w 774"/>
                <a:gd name="T19" fmla="*/ 386 h 773"/>
                <a:gd name="T20" fmla="*/ 371 w 774"/>
                <a:gd name="T21" fmla="*/ 326 h 773"/>
                <a:gd name="T22" fmla="*/ 371 w 774"/>
                <a:gd name="T23" fmla="*/ 108 h 773"/>
                <a:gd name="T24" fmla="*/ 387 w 774"/>
                <a:gd name="T25" fmla="*/ 93 h 773"/>
                <a:gd name="T26" fmla="*/ 402 w 774"/>
                <a:gd name="T27" fmla="*/ 108 h 773"/>
                <a:gd name="T28" fmla="*/ 402 w 774"/>
                <a:gd name="T29" fmla="*/ 326 h 773"/>
                <a:gd name="T30" fmla="*/ 448 w 774"/>
                <a:gd name="T31" fmla="*/ 386 h 773"/>
                <a:gd name="T32" fmla="*/ 387 w 774"/>
                <a:gd name="T33" fmla="*/ 447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4" h="773">
                  <a:moveTo>
                    <a:pt x="404" y="0"/>
                  </a:moveTo>
                  <a:cubicBezTo>
                    <a:pt x="404" y="20"/>
                    <a:pt x="404" y="20"/>
                    <a:pt x="404" y="20"/>
                  </a:cubicBezTo>
                  <a:cubicBezTo>
                    <a:pt x="353" y="20"/>
                    <a:pt x="353" y="20"/>
                    <a:pt x="353" y="20"/>
                  </a:cubicBezTo>
                  <a:cubicBezTo>
                    <a:pt x="353" y="1"/>
                    <a:pt x="353" y="1"/>
                    <a:pt x="353" y="1"/>
                  </a:cubicBezTo>
                  <a:cubicBezTo>
                    <a:pt x="155" y="18"/>
                    <a:pt x="0" y="184"/>
                    <a:pt x="0" y="386"/>
                  </a:cubicBezTo>
                  <a:cubicBezTo>
                    <a:pt x="0" y="600"/>
                    <a:pt x="173" y="773"/>
                    <a:pt x="387" y="773"/>
                  </a:cubicBezTo>
                  <a:cubicBezTo>
                    <a:pt x="600" y="773"/>
                    <a:pt x="774" y="600"/>
                    <a:pt x="774" y="386"/>
                  </a:cubicBezTo>
                  <a:cubicBezTo>
                    <a:pt x="774" y="179"/>
                    <a:pt x="609" y="9"/>
                    <a:pt x="404" y="0"/>
                  </a:cubicBezTo>
                  <a:close/>
                  <a:moveTo>
                    <a:pt x="387" y="447"/>
                  </a:moveTo>
                  <a:cubicBezTo>
                    <a:pt x="353" y="447"/>
                    <a:pt x="325" y="420"/>
                    <a:pt x="325" y="386"/>
                  </a:cubicBezTo>
                  <a:cubicBezTo>
                    <a:pt x="325" y="357"/>
                    <a:pt x="345" y="333"/>
                    <a:pt x="371" y="326"/>
                  </a:cubicBezTo>
                  <a:cubicBezTo>
                    <a:pt x="371" y="108"/>
                    <a:pt x="371" y="108"/>
                    <a:pt x="371" y="108"/>
                  </a:cubicBezTo>
                  <a:cubicBezTo>
                    <a:pt x="371" y="100"/>
                    <a:pt x="378" y="93"/>
                    <a:pt x="387" y="93"/>
                  </a:cubicBezTo>
                  <a:cubicBezTo>
                    <a:pt x="395" y="93"/>
                    <a:pt x="402" y="100"/>
                    <a:pt x="402" y="108"/>
                  </a:cubicBezTo>
                  <a:cubicBezTo>
                    <a:pt x="402" y="326"/>
                    <a:pt x="402" y="326"/>
                    <a:pt x="402" y="326"/>
                  </a:cubicBezTo>
                  <a:cubicBezTo>
                    <a:pt x="429" y="333"/>
                    <a:pt x="448" y="357"/>
                    <a:pt x="448" y="386"/>
                  </a:cubicBezTo>
                  <a:cubicBezTo>
                    <a:pt x="448" y="420"/>
                    <a:pt x="421" y="447"/>
                    <a:pt x="387" y="447"/>
                  </a:cubicBez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0" name="Freeform 268">
              <a:extLst>
                <a:ext uri="{FF2B5EF4-FFF2-40B4-BE49-F238E27FC236}">
                  <a16:creationId xmlns:a16="http://schemas.microsoft.com/office/drawing/2014/main" id="{18B134CB-8541-AE19-83D3-36CFB8D17FB6}"/>
                </a:ext>
              </a:extLst>
            </p:cNvPr>
            <p:cNvSpPr>
              <a:spLocks noEditPoints="1"/>
            </p:cNvSpPr>
            <p:nvPr/>
          </p:nvSpPr>
          <p:spPr bwMode="auto">
            <a:xfrm>
              <a:off x="4399078" y="956312"/>
              <a:ext cx="324000" cy="324000"/>
            </a:xfrm>
            <a:custGeom>
              <a:avLst/>
              <a:gdLst>
                <a:gd name="T0" fmla="*/ 723 w 1445"/>
                <a:gd name="T1" fmla="*/ 0 h 1445"/>
                <a:gd name="T2" fmla="*/ 0 w 1445"/>
                <a:gd name="T3" fmla="*/ 723 h 1445"/>
                <a:gd name="T4" fmla="*/ 723 w 1445"/>
                <a:gd name="T5" fmla="*/ 1445 h 1445"/>
                <a:gd name="T6" fmla="*/ 1445 w 1445"/>
                <a:gd name="T7" fmla="*/ 723 h 1445"/>
                <a:gd name="T8" fmla="*/ 723 w 1445"/>
                <a:gd name="T9" fmla="*/ 0 h 1445"/>
                <a:gd name="T10" fmla="*/ 640 w 1445"/>
                <a:gd name="T11" fmla="*/ 196 h 1445"/>
                <a:gd name="T12" fmla="*/ 655 w 1445"/>
                <a:gd name="T13" fmla="*/ 180 h 1445"/>
                <a:gd name="T14" fmla="*/ 806 w 1445"/>
                <a:gd name="T15" fmla="*/ 180 h 1445"/>
                <a:gd name="T16" fmla="*/ 822 w 1445"/>
                <a:gd name="T17" fmla="*/ 196 h 1445"/>
                <a:gd name="T18" fmla="*/ 822 w 1445"/>
                <a:gd name="T19" fmla="*/ 290 h 1445"/>
                <a:gd name="T20" fmla="*/ 806 w 1445"/>
                <a:gd name="T21" fmla="*/ 306 h 1445"/>
                <a:gd name="T22" fmla="*/ 791 w 1445"/>
                <a:gd name="T23" fmla="*/ 290 h 1445"/>
                <a:gd name="T24" fmla="*/ 791 w 1445"/>
                <a:gd name="T25" fmla="*/ 211 h 1445"/>
                <a:gd name="T26" fmla="*/ 671 w 1445"/>
                <a:gd name="T27" fmla="*/ 211 h 1445"/>
                <a:gd name="T28" fmla="*/ 671 w 1445"/>
                <a:gd name="T29" fmla="*/ 291 h 1445"/>
                <a:gd name="T30" fmla="*/ 655 w 1445"/>
                <a:gd name="T31" fmla="*/ 307 h 1445"/>
                <a:gd name="T32" fmla="*/ 640 w 1445"/>
                <a:gd name="T33" fmla="*/ 291 h 1445"/>
                <a:gd name="T34" fmla="*/ 640 w 1445"/>
                <a:gd name="T35" fmla="*/ 196 h 1445"/>
                <a:gd name="T36" fmla="*/ 305 w 1445"/>
                <a:gd name="T37" fmla="*/ 419 h 1445"/>
                <a:gd name="T38" fmla="*/ 374 w 1445"/>
                <a:gd name="T39" fmla="*/ 350 h 1445"/>
                <a:gd name="T40" fmla="*/ 385 w 1445"/>
                <a:gd name="T41" fmla="*/ 345 h 1445"/>
                <a:gd name="T42" fmla="*/ 385 w 1445"/>
                <a:gd name="T43" fmla="*/ 345 h 1445"/>
                <a:gd name="T44" fmla="*/ 396 w 1445"/>
                <a:gd name="T45" fmla="*/ 350 h 1445"/>
                <a:gd name="T46" fmla="*/ 439 w 1445"/>
                <a:gd name="T47" fmla="*/ 392 h 1445"/>
                <a:gd name="T48" fmla="*/ 439 w 1445"/>
                <a:gd name="T49" fmla="*/ 414 h 1445"/>
                <a:gd name="T50" fmla="*/ 417 w 1445"/>
                <a:gd name="T51" fmla="*/ 414 h 1445"/>
                <a:gd name="T52" fmla="*/ 385 w 1445"/>
                <a:gd name="T53" fmla="*/ 383 h 1445"/>
                <a:gd name="T54" fmla="*/ 338 w 1445"/>
                <a:gd name="T55" fmla="*/ 430 h 1445"/>
                <a:gd name="T56" fmla="*/ 370 w 1445"/>
                <a:gd name="T57" fmla="*/ 462 h 1445"/>
                <a:gd name="T58" fmla="*/ 370 w 1445"/>
                <a:gd name="T59" fmla="*/ 484 h 1445"/>
                <a:gd name="T60" fmla="*/ 359 w 1445"/>
                <a:gd name="T61" fmla="*/ 489 h 1445"/>
                <a:gd name="T62" fmla="*/ 348 w 1445"/>
                <a:gd name="T63" fmla="*/ 484 h 1445"/>
                <a:gd name="T64" fmla="*/ 305 w 1445"/>
                <a:gd name="T65" fmla="*/ 441 h 1445"/>
                <a:gd name="T66" fmla="*/ 305 w 1445"/>
                <a:gd name="T67" fmla="*/ 419 h 1445"/>
                <a:gd name="T68" fmla="*/ 731 w 1445"/>
                <a:gd name="T69" fmla="*/ 1169 h 1445"/>
                <a:gd name="T70" fmla="*/ 313 w 1445"/>
                <a:gd name="T71" fmla="*/ 751 h 1445"/>
                <a:gd name="T72" fmla="*/ 731 w 1445"/>
                <a:gd name="T73" fmla="*/ 333 h 1445"/>
                <a:gd name="T74" fmla="*/ 1149 w 1445"/>
                <a:gd name="T75" fmla="*/ 751 h 1445"/>
                <a:gd name="T76" fmla="*/ 731 w 1445"/>
                <a:gd name="T77" fmla="*/ 1169 h 1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45" h="1445">
                  <a:moveTo>
                    <a:pt x="723" y="0"/>
                  </a:moveTo>
                  <a:cubicBezTo>
                    <a:pt x="324" y="0"/>
                    <a:pt x="0" y="324"/>
                    <a:pt x="0" y="723"/>
                  </a:cubicBezTo>
                  <a:cubicBezTo>
                    <a:pt x="0" y="1122"/>
                    <a:pt x="324" y="1445"/>
                    <a:pt x="723" y="1445"/>
                  </a:cubicBezTo>
                  <a:cubicBezTo>
                    <a:pt x="1122" y="1445"/>
                    <a:pt x="1445" y="1122"/>
                    <a:pt x="1445" y="723"/>
                  </a:cubicBezTo>
                  <a:cubicBezTo>
                    <a:pt x="1445" y="324"/>
                    <a:pt x="1122" y="0"/>
                    <a:pt x="723" y="0"/>
                  </a:cubicBezTo>
                  <a:close/>
                  <a:moveTo>
                    <a:pt x="640" y="196"/>
                  </a:moveTo>
                  <a:cubicBezTo>
                    <a:pt x="640" y="187"/>
                    <a:pt x="647" y="180"/>
                    <a:pt x="655" y="180"/>
                  </a:cubicBezTo>
                  <a:cubicBezTo>
                    <a:pt x="806" y="180"/>
                    <a:pt x="806" y="180"/>
                    <a:pt x="806" y="180"/>
                  </a:cubicBezTo>
                  <a:cubicBezTo>
                    <a:pt x="815" y="180"/>
                    <a:pt x="822" y="187"/>
                    <a:pt x="822" y="196"/>
                  </a:cubicBezTo>
                  <a:cubicBezTo>
                    <a:pt x="822" y="290"/>
                    <a:pt x="822" y="290"/>
                    <a:pt x="822" y="290"/>
                  </a:cubicBezTo>
                  <a:cubicBezTo>
                    <a:pt x="822" y="299"/>
                    <a:pt x="815" y="306"/>
                    <a:pt x="806" y="306"/>
                  </a:cubicBezTo>
                  <a:cubicBezTo>
                    <a:pt x="798" y="306"/>
                    <a:pt x="791" y="299"/>
                    <a:pt x="791" y="290"/>
                  </a:cubicBezTo>
                  <a:cubicBezTo>
                    <a:pt x="791" y="211"/>
                    <a:pt x="791" y="211"/>
                    <a:pt x="791" y="211"/>
                  </a:cubicBezTo>
                  <a:cubicBezTo>
                    <a:pt x="671" y="211"/>
                    <a:pt x="671" y="211"/>
                    <a:pt x="671" y="211"/>
                  </a:cubicBezTo>
                  <a:cubicBezTo>
                    <a:pt x="671" y="291"/>
                    <a:pt x="671" y="291"/>
                    <a:pt x="671" y="291"/>
                  </a:cubicBezTo>
                  <a:cubicBezTo>
                    <a:pt x="671" y="300"/>
                    <a:pt x="664" y="307"/>
                    <a:pt x="655" y="307"/>
                  </a:cubicBezTo>
                  <a:cubicBezTo>
                    <a:pt x="647" y="307"/>
                    <a:pt x="640" y="300"/>
                    <a:pt x="640" y="291"/>
                  </a:cubicBezTo>
                  <a:lnTo>
                    <a:pt x="640" y="196"/>
                  </a:lnTo>
                  <a:close/>
                  <a:moveTo>
                    <a:pt x="305" y="419"/>
                  </a:moveTo>
                  <a:cubicBezTo>
                    <a:pt x="374" y="350"/>
                    <a:pt x="374" y="350"/>
                    <a:pt x="374" y="350"/>
                  </a:cubicBezTo>
                  <a:cubicBezTo>
                    <a:pt x="377" y="347"/>
                    <a:pt x="381" y="345"/>
                    <a:pt x="385" y="345"/>
                  </a:cubicBezTo>
                  <a:cubicBezTo>
                    <a:pt x="385" y="345"/>
                    <a:pt x="385" y="345"/>
                    <a:pt x="385" y="345"/>
                  </a:cubicBezTo>
                  <a:cubicBezTo>
                    <a:pt x="389" y="345"/>
                    <a:pt x="393" y="347"/>
                    <a:pt x="396" y="350"/>
                  </a:cubicBezTo>
                  <a:cubicBezTo>
                    <a:pt x="439" y="392"/>
                    <a:pt x="439" y="392"/>
                    <a:pt x="439" y="392"/>
                  </a:cubicBezTo>
                  <a:cubicBezTo>
                    <a:pt x="445" y="399"/>
                    <a:pt x="445" y="408"/>
                    <a:pt x="439" y="414"/>
                  </a:cubicBezTo>
                  <a:cubicBezTo>
                    <a:pt x="433" y="421"/>
                    <a:pt x="423" y="421"/>
                    <a:pt x="417" y="414"/>
                  </a:cubicBezTo>
                  <a:cubicBezTo>
                    <a:pt x="385" y="383"/>
                    <a:pt x="385" y="383"/>
                    <a:pt x="385" y="383"/>
                  </a:cubicBezTo>
                  <a:cubicBezTo>
                    <a:pt x="338" y="430"/>
                    <a:pt x="338" y="430"/>
                    <a:pt x="338" y="430"/>
                  </a:cubicBezTo>
                  <a:cubicBezTo>
                    <a:pt x="370" y="462"/>
                    <a:pt x="370" y="462"/>
                    <a:pt x="370" y="462"/>
                  </a:cubicBezTo>
                  <a:cubicBezTo>
                    <a:pt x="376" y="469"/>
                    <a:pt x="376" y="478"/>
                    <a:pt x="370" y="484"/>
                  </a:cubicBezTo>
                  <a:cubicBezTo>
                    <a:pt x="367" y="487"/>
                    <a:pt x="363" y="489"/>
                    <a:pt x="359" y="489"/>
                  </a:cubicBezTo>
                  <a:cubicBezTo>
                    <a:pt x="355" y="489"/>
                    <a:pt x="351" y="487"/>
                    <a:pt x="348" y="484"/>
                  </a:cubicBezTo>
                  <a:cubicBezTo>
                    <a:pt x="305" y="441"/>
                    <a:pt x="305" y="441"/>
                    <a:pt x="305" y="441"/>
                  </a:cubicBezTo>
                  <a:cubicBezTo>
                    <a:pt x="299" y="435"/>
                    <a:pt x="299" y="425"/>
                    <a:pt x="305" y="419"/>
                  </a:cubicBezTo>
                  <a:close/>
                  <a:moveTo>
                    <a:pt x="731" y="1169"/>
                  </a:moveTo>
                  <a:cubicBezTo>
                    <a:pt x="500" y="1169"/>
                    <a:pt x="313" y="982"/>
                    <a:pt x="313" y="751"/>
                  </a:cubicBezTo>
                  <a:cubicBezTo>
                    <a:pt x="313" y="521"/>
                    <a:pt x="500" y="333"/>
                    <a:pt x="731" y="333"/>
                  </a:cubicBezTo>
                  <a:cubicBezTo>
                    <a:pt x="961" y="333"/>
                    <a:pt x="1149" y="521"/>
                    <a:pt x="1149" y="751"/>
                  </a:cubicBezTo>
                  <a:cubicBezTo>
                    <a:pt x="1149" y="982"/>
                    <a:pt x="961" y="1169"/>
                    <a:pt x="731" y="1169"/>
                  </a:cubicBez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31" name="Nhóm 35">
            <a:extLst>
              <a:ext uri="{FF2B5EF4-FFF2-40B4-BE49-F238E27FC236}">
                <a16:creationId xmlns:a16="http://schemas.microsoft.com/office/drawing/2014/main" id="{846A5B89-4373-401F-986C-1446D910EBB2}"/>
              </a:ext>
            </a:extLst>
          </p:cNvPr>
          <p:cNvGrpSpPr/>
          <p:nvPr/>
        </p:nvGrpSpPr>
        <p:grpSpPr>
          <a:xfrm>
            <a:off x="3577726" y="2201542"/>
            <a:ext cx="324000" cy="324000"/>
            <a:chOff x="7336599" y="1965364"/>
            <a:chExt cx="324000" cy="324000"/>
          </a:xfrm>
        </p:grpSpPr>
        <p:sp>
          <p:nvSpPr>
            <p:cNvPr id="32" name="Rectangle 739">
              <a:extLst>
                <a:ext uri="{FF2B5EF4-FFF2-40B4-BE49-F238E27FC236}">
                  <a16:creationId xmlns:a16="http://schemas.microsoft.com/office/drawing/2014/main" id="{BBA07F5C-0D5C-ED41-B071-C0BF1196A6DA}"/>
                </a:ext>
              </a:extLst>
            </p:cNvPr>
            <p:cNvSpPr>
              <a:spLocks noChangeArrowheads="1"/>
            </p:cNvSpPr>
            <p:nvPr/>
          </p:nvSpPr>
          <p:spPr bwMode="auto">
            <a:xfrm>
              <a:off x="7488564" y="2083831"/>
              <a:ext cx="20071" cy="9134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3" name="Oval 740">
              <a:extLst>
                <a:ext uri="{FF2B5EF4-FFF2-40B4-BE49-F238E27FC236}">
                  <a16:creationId xmlns:a16="http://schemas.microsoft.com/office/drawing/2014/main" id="{B5DE5584-F622-E474-3986-3C5133854C7E}"/>
                </a:ext>
              </a:extLst>
            </p:cNvPr>
            <p:cNvSpPr>
              <a:spLocks noChangeArrowheads="1"/>
            </p:cNvSpPr>
            <p:nvPr/>
          </p:nvSpPr>
          <p:spPr bwMode="auto">
            <a:xfrm>
              <a:off x="7491431" y="2039584"/>
              <a:ext cx="14336" cy="12846"/>
            </a:xfrm>
            <a:prstGeom prst="ellipse">
              <a:avLst/>
            </a:pr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 name="Rectangle 741">
              <a:extLst>
                <a:ext uri="{FF2B5EF4-FFF2-40B4-BE49-F238E27FC236}">
                  <a16:creationId xmlns:a16="http://schemas.microsoft.com/office/drawing/2014/main" id="{87B80E68-AF15-3F3D-E811-B3B7DB339335}"/>
                </a:ext>
              </a:extLst>
            </p:cNvPr>
            <p:cNvSpPr>
              <a:spLocks noChangeArrowheads="1"/>
            </p:cNvSpPr>
            <p:nvPr/>
          </p:nvSpPr>
          <p:spPr bwMode="auto">
            <a:xfrm>
              <a:off x="7515803" y="2083831"/>
              <a:ext cx="30106" cy="9134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5" name="Rectangle 742">
              <a:extLst>
                <a:ext uri="{FF2B5EF4-FFF2-40B4-BE49-F238E27FC236}">
                  <a16:creationId xmlns:a16="http://schemas.microsoft.com/office/drawing/2014/main" id="{A2AB622E-FA1E-6C27-D095-5190F452BCB4}"/>
                </a:ext>
              </a:extLst>
            </p:cNvPr>
            <p:cNvSpPr>
              <a:spLocks noChangeArrowheads="1"/>
            </p:cNvSpPr>
            <p:nvPr/>
          </p:nvSpPr>
          <p:spPr bwMode="auto">
            <a:xfrm>
              <a:off x="7553077" y="2083831"/>
              <a:ext cx="20071" cy="9134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6" name="Rectangle 743">
              <a:extLst>
                <a:ext uri="{FF2B5EF4-FFF2-40B4-BE49-F238E27FC236}">
                  <a16:creationId xmlns:a16="http://schemas.microsoft.com/office/drawing/2014/main" id="{09F2ECB8-35A6-0501-8698-2ED62C7260D3}"/>
                </a:ext>
              </a:extLst>
            </p:cNvPr>
            <p:cNvSpPr>
              <a:spLocks noChangeArrowheads="1"/>
            </p:cNvSpPr>
            <p:nvPr/>
          </p:nvSpPr>
          <p:spPr bwMode="auto">
            <a:xfrm>
              <a:off x="7451289" y="2083831"/>
              <a:ext cx="30106" cy="9134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7" name="Rectangle 744">
              <a:extLst>
                <a:ext uri="{FF2B5EF4-FFF2-40B4-BE49-F238E27FC236}">
                  <a16:creationId xmlns:a16="http://schemas.microsoft.com/office/drawing/2014/main" id="{B07CF361-F843-A9A2-C183-ED248BB046F0}"/>
                </a:ext>
              </a:extLst>
            </p:cNvPr>
            <p:cNvSpPr>
              <a:spLocks noChangeArrowheads="1"/>
            </p:cNvSpPr>
            <p:nvPr/>
          </p:nvSpPr>
          <p:spPr bwMode="auto">
            <a:xfrm>
              <a:off x="7424050" y="2083831"/>
              <a:ext cx="20071" cy="9134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38" name="Freeform 745">
              <a:extLst>
                <a:ext uri="{FF2B5EF4-FFF2-40B4-BE49-F238E27FC236}">
                  <a16:creationId xmlns:a16="http://schemas.microsoft.com/office/drawing/2014/main" id="{DAB48192-C3DF-B8A4-C89C-8EC6D9D27FEA}"/>
                </a:ext>
              </a:extLst>
            </p:cNvPr>
            <p:cNvSpPr>
              <a:spLocks noEditPoints="1"/>
            </p:cNvSpPr>
            <p:nvPr/>
          </p:nvSpPr>
          <p:spPr bwMode="auto">
            <a:xfrm>
              <a:off x="7403980" y="2008183"/>
              <a:ext cx="189239" cy="68511"/>
            </a:xfrm>
            <a:custGeom>
              <a:avLst/>
              <a:gdLst>
                <a:gd name="T0" fmla="*/ 901 w 901"/>
                <a:gd name="T1" fmla="*/ 319 h 319"/>
                <a:gd name="T2" fmla="*/ 451 w 901"/>
                <a:gd name="T3" fmla="*/ 0 h 319"/>
                <a:gd name="T4" fmla="*/ 0 w 901"/>
                <a:gd name="T5" fmla="*/ 319 h 319"/>
                <a:gd name="T6" fmla="*/ 901 w 901"/>
                <a:gd name="T7" fmla="*/ 319 h 319"/>
                <a:gd name="T8" fmla="*/ 451 w 901"/>
                <a:gd name="T9" fmla="*/ 109 h 319"/>
                <a:gd name="T10" fmla="*/ 516 w 901"/>
                <a:gd name="T11" fmla="*/ 174 h 319"/>
                <a:gd name="T12" fmla="*/ 451 w 901"/>
                <a:gd name="T13" fmla="*/ 239 h 319"/>
                <a:gd name="T14" fmla="*/ 386 w 901"/>
                <a:gd name="T15" fmla="*/ 174 h 319"/>
                <a:gd name="T16" fmla="*/ 451 w 901"/>
                <a:gd name="T17" fmla="*/ 109 h 3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01" h="319">
                  <a:moveTo>
                    <a:pt x="901" y="319"/>
                  </a:moveTo>
                  <a:cubicBezTo>
                    <a:pt x="451" y="0"/>
                    <a:pt x="451" y="0"/>
                    <a:pt x="451" y="0"/>
                  </a:cubicBezTo>
                  <a:cubicBezTo>
                    <a:pt x="0" y="319"/>
                    <a:pt x="0" y="319"/>
                    <a:pt x="0" y="319"/>
                  </a:cubicBezTo>
                  <a:lnTo>
                    <a:pt x="901" y="319"/>
                  </a:lnTo>
                  <a:close/>
                  <a:moveTo>
                    <a:pt x="451" y="109"/>
                  </a:moveTo>
                  <a:cubicBezTo>
                    <a:pt x="486" y="109"/>
                    <a:pt x="516" y="138"/>
                    <a:pt x="516" y="174"/>
                  </a:cubicBezTo>
                  <a:cubicBezTo>
                    <a:pt x="516" y="210"/>
                    <a:pt x="486" y="239"/>
                    <a:pt x="451" y="239"/>
                  </a:cubicBezTo>
                  <a:cubicBezTo>
                    <a:pt x="415" y="239"/>
                    <a:pt x="386" y="210"/>
                    <a:pt x="386" y="174"/>
                  </a:cubicBezTo>
                  <a:cubicBezTo>
                    <a:pt x="386" y="138"/>
                    <a:pt x="415" y="109"/>
                    <a:pt x="451" y="109"/>
                  </a:cubicBez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 name="Freeform 746">
              <a:extLst>
                <a:ext uri="{FF2B5EF4-FFF2-40B4-BE49-F238E27FC236}">
                  <a16:creationId xmlns:a16="http://schemas.microsoft.com/office/drawing/2014/main" id="{2360B986-B1E4-299B-99F2-80A412CC5B9C}"/>
                </a:ext>
              </a:extLst>
            </p:cNvPr>
            <p:cNvSpPr>
              <a:spLocks noEditPoints="1"/>
            </p:cNvSpPr>
            <p:nvPr/>
          </p:nvSpPr>
          <p:spPr bwMode="auto">
            <a:xfrm>
              <a:off x="7336599" y="1965364"/>
              <a:ext cx="324000" cy="324000"/>
            </a:xfrm>
            <a:custGeom>
              <a:avLst/>
              <a:gdLst>
                <a:gd name="T0" fmla="*/ 767 w 1533"/>
                <a:gd name="T1" fmla="*/ 0 h 1533"/>
                <a:gd name="T2" fmla="*/ 0 w 1533"/>
                <a:gd name="T3" fmla="*/ 767 h 1533"/>
                <a:gd name="T4" fmla="*/ 767 w 1533"/>
                <a:gd name="T5" fmla="*/ 1533 h 1533"/>
                <a:gd name="T6" fmla="*/ 1533 w 1533"/>
                <a:gd name="T7" fmla="*/ 767 h 1533"/>
                <a:gd name="T8" fmla="*/ 767 w 1533"/>
                <a:gd name="T9" fmla="*/ 0 h 1533"/>
                <a:gd name="T10" fmla="*/ 255 w 1533"/>
                <a:gd name="T11" fmla="*/ 528 h 1533"/>
                <a:gd name="T12" fmla="*/ 757 w 1533"/>
                <a:gd name="T13" fmla="*/ 172 h 1533"/>
                <a:gd name="T14" fmla="*/ 776 w 1533"/>
                <a:gd name="T15" fmla="*/ 172 h 1533"/>
                <a:gd name="T16" fmla="*/ 1278 w 1533"/>
                <a:gd name="T17" fmla="*/ 528 h 1533"/>
                <a:gd name="T18" fmla="*/ 1284 w 1533"/>
                <a:gd name="T19" fmla="*/ 547 h 1533"/>
                <a:gd name="T20" fmla="*/ 1268 w 1533"/>
                <a:gd name="T21" fmla="*/ 558 h 1533"/>
                <a:gd name="T22" fmla="*/ 1155 w 1533"/>
                <a:gd name="T23" fmla="*/ 558 h 1533"/>
                <a:gd name="T24" fmla="*/ 1155 w 1533"/>
                <a:gd name="T25" fmla="*/ 995 h 1533"/>
                <a:gd name="T26" fmla="*/ 1220 w 1533"/>
                <a:gd name="T27" fmla="*/ 995 h 1533"/>
                <a:gd name="T28" fmla="*/ 1236 w 1533"/>
                <a:gd name="T29" fmla="*/ 1011 h 1533"/>
                <a:gd name="T30" fmla="*/ 1220 w 1533"/>
                <a:gd name="T31" fmla="*/ 1028 h 1533"/>
                <a:gd name="T32" fmla="*/ 313 w 1533"/>
                <a:gd name="T33" fmla="*/ 1028 h 1533"/>
                <a:gd name="T34" fmla="*/ 297 w 1533"/>
                <a:gd name="T35" fmla="*/ 1011 h 1533"/>
                <a:gd name="T36" fmla="*/ 313 w 1533"/>
                <a:gd name="T37" fmla="*/ 995 h 1533"/>
                <a:gd name="T38" fmla="*/ 378 w 1533"/>
                <a:gd name="T39" fmla="*/ 995 h 1533"/>
                <a:gd name="T40" fmla="*/ 378 w 1533"/>
                <a:gd name="T41" fmla="*/ 558 h 1533"/>
                <a:gd name="T42" fmla="*/ 265 w 1533"/>
                <a:gd name="T43" fmla="*/ 558 h 1533"/>
                <a:gd name="T44" fmla="*/ 249 w 1533"/>
                <a:gd name="T45" fmla="*/ 547 h 1533"/>
                <a:gd name="T46" fmla="*/ 255 w 1533"/>
                <a:gd name="T47" fmla="*/ 528 h 1533"/>
                <a:gd name="T48" fmla="*/ 1285 w 1533"/>
                <a:gd name="T49" fmla="*/ 1189 h 1533"/>
                <a:gd name="T50" fmla="*/ 1268 w 1533"/>
                <a:gd name="T51" fmla="*/ 1206 h 1533"/>
                <a:gd name="T52" fmla="*/ 265 w 1533"/>
                <a:gd name="T53" fmla="*/ 1206 h 1533"/>
                <a:gd name="T54" fmla="*/ 248 w 1533"/>
                <a:gd name="T55" fmla="*/ 1189 h 1533"/>
                <a:gd name="T56" fmla="*/ 248 w 1533"/>
                <a:gd name="T57" fmla="*/ 1092 h 1533"/>
                <a:gd name="T58" fmla="*/ 265 w 1533"/>
                <a:gd name="T59" fmla="*/ 1076 h 1533"/>
                <a:gd name="T60" fmla="*/ 1268 w 1533"/>
                <a:gd name="T61" fmla="*/ 1076 h 1533"/>
                <a:gd name="T62" fmla="*/ 1285 w 1533"/>
                <a:gd name="T63" fmla="*/ 1092 h 1533"/>
                <a:gd name="T64" fmla="*/ 1285 w 1533"/>
                <a:gd name="T65" fmla="*/ 1189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33" h="1533">
                  <a:moveTo>
                    <a:pt x="767" y="0"/>
                  </a:moveTo>
                  <a:cubicBezTo>
                    <a:pt x="343" y="0"/>
                    <a:pt x="0" y="343"/>
                    <a:pt x="0" y="767"/>
                  </a:cubicBezTo>
                  <a:cubicBezTo>
                    <a:pt x="0" y="1190"/>
                    <a:pt x="343" y="1533"/>
                    <a:pt x="767" y="1533"/>
                  </a:cubicBezTo>
                  <a:cubicBezTo>
                    <a:pt x="1190" y="1533"/>
                    <a:pt x="1533" y="1190"/>
                    <a:pt x="1533" y="767"/>
                  </a:cubicBezTo>
                  <a:cubicBezTo>
                    <a:pt x="1533" y="343"/>
                    <a:pt x="1190" y="0"/>
                    <a:pt x="767" y="0"/>
                  </a:cubicBezTo>
                  <a:close/>
                  <a:moveTo>
                    <a:pt x="255" y="528"/>
                  </a:moveTo>
                  <a:cubicBezTo>
                    <a:pt x="757" y="172"/>
                    <a:pt x="757" y="172"/>
                    <a:pt x="757" y="172"/>
                  </a:cubicBezTo>
                  <a:cubicBezTo>
                    <a:pt x="763" y="168"/>
                    <a:pt x="770" y="168"/>
                    <a:pt x="776" y="172"/>
                  </a:cubicBezTo>
                  <a:cubicBezTo>
                    <a:pt x="1278" y="528"/>
                    <a:pt x="1278" y="528"/>
                    <a:pt x="1278" y="528"/>
                  </a:cubicBezTo>
                  <a:cubicBezTo>
                    <a:pt x="1284" y="533"/>
                    <a:pt x="1286" y="540"/>
                    <a:pt x="1284" y="547"/>
                  </a:cubicBezTo>
                  <a:cubicBezTo>
                    <a:pt x="1282" y="554"/>
                    <a:pt x="1275" y="558"/>
                    <a:pt x="1268" y="558"/>
                  </a:cubicBezTo>
                  <a:cubicBezTo>
                    <a:pt x="1155" y="558"/>
                    <a:pt x="1155" y="558"/>
                    <a:pt x="1155" y="558"/>
                  </a:cubicBezTo>
                  <a:cubicBezTo>
                    <a:pt x="1155" y="995"/>
                    <a:pt x="1155" y="995"/>
                    <a:pt x="1155" y="995"/>
                  </a:cubicBezTo>
                  <a:cubicBezTo>
                    <a:pt x="1220" y="995"/>
                    <a:pt x="1220" y="995"/>
                    <a:pt x="1220" y="995"/>
                  </a:cubicBezTo>
                  <a:cubicBezTo>
                    <a:pt x="1229" y="995"/>
                    <a:pt x="1236" y="1002"/>
                    <a:pt x="1236" y="1011"/>
                  </a:cubicBezTo>
                  <a:cubicBezTo>
                    <a:pt x="1236" y="1020"/>
                    <a:pt x="1229" y="1028"/>
                    <a:pt x="1220" y="1028"/>
                  </a:cubicBezTo>
                  <a:cubicBezTo>
                    <a:pt x="313" y="1028"/>
                    <a:pt x="313" y="1028"/>
                    <a:pt x="313" y="1028"/>
                  </a:cubicBezTo>
                  <a:cubicBezTo>
                    <a:pt x="304" y="1028"/>
                    <a:pt x="297" y="1020"/>
                    <a:pt x="297" y="1011"/>
                  </a:cubicBezTo>
                  <a:cubicBezTo>
                    <a:pt x="297" y="1002"/>
                    <a:pt x="304" y="995"/>
                    <a:pt x="313" y="995"/>
                  </a:cubicBezTo>
                  <a:cubicBezTo>
                    <a:pt x="378" y="995"/>
                    <a:pt x="378" y="995"/>
                    <a:pt x="378" y="995"/>
                  </a:cubicBezTo>
                  <a:cubicBezTo>
                    <a:pt x="378" y="558"/>
                    <a:pt x="378" y="558"/>
                    <a:pt x="378" y="558"/>
                  </a:cubicBezTo>
                  <a:cubicBezTo>
                    <a:pt x="265" y="558"/>
                    <a:pt x="265" y="558"/>
                    <a:pt x="265" y="558"/>
                  </a:cubicBezTo>
                  <a:cubicBezTo>
                    <a:pt x="258" y="558"/>
                    <a:pt x="251" y="554"/>
                    <a:pt x="249" y="547"/>
                  </a:cubicBezTo>
                  <a:cubicBezTo>
                    <a:pt x="247" y="540"/>
                    <a:pt x="250" y="533"/>
                    <a:pt x="255" y="528"/>
                  </a:cubicBezTo>
                  <a:close/>
                  <a:moveTo>
                    <a:pt x="1285" y="1189"/>
                  </a:moveTo>
                  <a:cubicBezTo>
                    <a:pt x="1285" y="1198"/>
                    <a:pt x="1277" y="1206"/>
                    <a:pt x="1268" y="1206"/>
                  </a:cubicBezTo>
                  <a:cubicBezTo>
                    <a:pt x="265" y="1206"/>
                    <a:pt x="265" y="1206"/>
                    <a:pt x="265" y="1206"/>
                  </a:cubicBezTo>
                  <a:cubicBezTo>
                    <a:pt x="256" y="1206"/>
                    <a:pt x="248" y="1198"/>
                    <a:pt x="248" y="1189"/>
                  </a:cubicBezTo>
                  <a:cubicBezTo>
                    <a:pt x="248" y="1092"/>
                    <a:pt x="248" y="1092"/>
                    <a:pt x="248" y="1092"/>
                  </a:cubicBezTo>
                  <a:cubicBezTo>
                    <a:pt x="248" y="1083"/>
                    <a:pt x="256" y="1076"/>
                    <a:pt x="265" y="1076"/>
                  </a:cubicBezTo>
                  <a:cubicBezTo>
                    <a:pt x="1268" y="1076"/>
                    <a:pt x="1268" y="1076"/>
                    <a:pt x="1268" y="1076"/>
                  </a:cubicBezTo>
                  <a:cubicBezTo>
                    <a:pt x="1277" y="1076"/>
                    <a:pt x="1285" y="1083"/>
                    <a:pt x="1285" y="1092"/>
                  </a:cubicBezTo>
                  <a:lnTo>
                    <a:pt x="1285" y="1189"/>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 name="Rectangle 747">
              <a:extLst>
                <a:ext uri="{FF2B5EF4-FFF2-40B4-BE49-F238E27FC236}">
                  <a16:creationId xmlns:a16="http://schemas.microsoft.com/office/drawing/2014/main" id="{7954E443-16EF-9B84-ADEC-2E852A58BDD1}"/>
                </a:ext>
              </a:extLst>
            </p:cNvPr>
            <p:cNvSpPr>
              <a:spLocks noChangeArrowheads="1"/>
            </p:cNvSpPr>
            <p:nvPr/>
          </p:nvSpPr>
          <p:spPr bwMode="auto">
            <a:xfrm>
              <a:off x="7395378" y="2199443"/>
              <a:ext cx="206442" cy="14273"/>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45" name="Nhóm 49">
            <a:extLst>
              <a:ext uri="{FF2B5EF4-FFF2-40B4-BE49-F238E27FC236}">
                <a16:creationId xmlns:a16="http://schemas.microsoft.com/office/drawing/2014/main" id="{5FA1C360-511F-17BA-0543-F127BAEE8A46}"/>
              </a:ext>
            </a:extLst>
          </p:cNvPr>
          <p:cNvGrpSpPr/>
          <p:nvPr/>
        </p:nvGrpSpPr>
        <p:grpSpPr>
          <a:xfrm>
            <a:off x="3615511" y="3594174"/>
            <a:ext cx="324000" cy="324000"/>
            <a:chOff x="7339176" y="3478942"/>
            <a:chExt cx="324000" cy="324000"/>
          </a:xfrm>
        </p:grpSpPr>
        <p:sp>
          <p:nvSpPr>
            <p:cNvPr id="46" name="Rectangle 1334">
              <a:extLst>
                <a:ext uri="{FF2B5EF4-FFF2-40B4-BE49-F238E27FC236}">
                  <a16:creationId xmlns:a16="http://schemas.microsoft.com/office/drawing/2014/main" id="{69A37132-8380-2C39-4EF8-85D1BA6B779B}"/>
                </a:ext>
              </a:extLst>
            </p:cNvPr>
            <p:cNvSpPr>
              <a:spLocks noChangeArrowheads="1"/>
            </p:cNvSpPr>
            <p:nvPr/>
          </p:nvSpPr>
          <p:spPr bwMode="auto">
            <a:xfrm>
              <a:off x="7423387" y="3576429"/>
              <a:ext cx="154150" cy="101788"/>
            </a:xfrm>
            <a:prstGeom prst="rect">
              <a:avLst/>
            </a:prstGeom>
            <a:noFill/>
            <a:ln w="6350">
              <a:solidFill>
                <a:schemeClr val="bg1"/>
              </a:solidFill>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47" name="Freeform 1335">
              <a:extLst>
                <a:ext uri="{FF2B5EF4-FFF2-40B4-BE49-F238E27FC236}">
                  <a16:creationId xmlns:a16="http://schemas.microsoft.com/office/drawing/2014/main" id="{96F0AD5C-5BDB-5AAD-05CE-C120AE3B18A3}"/>
                </a:ext>
              </a:extLst>
            </p:cNvPr>
            <p:cNvSpPr>
              <a:spLocks noEditPoints="1"/>
            </p:cNvSpPr>
            <p:nvPr/>
          </p:nvSpPr>
          <p:spPr bwMode="auto">
            <a:xfrm>
              <a:off x="7404832" y="3557792"/>
              <a:ext cx="192687" cy="187805"/>
            </a:xfrm>
            <a:custGeom>
              <a:avLst/>
              <a:gdLst>
                <a:gd name="T0" fmla="*/ 1063 w 1139"/>
                <a:gd name="T1" fmla="*/ 0 h 1106"/>
                <a:gd name="T2" fmla="*/ 63 w 1139"/>
                <a:gd name="T3" fmla="*/ 0 h 1106"/>
                <a:gd name="T4" fmla="*/ 0 w 1139"/>
                <a:gd name="T5" fmla="*/ 79 h 1106"/>
                <a:gd name="T6" fmla="*/ 0 w 1139"/>
                <a:gd name="T7" fmla="*/ 785 h 1106"/>
                <a:gd name="T8" fmla="*/ 74 w 1139"/>
                <a:gd name="T9" fmla="*/ 860 h 1106"/>
                <a:gd name="T10" fmla="*/ 446 w 1139"/>
                <a:gd name="T11" fmla="*/ 860 h 1106"/>
                <a:gd name="T12" fmla="*/ 461 w 1139"/>
                <a:gd name="T13" fmla="*/ 866 h 1106"/>
                <a:gd name="T14" fmla="*/ 467 w 1139"/>
                <a:gd name="T15" fmla="*/ 880 h 1106"/>
                <a:gd name="T16" fmla="*/ 466 w 1139"/>
                <a:gd name="T17" fmla="*/ 1106 h 1106"/>
                <a:gd name="T18" fmla="*/ 673 w 1139"/>
                <a:gd name="T19" fmla="*/ 1106 h 1106"/>
                <a:gd name="T20" fmla="*/ 673 w 1139"/>
                <a:gd name="T21" fmla="*/ 880 h 1106"/>
                <a:gd name="T22" fmla="*/ 693 w 1139"/>
                <a:gd name="T23" fmla="*/ 860 h 1106"/>
                <a:gd name="T24" fmla="*/ 1070 w 1139"/>
                <a:gd name="T25" fmla="*/ 860 h 1106"/>
                <a:gd name="T26" fmla="*/ 1139 w 1139"/>
                <a:gd name="T27" fmla="*/ 789 h 1106"/>
                <a:gd name="T28" fmla="*/ 1139 w 1139"/>
                <a:gd name="T29" fmla="*/ 63 h 1106"/>
                <a:gd name="T30" fmla="*/ 1063 w 1139"/>
                <a:gd name="T31" fmla="*/ 0 h 1106"/>
                <a:gd name="T32" fmla="*/ 1065 w 1139"/>
                <a:gd name="T33" fmla="*/ 728 h 1106"/>
                <a:gd name="T34" fmla="*/ 1045 w 1139"/>
                <a:gd name="T35" fmla="*/ 749 h 1106"/>
                <a:gd name="T36" fmla="*/ 90 w 1139"/>
                <a:gd name="T37" fmla="*/ 749 h 1106"/>
                <a:gd name="T38" fmla="*/ 69 w 1139"/>
                <a:gd name="T39" fmla="*/ 728 h 1106"/>
                <a:gd name="T40" fmla="*/ 69 w 1139"/>
                <a:gd name="T41" fmla="*/ 83 h 1106"/>
                <a:gd name="T42" fmla="*/ 90 w 1139"/>
                <a:gd name="T43" fmla="*/ 63 h 1106"/>
                <a:gd name="T44" fmla="*/ 1045 w 1139"/>
                <a:gd name="T45" fmla="*/ 63 h 1106"/>
                <a:gd name="T46" fmla="*/ 1065 w 1139"/>
                <a:gd name="T47" fmla="*/ 83 h 1106"/>
                <a:gd name="T48" fmla="*/ 1065 w 1139"/>
                <a:gd name="T49" fmla="*/ 728 h 1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39" h="1106">
                  <a:moveTo>
                    <a:pt x="1063" y="0"/>
                  </a:moveTo>
                  <a:cubicBezTo>
                    <a:pt x="63" y="0"/>
                    <a:pt x="63" y="0"/>
                    <a:pt x="63" y="0"/>
                  </a:cubicBezTo>
                  <a:cubicBezTo>
                    <a:pt x="8" y="0"/>
                    <a:pt x="0" y="50"/>
                    <a:pt x="0" y="79"/>
                  </a:cubicBezTo>
                  <a:cubicBezTo>
                    <a:pt x="0" y="785"/>
                    <a:pt x="0" y="785"/>
                    <a:pt x="0" y="785"/>
                  </a:cubicBezTo>
                  <a:cubicBezTo>
                    <a:pt x="0" y="849"/>
                    <a:pt x="11" y="860"/>
                    <a:pt x="74" y="860"/>
                  </a:cubicBezTo>
                  <a:cubicBezTo>
                    <a:pt x="446" y="860"/>
                    <a:pt x="446" y="860"/>
                    <a:pt x="446" y="860"/>
                  </a:cubicBezTo>
                  <a:cubicBezTo>
                    <a:pt x="452" y="860"/>
                    <a:pt x="457" y="862"/>
                    <a:pt x="461" y="866"/>
                  </a:cubicBezTo>
                  <a:cubicBezTo>
                    <a:pt x="465" y="869"/>
                    <a:pt x="467" y="875"/>
                    <a:pt x="467" y="880"/>
                  </a:cubicBezTo>
                  <a:cubicBezTo>
                    <a:pt x="466" y="1106"/>
                    <a:pt x="466" y="1106"/>
                    <a:pt x="466" y="1106"/>
                  </a:cubicBezTo>
                  <a:cubicBezTo>
                    <a:pt x="673" y="1106"/>
                    <a:pt x="673" y="1106"/>
                    <a:pt x="673" y="1106"/>
                  </a:cubicBezTo>
                  <a:cubicBezTo>
                    <a:pt x="673" y="880"/>
                    <a:pt x="673" y="880"/>
                    <a:pt x="673" y="880"/>
                  </a:cubicBezTo>
                  <a:cubicBezTo>
                    <a:pt x="673" y="869"/>
                    <a:pt x="682" y="860"/>
                    <a:pt x="693" y="860"/>
                  </a:cubicBezTo>
                  <a:cubicBezTo>
                    <a:pt x="1070" y="860"/>
                    <a:pt x="1070" y="860"/>
                    <a:pt x="1070" y="860"/>
                  </a:cubicBezTo>
                  <a:cubicBezTo>
                    <a:pt x="1122" y="860"/>
                    <a:pt x="1139" y="842"/>
                    <a:pt x="1139" y="789"/>
                  </a:cubicBezTo>
                  <a:cubicBezTo>
                    <a:pt x="1139" y="63"/>
                    <a:pt x="1139" y="63"/>
                    <a:pt x="1139" y="63"/>
                  </a:cubicBezTo>
                  <a:cubicBezTo>
                    <a:pt x="1139" y="8"/>
                    <a:pt x="1091" y="0"/>
                    <a:pt x="1063" y="0"/>
                  </a:cubicBezTo>
                  <a:close/>
                  <a:moveTo>
                    <a:pt x="1065" y="728"/>
                  </a:moveTo>
                  <a:cubicBezTo>
                    <a:pt x="1065" y="740"/>
                    <a:pt x="1056" y="749"/>
                    <a:pt x="1045" y="749"/>
                  </a:cubicBezTo>
                  <a:cubicBezTo>
                    <a:pt x="90" y="749"/>
                    <a:pt x="90" y="749"/>
                    <a:pt x="90" y="749"/>
                  </a:cubicBezTo>
                  <a:cubicBezTo>
                    <a:pt x="79" y="749"/>
                    <a:pt x="69" y="740"/>
                    <a:pt x="69" y="728"/>
                  </a:cubicBezTo>
                  <a:cubicBezTo>
                    <a:pt x="69" y="83"/>
                    <a:pt x="69" y="83"/>
                    <a:pt x="69" y="83"/>
                  </a:cubicBezTo>
                  <a:cubicBezTo>
                    <a:pt x="69" y="72"/>
                    <a:pt x="79" y="63"/>
                    <a:pt x="90" y="63"/>
                  </a:cubicBezTo>
                  <a:cubicBezTo>
                    <a:pt x="1045" y="63"/>
                    <a:pt x="1045" y="63"/>
                    <a:pt x="1045" y="63"/>
                  </a:cubicBezTo>
                  <a:cubicBezTo>
                    <a:pt x="1056" y="63"/>
                    <a:pt x="1065" y="72"/>
                    <a:pt x="1065" y="83"/>
                  </a:cubicBezTo>
                  <a:lnTo>
                    <a:pt x="1065" y="728"/>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 name="Freeform 1336">
              <a:extLst>
                <a:ext uri="{FF2B5EF4-FFF2-40B4-BE49-F238E27FC236}">
                  <a16:creationId xmlns:a16="http://schemas.microsoft.com/office/drawing/2014/main" id="{1BE633C7-56F3-4F64-550F-FCDFDCA1D40E}"/>
                </a:ext>
              </a:extLst>
            </p:cNvPr>
            <p:cNvSpPr>
              <a:spLocks noEditPoints="1"/>
            </p:cNvSpPr>
            <p:nvPr/>
          </p:nvSpPr>
          <p:spPr bwMode="auto">
            <a:xfrm>
              <a:off x="7339176" y="3478942"/>
              <a:ext cx="324000" cy="324000"/>
            </a:xfrm>
            <a:custGeom>
              <a:avLst/>
              <a:gdLst>
                <a:gd name="T0" fmla="*/ 958 w 1915"/>
                <a:gd name="T1" fmla="*/ 0 h 1915"/>
                <a:gd name="T2" fmla="*/ 0 w 1915"/>
                <a:gd name="T3" fmla="*/ 957 h 1915"/>
                <a:gd name="T4" fmla="*/ 958 w 1915"/>
                <a:gd name="T5" fmla="*/ 1915 h 1915"/>
                <a:gd name="T6" fmla="*/ 1915 w 1915"/>
                <a:gd name="T7" fmla="*/ 957 h 1915"/>
                <a:gd name="T8" fmla="*/ 958 w 1915"/>
                <a:gd name="T9" fmla="*/ 0 h 1915"/>
                <a:gd name="T10" fmla="*/ 1568 w 1915"/>
                <a:gd name="T11" fmla="*/ 1259 h 1915"/>
                <a:gd name="T12" fmla="*/ 1458 w 1915"/>
                <a:gd name="T13" fmla="*/ 1371 h 1915"/>
                <a:gd name="T14" fmla="*/ 1102 w 1915"/>
                <a:gd name="T15" fmla="*/ 1371 h 1915"/>
                <a:gd name="T16" fmla="*/ 1102 w 1915"/>
                <a:gd name="T17" fmla="*/ 1576 h 1915"/>
                <a:gd name="T18" fmla="*/ 1189 w 1915"/>
                <a:gd name="T19" fmla="*/ 1576 h 1915"/>
                <a:gd name="T20" fmla="*/ 1209 w 1915"/>
                <a:gd name="T21" fmla="*/ 1596 h 1915"/>
                <a:gd name="T22" fmla="*/ 1189 w 1915"/>
                <a:gd name="T23" fmla="*/ 1617 h 1915"/>
                <a:gd name="T24" fmla="*/ 1081 w 1915"/>
                <a:gd name="T25" fmla="*/ 1617 h 1915"/>
                <a:gd name="T26" fmla="*/ 834 w 1915"/>
                <a:gd name="T27" fmla="*/ 1617 h 1915"/>
                <a:gd name="T28" fmla="*/ 722 w 1915"/>
                <a:gd name="T29" fmla="*/ 1617 h 1915"/>
                <a:gd name="T30" fmla="*/ 702 w 1915"/>
                <a:gd name="T31" fmla="*/ 1596 h 1915"/>
                <a:gd name="T32" fmla="*/ 722 w 1915"/>
                <a:gd name="T33" fmla="*/ 1576 h 1915"/>
                <a:gd name="T34" fmla="*/ 813 w 1915"/>
                <a:gd name="T35" fmla="*/ 1576 h 1915"/>
                <a:gd name="T36" fmla="*/ 814 w 1915"/>
                <a:gd name="T37" fmla="*/ 1371 h 1915"/>
                <a:gd name="T38" fmla="*/ 462 w 1915"/>
                <a:gd name="T39" fmla="*/ 1371 h 1915"/>
                <a:gd name="T40" fmla="*/ 347 w 1915"/>
                <a:gd name="T41" fmla="*/ 1255 h 1915"/>
                <a:gd name="T42" fmla="*/ 347 w 1915"/>
                <a:gd name="T43" fmla="*/ 549 h 1915"/>
                <a:gd name="T44" fmla="*/ 451 w 1915"/>
                <a:gd name="T45" fmla="*/ 429 h 1915"/>
                <a:gd name="T46" fmla="*/ 1451 w 1915"/>
                <a:gd name="T47" fmla="*/ 429 h 1915"/>
                <a:gd name="T48" fmla="*/ 1568 w 1915"/>
                <a:gd name="T49" fmla="*/ 533 h 1915"/>
                <a:gd name="T50" fmla="*/ 1568 w 1915"/>
                <a:gd name="T51" fmla="*/ 1259 h 1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15" h="1915">
                  <a:moveTo>
                    <a:pt x="958" y="0"/>
                  </a:moveTo>
                  <a:cubicBezTo>
                    <a:pt x="429" y="0"/>
                    <a:pt x="0" y="429"/>
                    <a:pt x="0" y="957"/>
                  </a:cubicBezTo>
                  <a:cubicBezTo>
                    <a:pt x="0" y="1486"/>
                    <a:pt x="429" y="1915"/>
                    <a:pt x="958" y="1915"/>
                  </a:cubicBezTo>
                  <a:cubicBezTo>
                    <a:pt x="1486" y="1915"/>
                    <a:pt x="1915" y="1486"/>
                    <a:pt x="1915" y="957"/>
                  </a:cubicBezTo>
                  <a:cubicBezTo>
                    <a:pt x="1915" y="429"/>
                    <a:pt x="1486" y="0"/>
                    <a:pt x="958" y="0"/>
                  </a:cubicBezTo>
                  <a:close/>
                  <a:moveTo>
                    <a:pt x="1568" y="1259"/>
                  </a:moveTo>
                  <a:cubicBezTo>
                    <a:pt x="1568" y="1335"/>
                    <a:pt x="1533" y="1371"/>
                    <a:pt x="1458" y="1371"/>
                  </a:cubicBezTo>
                  <a:cubicBezTo>
                    <a:pt x="1102" y="1371"/>
                    <a:pt x="1102" y="1371"/>
                    <a:pt x="1102" y="1371"/>
                  </a:cubicBezTo>
                  <a:cubicBezTo>
                    <a:pt x="1102" y="1576"/>
                    <a:pt x="1102" y="1576"/>
                    <a:pt x="1102" y="1576"/>
                  </a:cubicBezTo>
                  <a:cubicBezTo>
                    <a:pt x="1189" y="1576"/>
                    <a:pt x="1189" y="1576"/>
                    <a:pt x="1189" y="1576"/>
                  </a:cubicBezTo>
                  <a:cubicBezTo>
                    <a:pt x="1200" y="1576"/>
                    <a:pt x="1209" y="1585"/>
                    <a:pt x="1209" y="1596"/>
                  </a:cubicBezTo>
                  <a:cubicBezTo>
                    <a:pt x="1209" y="1607"/>
                    <a:pt x="1200" y="1617"/>
                    <a:pt x="1189" y="1617"/>
                  </a:cubicBezTo>
                  <a:cubicBezTo>
                    <a:pt x="1081" y="1617"/>
                    <a:pt x="1081" y="1617"/>
                    <a:pt x="1081" y="1617"/>
                  </a:cubicBezTo>
                  <a:cubicBezTo>
                    <a:pt x="834" y="1617"/>
                    <a:pt x="834" y="1617"/>
                    <a:pt x="834" y="1617"/>
                  </a:cubicBezTo>
                  <a:cubicBezTo>
                    <a:pt x="722" y="1617"/>
                    <a:pt x="722" y="1617"/>
                    <a:pt x="722" y="1617"/>
                  </a:cubicBezTo>
                  <a:cubicBezTo>
                    <a:pt x="711" y="1617"/>
                    <a:pt x="702" y="1607"/>
                    <a:pt x="702" y="1596"/>
                  </a:cubicBezTo>
                  <a:cubicBezTo>
                    <a:pt x="702" y="1585"/>
                    <a:pt x="711" y="1576"/>
                    <a:pt x="722" y="1576"/>
                  </a:cubicBezTo>
                  <a:cubicBezTo>
                    <a:pt x="813" y="1576"/>
                    <a:pt x="813" y="1576"/>
                    <a:pt x="813" y="1576"/>
                  </a:cubicBezTo>
                  <a:cubicBezTo>
                    <a:pt x="814" y="1371"/>
                    <a:pt x="814" y="1371"/>
                    <a:pt x="814" y="1371"/>
                  </a:cubicBezTo>
                  <a:cubicBezTo>
                    <a:pt x="462" y="1371"/>
                    <a:pt x="462" y="1371"/>
                    <a:pt x="462" y="1371"/>
                  </a:cubicBezTo>
                  <a:cubicBezTo>
                    <a:pt x="376" y="1371"/>
                    <a:pt x="347" y="1341"/>
                    <a:pt x="347" y="1255"/>
                  </a:cubicBezTo>
                  <a:cubicBezTo>
                    <a:pt x="347" y="549"/>
                    <a:pt x="347" y="549"/>
                    <a:pt x="347" y="549"/>
                  </a:cubicBezTo>
                  <a:cubicBezTo>
                    <a:pt x="347" y="475"/>
                    <a:pt x="387" y="429"/>
                    <a:pt x="451" y="429"/>
                  </a:cubicBezTo>
                  <a:cubicBezTo>
                    <a:pt x="1451" y="429"/>
                    <a:pt x="1451" y="429"/>
                    <a:pt x="1451" y="429"/>
                  </a:cubicBezTo>
                  <a:cubicBezTo>
                    <a:pt x="1522" y="429"/>
                    <a:pt x="1568" y="470"/>
                    <a:pt x="1568" y="533"/>
                  </a:cubicBezTo>
                  <a:lnTo>
                    <a:pt x="1568" y="1259"/>
                  </a:ln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grpSp>
      <p:cxnSp>
        <p:nvCxnSpPr>
          <p:cNvPr id="49" name="Straight Connector 48">
            <a:extLst>
              <a:ext uri="{FF2B5EF4-FFF2-40B4-BE49-F238E27FC236}">
                <a16:creationId xmlns:a16="http://schemas.microsoft.com/office/drawing/2014/main" id="{C9A91522-4B13-9814-FC01-2EBFB74DC5C0}"/>
              </a:ext>
            </a:extLst>
          </p:cNvPr>
          <p:cNvCxnSpPr>
            <a:stCxn id="4" idx="1"/>
          </p:cNvCxnSpPr>
          <p:nvPr/>
        </p:nvCxnSpPr>
        <p:spPr>
          <a:xfrm>
            <a:off x="4558469" y="1664680"/>
            <a:ext cx="0" cy="2480144"/>
          </a:xfrm>
          <a:prstGeom prst="line">
            <a:avLst/>
          </a:prstGeom>
          <a:ln w="19050">
            <a:solidFill>
              <a:schemeClr val="tx2">
                <a:lumMod val="60000"/>
                <a:lumOff val="40000"/>
              </a:schemeClr>
            </a:solidFill>
          </a:ln>
        </p:spPr>
        <p:style>
          <a:lnRef idx="1">
            <a:schemeClr val="accent6"/>
          </a:lnRef>
          <a:fillRef idx="0">
            <a:schemeClr val="accent6"/>
          </a:fillRef>
          <a:effectRef idx="0">
            <a:schemeClr val="accent6"/>
          </a:effectRef>
          <a:fontRef idx="minor">
            <a:schemeClr val="tx1"/>
          </a:fontRef>
        </p:style>
      </p:cxnSp>
      <p:cxnSp>
        <p:nvCxnSpPr>
          <p:cNvPr id="50" name="Đường nối Thẳng 22">
            <a:extLst>
              <a:ext uri="{FF2B5EF4-FFF2-40B4-BE49-F238E27FC236}">
                <a16:creationId xmlns:a16="http://schemas.microsoft.com/office/drawing/2014/main" id="{A463126B-7F42-7D75-E2B4-92C783313107}"/>
              </a:ext>
            </a:extLst>
          </p:cNvPr>
          <p:cNvCxnSpPr>
            <a:cxnSpLocks/>
          </p:cNvCxnSpPr>
          <p:nvPr/>
        </p:nvCxnSpPr>
        <p:spPr>
          <a:xfrm>
            <a:off x="3126227" y="3308839"/>
            <a:ext cx="467873" cy="6742"/>
          </a:xfrm>
          <a:prstGeom prst="line">
            <a:avLst/>
          </a:prstGeom>
          <a:ln>
            <a:solidFill>
              <a:schemeClr val="tx1">
                <a:lumMod val="75000"/>
                <a:lumOff val="25000"/>
              </a:schemeClr>
            </a:solidFill>
            <a:headEnd type="oval"/>
          </a:ln>
        </p:spPr>
        <p:style>
          <a:lnRef idx="1">
            <a:schemeClr val="accent1"/>
          </a:lnRef>
          <a:fillRef idx="0">
            <a:schemeClr val="accent1"/>
          </a:fillRef>
          <a:effectRef idx="0">
            <a:schemeClr val="accent1"/>
          </a:effectRef>
          <a:fontRef idx="minor">
            <a:schemeClr val="tx1"/>
          </a:fontRef>
        </p:style>
      </p:cxnSp>
      <p:sp>
        <p:nvSpPr>
          <p:cNvPr id="53" name="Freeform 360">
            <a:extLst>
              <a:ext uri="{FF2B5EF4-FFF2-40B4-BE49-F238E27FC236}">
                <a16:creationId xmlns:a16="http://schemas.microsoft.com/office/drawing/2014/main" id="{E3945CCC-C9FA-BB20-080B-FAAC999B6584}"/>
              </a:ext>
            </a:extLst>
          </p:cNvPr>
          <p:cNvSpPr>
            <a:spLocks noEditPoints="1"/>
          </p:cNvSpPr>
          <p:nvPr/>
        </p:nvSpPr>
        <p:spPr bwMode="auto">
          <a:xfrm>
            <a:off x="5139617" y="2791816"/>
            <a:ext cx="324000" cy="324000"/>
          </a:xfrm>
          <a:custGeom>
            <a:avLst/>
            <a:gdLst>
              <a:gd name="T0" fmla="*/ 775 w 1551"/>
              <a:gd name="T1" fmla="*/ 0 h 1551"/>
              <a:gd name="T2" fmla="*/ 0 w 1551"/>
              <a:gd name="T3" fmla="*/ 776 h 1551"/>
              <a:gd name="T4" fmla="*/ 775 w 1551"/>
              <a:gd name="T5" fmla="*/ 1551 h 1551"/>
              <a:gd name="T6" fmla="*/ 1551 w 1551"/>
              <a:gd name="T7" fmla="*/ 776 h 1551"/>
              <a:gd name="T8" fmla="*/ 775 w 1551"/>
              <a:gd name="T9" fmla="*/ 0 h 1551"/>
              <a:gd name="T10" fmla="*/ 324 w 1551"/>
              <a:gd name="T11" fmla="*/ 477 h 1551"/>
              <a:gd name="T12" fmla="*/ 388 w 1551"/>
              <a:gd name="T13" fmla="*/ 413 h 1551"/>
              <a:gd name="T14" fmla="*/ 1151 w 1551"/>
              <a:gd name="T15" fmla="*/ 413 h 1551"/>
              <a:gd name="T16" fmla="*/ 1214 w 1551"/>
              <a:gd name="T17" fmla="*/ 477 h 1551"/>
              <a:gd name="T18" fmla="*/ 1214 w 1551"/>
              <a:gd name="T19" fmla="*/ 932 h 1551"/>
              <a:gd name="T20" fmla="*/ 1151 w 1551"/>
              <a:gd name="T21" fmla="*/ 996 h 1551"/>
              <a:gd name="T22" fmla="*/ 388 w 1551"/>
              <a:gd name="T23" fmla="*/ 996 h 1551"/>
              <a:gd name="T24" fmla="*/ 324 w 1551"/>
              <a:gd name="T25" fmla="*/ 932 h 1551"/>
              <a:gd name="T26" fmla="*/ 324 w 1551"/>
              <a:gd name="T27" fmla="*/ 477 h 1551"/>
              <a:gd name="T28" fmla="*/ 1241 w 1551"/>
              <a:gd name="T29" fmla="*/ 1144 h 1551"/>
              <a:gd name="T30" fmla="*/ 304 w 1551"/>
              <a:gd name="T31" fmla="*/ 1144 h 1551"/>
              <a:gd name="T32" fmla="*/ 238 w 1551"/>
              <a:gd name="T33" fmla="*/ 1078 h 1551"/>
              <a:gd name="T34" fmla="*/ 304 w 1551"/>
              <a:gd name="T35" fmla="*/ 1011 h 1551"/>
              <a:gd name="T36" fmla="*/ 1241 w 1551"/>
              <a:gd name="T37" fmla="*/ 1011 h 1551"/>
              <a:gd name="T38" fmla="*/ 1307 w 1551"/>
              <a:gd name="T39" fmla="*/ 1078 h 1551"/>
              <a:gd name="T40" fmla="*/ 1241 w 1551"/>
              <a:gd name="T41" fmla="*/ 1144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51" h="1551">
                <a:moveTo>
                  <a:pt x="775" y="0"/>
                </a:moveTo>
                <a:cubicBezTo>
                  <a:pt x="347" y="0"/>
                  <a:pt x="0" y="347"/>
                  <a:pt x="0" y="776"/>
                </a:cubicBezTo>
                <a:cubicBezTo>
                  <a:pt x="0" y="1204"/>
                  <a:pt x="347" y="1551"/>
                  <a:pt x="775" y="1551"/>
                </a:cubicBezTo>
                <a:cubicBezTo>
                  <a:pt x="1204" y="1551"/>
                  <a:pt x="1551" y="1204"/>
                  <a:pt x="1551" y="776"/>
                </a:cubicBezTo>
                <a:cubicBezTo>
                  <a:pt x="1551" y="347"/>
                  <a:pt x="1204" y="0"/>
                  <a:pt x="775" y="0"/>
                </a:cubicBezTo>
                <a:close/>
                <a:moveTo>
                  <a:pt x="324" y="477"/>
                </a:moveTo>
                <a:cubicBezTo>
                  <a:pt x="324" y="442"/>
                  <a:pt x="353" y="413"/>
                  <a:pt x="388" y="413"/>
                </a:cubicBezTo>
                <a:cubicBezTo>
                  <a:pt x="1151" y="413"/>
                  <a:pt x="1151" y="413"/>
                  <a:pt x="1151" y="413"/>
                </a:cubicBezTo>
                <a:cubicBezTo>
                  <a:pt x="1186" y="413"/>
                  <a:pt x="1214" y="442"/>
                  <a:pt x="1214" y="477"/>
                </a:cubicBezTo>
                <a:cubicBezTo>
                  <a:pt x="1214" y="932"/>
                  <a:pt x="1214" y="932"/>
                  <a:pt x="1214" y="932"/>
                </a:cubicBezTo>
                <a:cubicBezTo>
                  <a:pt x="1214" y="967"/>
                  <a:pt x="1186" y="996"/>
                  <a:pt x="1151" y="996"/>
                </a:cubicBezTo>
                <a:cubicBezTo>
                  <a:pt x="388" y="996"/>
                  <a:pt x="388" y="996"/>
                  <a:pt x="388" y="996"/>
                </a:cubicBezTo>
                <a:cubicBezTo>
                  <a:pt x="353" y="996"/>
                  <a:pt x="324" y="967"/>
                  <a:pt x="324" y="932"/>
                </a:cubicBezTo>
                <a:lnTo>
                  <a:pt x="324" y="477"/>
                </a:lnTo>
                <a:close/>
                <a:moveTo>
                  <a:pt x="1241" y="1144"/>
                </a:moveTo>
                <a:cubicBezTo>
                  <a:pt x="304" y="1144"/>
                  <a:pt x="304" y="1144"/>
                  <a:pt x="304" y="1144"/>
                </a:cubicBezTo>
                <a:cubicBezTo>
                  <a:pt x="268" y="1144"/>
                  <a:pt x="238" y="1114"/>
                  <a:pt x="238" y="1078"/>
                </a:cubicBezTo>
                <a:cubicBezTo>
                  <a:pt x="238" y="1041"/>
                  <a:pt x="268" y="1011"/>
                  <a:pt x="304" y="1011"/>
                </a:cubicBezTo>
                <a:cubicBezTo>
                  <a:pt x="1241" y="1011"/>
                  <a:pt x="1241" y="1011"/>
                  <a:pt x="1241" y="1011"/>
                </a:cubicBezTo>
                <a:cubicBezTo>
                  <a:pt x="1277" y="1011"/>
                  <a:pt x="1307" y="1041"/>
                  <a:pt x="1307" y="1078"/>
                </a:cubicBezTo>
                <a:cubicBezTo>
                  <a:pt x="1307" y="1114"/>
                  <a:pt x="1277" y="1144"/>
                  <a:pt x="1241" y="1144"/>
                </a:cubicBezTo>
                <a:close/>
              </a:path>
            </a:pathLst>
          </a:custGeom>
          <a:noFill/>
          <a:ln w="6350">
            <a:solidFill>
              <a:schemeClr val="bg1"/>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 name="Hộp Văn bản 5">
            <a:extLst>
              <a:ext uri="{FF2B5EF4-FFF2-40B4-BE49-F238E27FC236}">
                <a16:creationId xmlns:a16="http://schemas.microsoft.com/office/drawing/2014/main" id="{B6B3A6E8-746D-282F-6CAF-A12B56F654A0}"/>
              </a:ext>
            </a:extLst>
          </p:cNvPr>
          <p:cNvSpPr txBox="1"/>
          <p:nvPr/>
        </p:nvSpPr>
        <p:spPr>
          <a:xfrm>
            <a:off x="194048" y="1465426"/>
            <a:ext cx="2911482" cy="830997"/>
          </a:xfrm>
          <a:prstGeom prst="rect">
            <a:avLst/>
          </a:prstGeom>
          <a:noFill/>
        </p:spPr>
        <p:txBody>
          <a:bodyPr wrap="square" rtlCol="0">
            <a:spAutoFit/>
          </a:bodyPr>
          <a:lstStyle>
            <a:defPPr>
              <a:defRPr lang="en-US"/>
            </a:defPPr>
            <a:lvl1pPr lvl="0">
              <a:lnSpc>
                <a:spcPct val="100000"/>
              </a:lnSpc>
              <a:defRPr b="1">
                <a:solidFill>
                  <a:srgbClr val="FF0000"/>
                </a:solidFill>
              </a:defRPr>
            </a:lvl1pPr>
          </a:lstStyle>
          <a:p>
            <a:pPr algn="r">
              <a:defRPr sz="1600"/>
            </a:pPr>
            <a:r>
              <a:rPr lang="vi-VN">
                <a:solidFill>
                  <a:srgbClr val="E20020"/>
                </a:solidFill>
                <a:latin typeface="FS Magistral Book" panose="020B0504030204080304" pitchFamily="34" charset="0"/>
              </a:rPr>
              <a:t>Hạ tầng CNTT đã được đầu tư nhưng chưa đồng bộ, thiếu tiêu chuẩn thống nhất</a:t>
            </a:r>
          </a:p>
        </p:txBody>
      </p:sp>
      <p:sp>
        <p:nvSpPr>
          <p:cNvPr id="60" name="Hộp Văn bản 5">
            <a:extLst>
              <a:ext uri="{FF2B5EF4-FFF2-40B4-BE49-F238E27FC236}">
                <a16:creationId xmlns:a16="http://schemas.microsoft.com/office/drawing/2014/main" id="{35318EFF-5A3D-9F20-D204-1B44AD0BED03}"/>
              </a:ext>
            </a:extLst>
          </p:cNvPr>
          <p:cNvSpPr txBox="1"/>
          <p:nvPr/>
        </p:nvSpPr>
        <p:spPr>
          <a:xfrm>
            <a:off x="5997527" y="858805"/>
            <a:ext cx="2952425" cy="830997"/>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r>
              <a:rPr lang="en-US"/>
              <a:t>Nhiều phần mềm chuyên ngành hoạt động rời rạc, thiếu liên thông dữ liệu</a:t>
            </a:r>
          </a:p>
        </p:txBody>
      </p:sp>
      <p:sp>
        <p:nvSpPr>
          <p:cNvPr id="61" name="Hộp Văn bản 5">
            <a:extLst>
              <a:ext uri="{FF2B5EF4-FFF2-40B4-BE49-F238E27FC236}">
                <a16:creationId xmlns:a16="http://schemas.microsoft.com/office/drawing/2014/main" id="{7B7008CF-A71D-91EB-7784-D8757108E238}"/>
              </a:ext>
            </a:extLst>
          </p:cNvPr>
          <p:cNvSpPr txBox="1"/>
          <p:nvPr/>
        </p:nvSpPr>
        <p:spPr>
          <a:xfrm>
            <a:off x="242194" y="2860664"/>
            <a:ext cx="2818649" cy="1889492"/>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algn="r">
              <a:lnSpc>
                <a:spcPct val="150000"/>
              </a:lnSpc>
            </a:pPr>
            <a:r>
              <a:rPr lang="en-US">
                <a:ea typeface="Roboto"/>
                <a:cs typeface="Roboto"/>
                <a:sym typeface="Roboto"/>
              </a:rPr>
              <a:t>Khủng hoảng nhập liệu: Nhân viên phải nhập liệu chồng chéo một thông tin trên hàng chục hệ thống (Tiêm chủng, Dân số, KCB...)</a:t>
            </a:r>
            <a:endParaRPr lang="en-US"/>
          </a:p>
        </p:txBody>
      </p:sp>
      <p:sp>
        <p:nvSpPr>
          <p:cNvPr id="62" name="Hộp Văn bản 5">
            <a:extLst>
              <a:ext uri="{FF2B5EF4-FFF2-40B4-BE49-F238E27FC236}">
                <a16:creationId xmlns:a16="http://schemas.microsoft.com/office/drawing/2014/main" id="{33D4996E-4EA3-0707-AD02-7DB3AC3900BA}"/>
              </a:ext>
            </a:extLst>
          </p:cNvPr>
          <p:cNvSpPr txBox="1"/>
          <p:nvPr/>
        </p:nvSpPr>
        <p:spPr>
          <a:xfrm>
            <a:off x="6049766" y="2244361"/>
            <a:ext cx="3179102" cy="584775"/>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a:defRPr sz="1600"/>
            </a:pPr>
            <a:r>
              <a:rPr lang="en-US">
                <a:solidFill>
                  <a:srgbClr val="E20020"/>
                </a:solidFill>
              </a:rPr>
              <a:t>Thiếu công cụ tương tác giữa người dân và cơ sở y tế</a:t>
            </a:r>
          </a:p>
        </p:txBody>
      </p:sp>
    </p:spTree>
    <p:extLst>
      <p:ext uri="{BB962C8B-B14F-4D97-AF65-F5344CB8AC3E}">
        <p14:creationId xmlns:p14="http://schemas.microsoft.com/office/powerpoint/2010/main" val="1016135826"/>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1000"/>
                                        <p:tgtEl>
                                          <p:spTgt spid="58"/>
                                        </p:tgtEl>
                                      </p:cBhvr>
                                    </p:animEffect>
                                    <p:anim calcmode="lin" valueType="num">
                                      <p:cBhvr>
                                        <p:cTn id="8" dur="1000" fill="hold"/>
                                        <p:tgtEl>
                                          <p:spTgt spid="58"/>
                                        </p:tgtEl>
                                        <p:attrNameLst>
                                          <p:attrName>ppt_x</p:attrName>
                                        </p:attrNameLst>
                                      </p:cBhvr>
                                      <p:tavLst>
                                        <p:tav tm="0">
                                          <p:val>
                                            <p:strVal val="#ppt_x"/>
                                          </p:val>
                                        </p:tav>
                                        <p:tav tm="100000">
                                          <p:val>
                                            <p:strVal val="#ppt_x"/>
                                          </p:val>
                                        </p:tav>
                                      </p:tavLst>
                                    </p:anim>
                                    <p:anim calcmode="lin" valueType="num">
                                      <p:cBhvr>
                                        <p:cTn id="9" dur="1000" fill="hold"/>
                                        <p:tgtEl>
                                          <p:spTgt spid="5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50"/>
                                  </p:stCondLst>
                                  <p:childTnLst>
                                    <p:set>
                                      <p:cBhvr>
                                        <p:cTn id="11" dur="1" fill="hold">
                                          <p:stCondLst>
                                            <p:cond delay="0"/>
                                          </p:stCondLst>
                                        </p:cTn>
                                        <p:tgtEl>
                                          <p:spTgt spid="60"/>
                                        </p:tgtEl>
                                        <p:attrNameLst>
                                          <p:attrName>style.visibility</p:attrName>
                                        </p:attrNameLst>
                                      </p:cBhvr>
                                      <p:to>
                                        <p:strVal val="visible"/>
                                      </p:to>
                                    </p:set>
                                    <p:animEffect transition="in" filter="fade">
                                      <p:cBhvr>
                                        <p:cTn id="12" dur="1000"/>
                                        <p:tgtEl>
                                          <p:spTgt spid="60"/>
                                        </p:tgtEl>
                                      </p:cBhvr>
                                    </p:animEffect>
                                    <p:anim calcmode="lin" valueType="num">
                                      <p:cBhvr>
                                        <p:cTn id="13" dur="1000" fill="hold"/>
                                        <p:tgtEl>
                                          <p:spTgt spid="60"/>
                                        </p:tgtEl>
                                        <p:attrNameLst>
                                          <p:attrName>ppt_x</p:attrName>
                                        </p:attrNameLst>
                                      </p:cBhvr>
                                      <p:tavLst>
                                        <p:tav tm="0">
                                          <p:val>
                                            <p:strVal val="#ppt_x"/>
                                          </p:val>
                                        </p:tav>
                                        <p:tav tm="100000">
                                          <p:val>
                                            <p:strVal val="#ppt_x"/>
                                          </p:val>
                                        </p:tav>
                                      </p:tavLst>
                                    </p:anim>
                                    <p:anim calcmode="lin" valueType="num">
                                      <p:cBhvr>
                                        <p:cTn id="14" dur="1000" fill="hold"/>
                                        <p:tgtEl>
                                          <p:spTgt spid="6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250"/>
                                  </p:stCondLst>
                                  <p:childTnLst>
                                    <p:set>
                                      <p:cBhvr>
                                        <p:cTn id="16" dur="1" fill="hold">
                                          <p:stCondLst>
                                            <p:cond delay="0"/>
                                          </p:stCondLst>
                                        </p:cTn>
                                        <p:tgtEl>
                                          <p:spTgt spid="61"/>
                                        </p:tgtEl>
                                        <p:attrNameLst>
                                          <p:attrName>style.visibility</p:attrName>
                                        </p:attrNameLst>
                                      </p:cBhvr>
                                      <p:to>
                                        <p:strVal val="visible"/>
                                      </p:to>
                                    </p:set>
                                    <p:animEffect transition="in" filter="fade">
                                      <p:cBhvr>
                                        <p:cTn id="17" dur="1000"/>
                                        <p:tgtEl>
                                          <p:spTgt spid="61"/>
                                        </p:tgtEl>
                                      </p:cBhvr>
                                    </p:animEffect>
                                    <p:anim calcmode="lin" valueType="num">
                                      <p:cBhvr>
                                        <p:cTn id="18" dur="1000" fill="hold"/>
                                        <p:tgtEl>
                                          <p:spTgt spid="61"/>
                                        </p:tgtEl>
                                        <p:attrNameLst>
                                          <p:attrName>ppt_x</p:attrName>
                                        </p:attrNameLst>
                                      </p:cBhvr>
                                      <p:tavLst>
                                        <p:tav tm="0">
                                          <p:val>
                                            <p:strVal val="#ppt_x"/>
                                          </p:val>
                                        </p:tav>
                                        <p:tav tm="100000">
                                          <p:val>
                                            <p:strVal val="#ppt_x"/>
                                          </p:val>
                                        </p:tav>
                                      </p:tavLst>
                                    </p:anim>
                                    <p:anim calcmode="lin" valueType="num">
                                      <p:cBhvr>
                                        <p:cTn id="19" dur="1000" fill="hold"/>
                                        <p:tgtEl>
                                          <p:spTgt spid="6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50"/>
                                  </p:stCondLst>
                                  <p:childTnLst>
                                    <p:set>
                                      <p:cBhvr>
                                        <p:cTn id="21" dur="1" fill="hold">
                                          <p:stCondLst>
                                            <p:cond delay="0"/>
                                          </p:stCondLst>
                                        </p:cTn>
                                        <p:tgtEl>
                                          <p:spTgt spid="62"/>
                                        </p:tgtEl>
                                        <p:attrNameLst>
                                          <p:attrName>style.visibility</p:attrName>
                                        </p:attrNameLst>
                                      </p:cBhvr>
                                      <p:to>
                                        <p:strVal val="visible"/>
                                      </p:to>
                                    </p:set>
                                    <p:animEffect transition="in" filter="fade">
                                      <p:cBhvr>
                                        <p:cTn id="22" dur="1000"/>
                                        <p:tgtEl>
                                          <p:spTgt spid="62"/>
                                        </p:tgtEl>
                                      </p:cBhvr>
                                    </p:animEffect>
                                    <p:anim calcmode="lin" valueType="num">
                                      <p:cBhvr>
                                        <p:cTn id="23" dur="1000" fill="hold"/>
                                        <p:tgtEl>
                                          <p:spTgt spid="62"/>
                                        </p:tgtEl>
                                        <p:attrNameLst>
                                          <p:attrName>ppt_x</p:attrName>
                                        </p:attrNameLst>
                                      </p:cBhvr>
                                      <p:tavLst>
                                        <p:tav tm="0">
                                          <p:val>
                                            <p:strVal val="#ppt_x"/>
                                          </p:val>
                                        </p:tav>
                                        <p:tav tm="100000">
                                          <p:val>
                                            <p:strVal val="#ppt_x"/>
                                          </p:val>
                                        </p:tav>
                                      </p:tavLst>
                                    </p:anim>
                                    <p:anim calcmode="lin" valueType="num">
                                      <p:cBhvr>
                                        <p:cTn id="2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0" grpId="0"/>
      <p:bldP spid="61" grpId="0"/>
      <p:bldP spid="6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586879" y="83139"/>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kumimoji="0" lang="en-US" sz="2000" b="0" i="0" u="none" strike="noStrike" kern="0" cap="none" spc="-20" normalizeH="0" baseline="0" noProof="0" dirty="0">
                <a:ln>
                  <a:noFill/>
                </a:ln>
                <a:solidFill>
                  <a:srgbClr val="FF0000"/>
                </a:solidFill>
                <a:effectLst/>
                <a:uLnTx/>
                <a:uFillTx/>
                <a:latin typeface="FS Magistral Book" panose="020B0504030204080304" pitchFamily="34" charset="0"/>
                <a:ea typeface="Source Sans Pro"/>
                <a:cs typeface="Source Sans Pro"/>
                <a:sym typeface="Source Sans Pro"/>
              </a:rPr>
              <a:t>     </a:t>
            </a:r>
            <a:r>
              <a:rPr lang="en-US" sz="2000" dirty="0">
                <a:solidFill>
                  <a:srgbClr val="EE0D3D"/>
                </a:solidFill>
                <a:latin typeface="FS Magistral Book" panose="020B0504030204080304" pitchFamily="34" charset="0"/>
              </a:rPr>
              <a:t>LỢI ÍCH MANG LẠI</a:t>
            </a:r>
            <a:endParaRPr lang="vi-VN" sz="2000" b="1" dirty="0">
              <a:solidFill>
                <a:srgbClr val="EE0033"/>
              </a:solidFill>
              <a:cs typeface="Sarabun ExtraBold" panose="00000900000000000000" pitchFamily="2" charset="-34"/>
            </a:endParaRP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arabun"/>
              <a:ea typeface="+mn-ea"/>
              <a:cs typeface="+mn-cs"/>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arabun"/>
              <a:ea typeface="+mn-ea"/>
              <a:cs typeface="+mn-cs"/>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Sarabun"/>
              <a:ea typeface="+mn-ea"/>
              <a:cs typeface="+mn-cs"/>
            </a:endParaRPr>
          </a:p>
        </p:txBody>
      </p:sp>
      <p:graphicFrame>
        <p:nvGraphicFramePr>
          <p:cNvPr id="30" name="Table 29"/>
          <p:cNvGraphicFramePr>
            <a:graphicFrameLocks noGrp="1"/>
          </p:cNvGraphicFramePr>
          <p:nvPr>
            <p:extLst>
              <p:ext uri="{D42A27DB-BD31-4B8C-83A1-F6EECF244321}">
                <p14:modId xmlns:p14="http://schemas.microsoft.com/office/powerpoint/2010/main" val="22529003"/>
              </p:ext>
            </p:extLst>
          </p:nvPr>
        </p:nvGraphicFramePr>
        <p:xfrm>
          <a:off x="592138" y="882650"/>
          <a:ext cx="8094662" cy="3800473"/>
        </p:xfrm>
        <a:graphic>
          <a:graphicData uri="http://schemas.openxmlformats.org/drawingml/2006/table">
            <a:tbl>
              <a:tblPr firstRow="1" firstCol="1" bandRow="1">
                <a:tableStyleId>{7DF18680-E054-41AD-8BC1-D1AEF772440D}</a:tableStyleId>
              </a:tblPr>
              <a:tblGrid>
                <a:gridCol w="2269708">
                  <a:extLst>
                    <a:ext uri="{9D8B030D-6E8A-4147-A177-3AD203B41FA5}">
                      <a16:colId xmlns:a16="http://schemas.microsoft.com/office/drawing/2014/main" val="20000"/>
                    </a:ext>
                  </a:extLst>
                </a:gridCol>
                <a:gridCol w="2809296">
                  <a:extLst>
                    <a:ext uri="{9D8B030D-6E8A-4147-A177-3AD203B41FA5}">
                      <a16:colId xmlns:a16="http://schemas.microsoft.com/office/drawing/2014/main" val="20001"/>
                    </a:ext>
                  </a:extLst>
                </a:gridCol>
                <a:gridCol w="3015658">
                  <a:extLst>
                    <a:ext uri="{9D8B030D-6E8A-4147-A177-3AD203B41FA5}">
                      <a16:colId xmlns:a16="http://schemas.microsoft.com/office/drawing/2014/main" val="20002"/>
                    </a:ext>
                  </a:extLst>
                </a:gridCol>
              </a:tblGrid>
              <a:tr h="274033">
                <a:tc>
                  <a:txBody>
                    <a:bodyPr/>
                    <a:lstStyle/>
                    <a:p>
                      <a:pPr indent="365760" algn="just">
                        <a:lnSpc>
                          <a:spcPct val="120000"/>
                        </a:lnSpc>
                        <a:spcAft>
                          <a:spcPts val="0"/>
                        </a:spcAft>
                      </a:pPr>
                      <a:r>
                        <a:rPr lang="nl-NL" sz="1400" dirty="0">
                          <a:solidFill>
                            <a:schemeClr val="tx1"/>
                          </a:solidFill>
                          <a:effectLst/>
                          <a:latin typeface="FS Magistral Book" panose="020B0504030204080304" pitchFamily="34" charset="0"/>
                        </a:rPr>
                        <a:t>Hạng mục</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a:solidFill>
                            <a:schemeClr val="tx1"/>
                          </a:solidFill>
                          <a:effectLst/>
                          <a:latin typeface="FS Magistral Book" panose="020B0504030204080304" pitchFamily="34" charset="0"/>
                        </a:rPr>
                        <a:t>Trước khi có hệ thống</a:t>
                      </a:r>
                      <a:endParaRPr lang="en-US" sz="140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a:solidFill>
                            <a:schemeClr val="tx1"/>
                          </a:solidFill>
                          <a:effectLst/>
                          <a:latin typeface="FS Magistral Book" panose="020B0504030204080304" pitchFamily="34" charset="0"/>
                        </a:rPr>
                        <a:t>Sau khi có hệ thống</a:t>
                      </a:r>
                      <a:endParaRPr lang="en-US" sz="140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extLst>
                  <a:ext uri="{0D108BD9-81ED-4DB2-BD59-A6C34878D82A}">
                    <a16:rowId xmlns:a16="http://schemas.microsoft.com/office/drawing/2014/main" val="10000"/>
                  </a:ext>
                </a:extLst>
              </a:tr>
              <a:tr h="822097">
                <a:tc>
                  <a:txBody>
                    <a:bodyPr/>
                    <a:lstStyle/>
                    <a:p>
                      <a:pPr indent="365760" algn="l">
                        <a:lnSpc>
                          <a:spcPct val="120000"/>
                        </a:lnSpc>
                        <a:spcAft>
                          <a:spcPts val="0"/>
                        </a:spcAft>
                      </a:pPr>
                      <a:r>
                        <a:rPr lang="nl-NL" sz="1400" dirty="0">
                          <a:solidFill>
                            <a:schemeClr val="tx1"/>
                          </a:solidFill>
                          <a:effectLst/>
                          <a:latin typeface="FS Magistral Book" panose="020B0504030204080304" pitchFamily="34" charset="0"/>
                        </a:rPr>
                        <a:t>Thời gian chờ khám bệnh của người dân</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dirty="0">
                          <a:solidFill>
                            <a:schemeClr val="tx1"/>
                          </a:solidFill>
                          <a:effectLst/>
                          <a:latin typeface="FS Magistral Book" panose="020B0504030204080304" pitchFamily="34" charset="0"/>
                        </a:rPr>
                        <a:t>30 phút</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a:solidFill>
                            <a:schemeClr val="tx1"/>
                          </a:solidFill>
                          <a:effectLst/>
                          <a:latin typeface="FS Magistral Book" panose="020B0504030204080304" pitchFamily="34" charset="0"/>
                        </a:rPr>
                        <a:t>20 phút</a:t>
                      </a:r>
                      <a:endParaRPr lang="en-US" sz="1400">
                        <a:solidFill>
                          <a:schemeClr val="tx1"/>
                        </a:solidFill>
                        <a:effectLst/>
                        <a:latin typeface="FS Magistral Book" panose="020B0504030204080304" pitchFamily="34" charset="0"/>
                      </a:endParaRPr>
                    </a:p>
                    <a:p>
                      <a:pPr indent="365760" algn="just">
                        <a:lnSpc>
                          <a:spcPct val="120000"/>
                        </a:lnSpc>
                        <a:spcAft>
                          <a:spcPts val="0"/>
                        </a:spcAft>
                      </a:pPr>
                      <a:r>
                        <a:rPr lang="nl-NL" sz="1400">
                          <a:solidFill>
                            <a:schemeClr val="tx1"/>
                          </a:solidFill>
                          <a:effectLst/>
                          <a:latin typeface="FS Magistral Book" panose="020B0504030204080304" pitchFamily="34" charset="0"/>
                        </a:rPr>
                        <a:t>Tiết kiệm 30% thời gian</a:t>
                      </a:r>
                      <a:endParaRPr lang="en-US" sz="140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extLst>
                  <a:ext uri="{0D108BD9-81ED-4DB2-BD59-A6C34878D82A}">
                    <a16:rowId xmlns:a16="http://schemas.microsoft.com/office/drawing/2014/main" val="10001"/>
                  </a:ext>
                </a:extLst>
              </a:tr>
              <a:tr h="548063">
                <a:tc>
                  <a:txBody>
                    <a:bodyPr/>
                    <a:lstStyle/>
                    <a:p>
                      <a:pPr indent="365760" algn="l">
                        <a:lnSpc>
                          <a:spcPct val="120000"/>
                        </a:lnSpc>
                        <a:spcAft>
                          <a:spcPts val="0"/>
                        </a:spcAft>
                      </a:pPr>
                      <a:r>
                        <a:rPr lang="nl-NL" sz="1400" dirty="0">
                          <a:solidFill>
                            <a:schemeClr val="tx1"/>
                          </a:solidFill>
                          <a:effectLst/>
                          <a:latin typeface="FS Magistral Book" panose="020B0504030204080304" pitchFamily="34" charset="0"/>
                        </a:rPr>
                        <a:t>Thời gian tổng hợp báo cáo BHYT</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dirty="0">
                          <a:solidFill>
                            <a:schemeClr val="tx1"/>
                          </a:solidFill>
                          <a:effectLst/>
                          <a:latin typeface="FS Magistral Book" panose="020B0504030204080304" pitchFamily="34" charset="0"/>
                        </a:rPr>
                        <a:t>2 ngày</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a:solidFill>
                            <a:schemeClr val="tx1"/>
                          </a:solidFill>
                          <a:effectLst/>
                          <a:latin typeface="FS Magistral Book" panose="020B0504030204080304" pitchFamily="34" charset="0"/>
                        </a:rPr>
                        <a:t>30 phút</a:t>
                      </a:r>
                      <a:endParaRPr lang="en-US" sz="1400">
                        <a:solidFill>
                          <a:schemeClr val="tx1"/>
                        </a:solidFill>
                        <a:effectLst/>
                        <a:latin typeface="FS Magistral Book" panose="020B0504030204080304" pitchFamily="34" charset="0"/>
                      </a:endParaRPr>
                    </a:p>
                    <a:p>
                      <a:pPr indent="365760" algn="just">
                        <a:lnSpc>
                          <a:spcPct val="120000"/>
                        </a:lnSpc>
                        <a:spcAft>
                          <a:spcPts val="0"/>
                        </a:spcAft>
                      </a:pPr>
                      <a:r>
                        <a:rPr lang="nl-NL" sz="1400">
                          <a:solidFill>
                            <a:schemeClr val="tx1"/>
                          </a:solidFill>
                          <a:effectLst/>
                          <a:latin typeface="FS Magistral Book" panose="020B0504030204080304" pitchFamily="34" charset="0"/>
                        </a:rPr>
                        <a:t>Tiết kiệm 95% thời gian</a:t>
                      </a:r>
                      <a:endParaRPr lang="en-US" sz="140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extLst>
                  <a:ext uri="{0D108BD9-81ED-4DB2-BD59-A6C34878D82A}">
                    <a16:rowId xmlns:a16="http://schemas.microsoft.com/office/drawing/2014/main" val="10002"/>
                  </a:ext>
                </a:extLst>
              </a:tr>
              <a:tr h="512091">
                <a:tc>
                  <a:txBody>
                    <a:bodyPr/>
                    <a:lstStyle/>
                    <a:p>
                      <a:pPr indent="365760" algn="l">
                        <a:lnSpc>
                          <a:spcPct val="120000"/>
                        </a:lnSpc>
                        <a:spcAft>
                          <a:spcPts val="0"/>
                        </a:spcAft>
                      </a:pPr>
                      <a:r>
                        <a:rPr lang="nl-NL" sz="1400">
                          <a:solidFill>
                            <a:schemeClr val="tx1"/>
                          </a:solidFill>
                          <a:effectLst/>
                          <a:latin typeface="FS Magistral Book" panose="020B0504030204080304" pitchFamily="34" charset="0"/>
                        </a:rPr>
                        <a:t>Báo cáo dược</a:t>
                      </a:r>
                      <a:endParaRPr lang="en-US" sz="140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dirty="0">
                          <a:solidFill>
                            <a:schemeClr val="tx1"/>
                          </a:solidFill>
                          <a:effectLst/>
                          <a:latin typeface="FS Magistral Book" panose="020B0504030204080304" pitchFamily="34" charset="0"/>
                        </a:rPr>
                        <a:t>2 ngày</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dirty="0">
                          <a:solidFill>
                            <a:schemeClr val="tx1"/>
                          </a:solidFill>
                          <a:effectLst/>
                          <a:latin typeface="FS Magistral Book" panose="020B0504030204080304" pitchFamily="34" charset="0"/>
                        </a:rPr>
                        <a:t>30 phút</a:t>
                      </a:r>
                      <a:endParaRPr lang="en-US" sz="1400" dirty="0">
                        <a:solidFill>
                          <a:schemeClr val="tx1"/>
                        </a:solidFill>
                        <a:effectLst/>
                        <a:latin typeface="FS Magistral Book" panose="020B0504030204080304" pitchFamily="34" charset="0"/>
                      </a:endParaRPr>
                    </a:p>
                    <a:p>
                      <a:pPr indent="365760" algn="just">
                        <a:lnSpc>
                          <a:spcPct val="120000"/>
                        </a:lnSpc>
                        <a:spcAft>
                          <a:spcPts val="0"/>
                        </a:spcAft>
                      </a:pPr>
                      <a:r>
                        <a:rPr lang="nl-NL" sz="1400" dirty="0">
                          <a:solidFill>
                            <a:schemeClr val="tx1"/>
                          </a:solidFill>
                          <a:effectLst/>
                          <a:latin typeface="FS Magistral Book" panose="020B0504030204080304" pitchFamily="34" charset="0"/>
                        </a:rPr>
                        <a:t>Tiết kiệm 95% thời gian</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extLst>
                  <a:ext uri="{0D108BD9-81ED-4DB2-BD59-A6C34878D82A}">
                    <a16:rowId xmlns:a16="http://schemas.microsoft.com/office/drawing/2014/main" val="10003"/>
                  </a:ext>
                </a:extLst>
              </a:tr>
              <a:tr h="548063">
                <a:tc>
                  <a:txBody>
                    <a:bodyPr/>
                    <a:lstStyle/>
                    <a:p>
                      <a:pPr indent="365760" algn="l">
                        <a:lnSpc>
                          <a:spcPct val="120000"/>
                        </a:lnSpc>
                        <a:spcAft>
                          <a:spcPts val="0"/>
                        </a:spcAft>
                      </a:pPr>
                      <a:r>
                        <a:rPr lang="nl-NL" sz="1400" dirty="0">
                          <a:solidFill>
                            <a:schemeClr val="tx1"/>
                          </a:solidFill>
                          <a:effectLst/>
                          <a:latin typeface="FS Magistral Book" panose="020B0504030204080304" pitchFamily="34" charset="0"/>
                        </a:rPr>
                        <a:t>Liên thông dữ liệu thanh toán BHYT</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dirty="0">
                          <a:solidFill>
                            <a:schemeClr val="tx1"/>
                          </a:solidFill>
                          <a:effectLst/>
                          <a:latin typeface="FS Magistral Book" panose="020B0504030204080304" pitchFamily="34" charset="0"/>
                        </a:rPr>
                        <a:t>Quản lý thủ công, nhập dữ liệu lên cổng thanh toán </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dirty="0">
                          <a:solidFill>
                            <a:schemeClr val="tx1"/>
                          </a:solidFill>
                          <a:effectLst/>
                          <a:latin typeface="FS Magistral Book" panose="020B0504030204080304" pitchFamily="34" charset="0"/>
                        </a:rPr>
                        <a:t>Liên thông tự động ngay</a:t>
                      </a:r>
                      <a:r>
                        <a:rPr lang="nl-NL" sz="1400" baseline="0" dirty="0">
                          <a:solidFill>
                            <a:schemeClr val="tx1"/>
                          </a:solidFill>
                          <a:effectLst/>
                          <a:latin typeface="FS Magistral Book" panose="020B0504030204080304" pitchFamily="34" charset="0"/>
                        </a:rPr>
                        <a:t> </a:t>
                      </a:r>
                      <a:r>
                        <a:rPr lang="nl-NL" sz="1400" dirty="0">
                          <a:solidFill>
                            <a:schemeClr val="tx1"/>
                          </a:solidFill>
                          <a:effectLst/>
                          <a:latin typeface="FS Magistral Book" panose="020B0504030204080304" pitchFamily="34" charset="0"/>
                        </a:rPr>
                        <a:t>khi kết thúc khám bệnh</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extLst>
                  <a:ext uri="{0D108BD9-81ED-4DB2-BD59-A6C34878D82A}">
                    <a16:rowId xmlns:a16="http://schemas.microsoft.com/office/drawing/2014/main" val="10004"/>
                  </a:ext>
                </a:extLst>
              </a:tr>
              <a:tr h="548063">
                <a:tc>
                  <a:txBody>
                    <a:bodyPr/>
                    <a:lstStyle/>
                    <a:p>
                      <a:pPr indent="365760" algn="l">
                        <a:lnSpc>
                          <a:spcPct val="120000"/>
                        </a:lnSpc>
                        <a:spcAft>
                          <a:spcPts val="0"/>
                        </a:spcAft>
                      </a:pPr>
                      <a:r>
                        <a:rPr lang="nl-NL" sz="1400">
                          <a:solidFill>
                            <a:schemeClr val="tx1"/>
                          </a:solidFill>
                          <a:effectLst/>
                          <a:latin typeface="FS Magistral Book" panose="020B0504030204080304" pitchFamily="34" charset="0"/>
                        </a:rPr>
                        <a:t>Tổng hợp sổ sách</a:t>
                      </a:r>
                      <a:endParaRPr lang="en-US" sz="140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dirty="0">
                          <a:solidFill>
                            <a:schemeClr val="tx1"/>
                          </a:solidFill>
                          <a:effectLst/>
                          <a:latin typeface="FS Magistral Book" panose="020B0504030204080304" pitchFamily="34" charset="0"/>
                        </a:rPr>
                        <a:t>Ghi tay</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dirty="0">
                          <a:solidFill>
                            <a:schemeClr val="tx1"/>
                          </a:solidFill>
                          <a:effectLst/>
                          <a:latin typeface="FS Magistral Book" panose="020B0504030204080304" pitchFamily="34" charset="0"/>
                        </a:rPr>
                        <a:t>In trực tiếp trên phần mềm</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extLst>
                  <a:ext uri="{0D108BD9-81ED-4DB2-BD59-A6C34878D82A}">
                    <a16:rowId xmlns:a16="http://schemas.microsoft.com/office/drawing/2014/main" val="10005"/>
                  </a:ext>
                </a:extLst>
              </a:tr>
              <a:tr h="548063">
                <a:tc>
                  <a:txBody>
                    <a:bodyPr/>
                    <a:lstStyle/>
                    <a:p>
                      <a:pPr indent="365760" algn="l">
                        <a:lnSpc>
                          <a:spcPct val="120000"/>
                        </a:lnSpc>
                        <a:spcAft>
                          <a:spcPts val="0"/>
                        </a:spcAft>
                      </a:pPr>
                      <a:r>
                        <a:rPr lang="nl-NL" sz="1400">
                          <a:solidFill>
                            <a:schemeClr val="tx1"/>
                          </a:solidFill>
                          <a:effectLst/>
                          <a:latin typeface="FS Magistral Book" panose="020B0504030204080304" pitchFamily="34" charset="0"/>
                        </a:rPr>
                        <a:t>Tổng hợp báo cáo ngành y</a:t>
                      </a:r>
                      <a:endParaRPr lang="en-US" sz="140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a:solidFill>
                            <a:schemeClr val="tx1"/>
                          </a:solidFill>
                          <a:effectLst/>
                          <a:latin typeface="FS Magistral Book" panose="020B0504030204080304" pitchFamily="34" charset="0"/>
                        </a:rPr>
                        <a:t>1 ngày</a:t>
                      </a:r>
                      <a:endParaRPr lang="en-US" sz="140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tc>
                  <a:txBody>
                    <a:bodyPr/>
                    <a:lstStyle/>
                    <a:p>
                      <a:pPr indent="365760" algn="just">
                        <a:lnSpc>
                          <a:spcPct val="120000"/>
                        </a:lnSpc>
                        <a:spcAft>
                          <a:spcPts val="0"/>
                        </a:spcAft>
                      </a:pPr>
                      <a:r>
                        <a:rPr lang="nl-NL" sz="1400" dirty="0">
                          <a:solidFill>
                            <a:schemeClr val="tx1"/>
                          </a:solidFill>
                          <a:effectLst/>
                          <a:latin typeface="FS Magistral Book" panose="020B0504030204080304" pitchFamily="34" charset="0"/>
                        </a:rPr>
                        <a:t>Tổng hợp trực tiếp trên phần mềm</a:t>
                      </a:r>
                      <a:endParaRPr lang="en-US" sz="1400" dirty="0">
                        <a:solidFill>
                          <a:schemeClr val="tx1"/>
                        </a:solidFill>
                        <a:effectLst/>
                        <a:latin typeface="FS Magistral Book" panose="020B0504030204080304" pitchFamily="34" charset="0"/>
                        <a:ea typeface="Times New Roman" panose="02020603050405020304" pitchFamily="18" charset="0"/>
                      </a:endParaRPr>
                    </a:p>
                  </a:txBody>
                  <a:tcPr marL="51436" marR="51436" marT="0" marB="0">
                    <a:solidFill>
                      <a:srgbClr val="FD938B"/>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896802835"/>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4695136" cy="514350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6248" y="832421"/>
            <a:ext cx="4797436" cy="2829575"/>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603247"/>
            <a:ext cx="9144000" cy="540254"/>
          </a:xfrm>
          <a:prstGeom prst="rect">
            <a:avLst/>
          </a:prstGeom>
        </p:spPr>
      </p:pic>
      <p:sp>
        <p:nvSpPr>
          <p:cNvPr id="8" name="TextBox 7"/>
          <p:cNvSpPr txBox="1"/>
          <p:nvPr/>
        </p:nvSpPr>
        <p:spPr>
          <a:xfrm>
            <a:off x="374650" y="4756150"/>
            <a:ext cx="3968750" cy="253916"/>
          </a:xfrm>
          <a:prstGeom prst="rect">
            <a:avLst/>
          </a:prstGeom>
          <a:noFill/>
        </p:spPr>
        <p:txBody>
          <a:bodyPr wrap="square" rtlCol="0">
            <a:spAutoFit/>
          </a:bodyPr>
          <a:lstStyle/>
          <a:p>
            <a:r>
              <a:rPr lang="en-US" sz="1050" spc="300" dirty="0">
                <a:solidFill>
                  <a:srgbClr val="B4B4B4"/>
                </a:solidFill>
                <a:latin typeface="FS PF BeauSans Pro Light" panose="02000500000000020004" pitchFamily="2" charset="0"/>
              </a:rPr>
              <a:t>www.viettel.com.vn</a:t>
            </a: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663175" y="4756150"/>
            <a:ext cx="975214" cy="214760"/>
          </a:xfrm>
          <a:prstGeom prst="rect">
            <a:avLst/>
          </a:prstGeom>
        </p:spPr>
      </p:pic>
      <p:sp>
        <p:nvSpPr>
          <p:cNvPr id="10" name="TextBox 9">
            <a:extLst>
              <a:ext uri="{FF2B5EF4-FFF2-40B4-BE49-F238E27FC236}">
                <a16:creationId xmlns:a16="http://schemas.microsoft.com/office/drawing/2014/main" id="{092851EF-FB8A-442B-9B38-1E59D25613FF}"/>
              </a:ext>
            </a:extLst>
          </p:cNvPr>
          <p:cNvSpPr txBox="1"/>
          <p:nvPr/>
        </p:nvSpPr>
        <p:spPr>
          <a:xfrm>
            <a:off x="4205005" y="1537905"/>
            <a:ext cx="4716379" cy="461665"/>
          </a:xfrm>
          <a:prstGeom prst="rect">
            <a:avLst/>
          </a:prstGeom>
          <a:noFill/>
        </p:spPr>
        <p:txBody>
          <a:bodyPr wrap="square">
            <a:spAutoFit/>
          </a:bodyPr>
          <a:lstStyle/>
          <a:p>
            <a:pPr algn="ctr"/>
            <a:r>
              <a:rPr lang="en-US" sz="2400" b="1">
                <a:solidFill>
                  <a:schemeClr val="bg1"/>
                </a:solidFill>
                <a:latin typeface="FS Magistral Book" panose="020B0504030204080304" pitchFamily="34" charset="0"/>
                <a:cs typeface="Times New Roman" panose="02020603050405020304" pitchFamily="18" charset="0"/>
              </a:rPr>
              <a:t>4. KHÓ KHĂN &amp; ĐỀ XUẤT</a:t>
            </a:r>
            <a:endParaRPr lang="en-US" sz="2400" b="1" dirty="0">
              <a:solidFill>
                <a:schemeClr val="bg1"/>
              </a:solidFill>
              <a:latin typeface="FS Magistral Book" panose="020B0504030204080304" pitchFamily="34"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F5AC19B7-A873-4BEE-96DE-1E225D93DB0A}" type="slidenum">
              <a:rPr lang="en-US" smtClean="0"/>
              <a:t>41</a:t>
            </a:fld>
            <a:endParaRPr lang="en-US"/>
          </a:p>
        </p:txBody>
      </p:sp>
    </p:spTree>
    <p:extLst>
      <p:ext uri="{BB962C8B-B14F-4D97-AF65-F5344CB8AC3E}">
        <p14:creationId xmlns:p14="http://schemas.microsoft.com/office/powerpoint/2010/main" val="134431112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69">
            <a:extLst>
              <a:ext uri="{FF2B5EF4-FFF2-40B4-BE49-F238E27FC236}">
                <a16:creationId xmlns:a16="http://schemas.microsoft.com/office/drawing/2014/main" id="{9B028C26-3CAE-436F-B1FC-9645C7A350C5}"/>
              </a:ext>
            </a:extLst>
          </p:cNvPr>
          <p:cNvSpPr/>
          <p:nvPr/>
        </p:nvSpPr>
        <p:spPr>
          <a:xfrm flipH="1">
            <a:off x="586879" y="83139"/>
            <a:ext cx="6257673" cy="461665"/>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20" normalizeH="0" baseline="0" noProof="0">
                <a:ln>
                  <a:noFill/>
                </a:ln>
                <a:solidFill>
                  <a:srgbClr val="FF0000"/>
                </a:solidFill>
                <a:effectLst/>
                <a:uLnTx/>
                <a:uFillTx/>
                <a:latin typeface="FS Magistral Book" panose="020B0504030204080304" pitchFamily="34" charset="0"/>
                <a:ea typeface="Source Sans Pro"/>
                <a:cs typeface="Source Sans Pro"/>
                <a:sym typeface="Source Sans Pro"/>
              </a:rPr>
              <a:t>     </a:t>
            </a:r>
            <a:r>
              <a:rPr kumimoji="0" lang="en-US" sz="2000" b="0" i="0" u="none" strike="noStrike" kern="1200" cap="none" spc="0" normalizeH="0" baseline="0" noProof="0">
                <a:ln>
                  <a:noFill/>
                </a:ln>
                <a:solidFill>
                  <a:srgbClr val="EE0D3D"/>
                </a:solidFill>
                <a:effectLst/>
                <a:uLnTx/>
                <a:uFillTx/>
                <a:latin typeface="FS Magistral Book" panose="020B0504030204080304" pitchFamily="34" charset="0"/>
                <a:ea typeface="+mn-ea"/>
                <a:cs typeface="+mn-cs"/>
              </a:rPr>
              <a:t>KHÓ KHĂN VƯỚNG MẮC – ĐỀ XUẤT</a:t>
            </a:r>
            <a:endParaRPr kumimoji="0" lang="vi-VN" sz="2000" b="1" i="0" u="none" strike="noStrike" kern="1200" cap="none" spc="0" normalizeH="0" baseline="0" noProof="0" dirty="0">
              <a:ln>
                <a:noFill/>
              </a:ln>
              <a:solidFill>
                <a:srgbClr val="EE0033"/>
              </a:solidFill>
              <a:effectLst/>
              <a:uLnTx/>
              <a:uFillTx/>
              <a:latin typeface="Arial" panose="020B0604020202020204" pitchFamily="34" charset="0"/>
              <a:ea typeface="+mn-ea"/>
              <a:cs typeface="Sarabun ExtraBold" panose="00000900000000000000" pitchFamily="2" charset="-34"/>
            </a:endParaRPr>
          </a:p>
        </p:txBody>
      </p:sp>
      <p:sp>
        <p:nvSpPr>
          <p:cNvPr id="23" name="Oval 4_1_1">
            <a:extLst>
              <a:ext uri="{FF2B5EF4-FFF2-40B4-BE49-F238E27FC236}">
                <a16:creationId xmlns:a16="http://schemas.microsoft.com/office/drawing/2014/main" id="{896FD294-2AA2-4F8D-AA9A-E73D8B610959}"/>
              </a:ext>
            </a:extLst>
          </p:cNvPr>
          <p:cNvSpPr/>
          <p:nvPr/>
        </p:nvSpPr>
        <p:spPr>
          <a:xfrm>
            <a:off x="244405" y="75171"/>
            <a:ext cx="684953"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4" name="Oval 4_1">
            <a:extLst>
              <a:ext uri="{FF2B5EF4-FFF2-40B4-BE49-F238E27FC236}">
                <a16:creationId xmlns:a16="http://schemas.microsoft.com/office/drawing/2014/main" id="{C0D32C00-2927-463E-B8A2-9EEF1DF0CE85}"/>
              </a:ext>
            </a:extLst>
          </p:cNvPr>
          <p:cNvSpPr/>
          <p:nvPr/>
        </p:nvSpPr>
        <p:spPr>
          <a:xfrm>
            <a:off x="356598" y="192340"/>
            <a:ext cx="460565"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sp>
        <p:nvSpPr>
          <p:cNvPr id="25" name="Oval 58">
            <a:extLst>
              <a:ext uri="{FF2B5EF4-FFF2-40B4-BE49-F238E27FC236}">
                <a16:creationId xmlns:a16="http://schemas.microsoft.com/office/drawing/2014/main" id="{15E9CB22-4D2D-48B9-807A-6B33C9F65CBB}"/>
              </a:ext>
            </a:extLst>
          </p:cNvPr>
          <p:cNvSpPr/>
          <p:nvPr/>
        </p:nvSpPr>
        <p:spPr>
          <a:xfrm>
            <a:off x="481632" y="334308"/>
            <a:ext cx="210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a typeface="+mn-ea"/>
              <a:cs typeface="+mn-cs"/>
            </a:endParaRPr>
          </a:p>
        </p:txBody>
      </p:sp>
      <p:pic>
        <p:nvPicPr>
          <p:cNvPr id="38" name="Google Shape;146;p16" descr="image.png">
            <a:extLst>
              <a:ext uri="{FF2B5EF4-FFF2-40B4-BE49-F238E27FC236}">
                <a16:creationId xmlns:a16="http://schemas.microsoft.com/office/drawing/2014/main" id="{06B938CA-7393-DC81-80FC-84CD4994B6B3}"/>
              </a:ext>
            </a:extLst>
          </p:cNvPr>
          <p:cNvPicPr preferRelativeResize="0"/>
          <p:nvPr/>
        </p:nvPicPr>
        <p:blipFill rotWithShape="1">
          <a:blip r:embed="rId3">
            <a:alphaModFix/>
          </a:blip>
          <a:srcRect/>
          <a:stretch/>
        </p:blipFill>
        <p:spPr>
          <a:xfrm>
            <a:off x="428514" y="902092"/>
            <a:ext cx="4016486" cy="3813841"/>
          </a:xfrm>
          <a:prstGeom prst="rect">
            <a:avLst/>
          </a:prstGeom>
          <a:noFill/>
          <a:ln>
            <a:noFill/>
          </a:ln>
        </p:spPr>
      </p:pic>
      <p:pic>
        <p:nvPicPr>
          <p:cNvPr id="40" name="Google Shape;147;p16" descr="image.png">
            <a:extLst>
              <a:ext uri="{FF2B5EF4-FFF2-40B4-BE49-F238E27FC236}">
                <a16:creationId xmlns:a16="http://schemas.microsoft.com/office/drawing/2014/main" id="{85457C4C-C7EA-5340-E3B2-6BDC346E48BD}"/>
              </a:ext>
            </a:extLst>
          </p:cNvPr>
          <p:cNvPicPr preferRelativeResize="0"/>
          <p:nvPr/>
        </p:nvPicPr>
        <p:blipFill rotWithShape="1">
          <a:blip r:embed="rId4">
            <a:alphaModFix/>
          </a:blip>
          <a:srcRect/>
          <a:stretch/>
        </p:blipFill>
        <p:spPr>
          <a:xfrm>
            <a:off x="4935148" y="926260"/>
            <a:ext cx="3780337" cy="3813841"/>
          </a:xfrm>
          <a:prstGeom prst="rect">
            <a:avLst/>
          </a:prstGeom>
          <a:noFill/>
          <a:ln>
            <a:noFill/>
          </a:ln>
        </p:spPr>
      </p:pic>
      <p:pic>
        <p:nvPicPr>
          <p:cNvPr id="42" name="Google Shape;150;p16" descr="image.png">
            <a:extLst>
              <a:ext uri="{FF2B5EF4-FFF2-40B4-BE49-F238E27FC236}">
                <a16:creationId xmlns:a16="http://schemas.microsoft.com/office/drawing/2014/main" id="{58108D59-36CA-85D0-1897-708A4FBCB1F3}"/>
              </a:ext>
            </a:extLst>
          </p:cNvPr>
          <p:cNvPicPr preferRelativeResize="0"/>
          <p:nvPr/>
        </p:nvPicPr>
        <p:blipFill rotWithShape="1">
          <a:blip r:embed="rId5">
            <a:alphaModFix/>
          </a:blip>
          <a:srcRect/>
          <a:stretch/>
        </p:blipFill>
        <p:spPr>
          <a:xfrm>
            <a:off x="650081" y="985039"/>
            <a:ext cx="428625" cy="428625"/>
          </a:xfrm>
          <a:prstGeom prst="rect">
            <a:avLst/>
          </a:prstGeom>
          <a:noFill/>
          <a:ln>
            <a:noFill/>
          </a:ln>
        </p:spPr>
      </p:pic>
      <p:sp>
        <p:nvSpPr>
          <p:cNvPr id="44" name="Google Shape;151;p16">
            <a:extLst>
              <a:ext uri="{FF2B5EF4-FFF2-40B4-BE49-F238E27FC236}">
                <a16:creationId xmlns:a16="http://schemas.microsoft.com/office/drawing/2014/main" id="{30AB4BE5-3184-166E-F6C0-2162654890A1}"/>
              </a:ext>
            </a:extLst>
          </p:cNvPr>
          <p:cNvSpPr txBox="1"/>
          <p:nvPr/>
        </p:nvSpPr>
        <p:spPr>
          <a:xfrm>
            <a:off x="1261431" y="1092048"/>
            <a:ext cx="1962187" cy="246221"/>
          </a:xfrm>
          <a:prstGeom prst="rect">
            <a:avLst/>
          </a:prstGeom>
          <a:noFill/>
          <a:ln>
            <a:noFill/>
          </a:ln>
        </p:spPr>
        <p:txBody>
          <a:bodyPr spcFirstLastPara="1" wrap="square" lIns="0" tIns="0" rIns="0" bIns="0" anchor="t" anchorCtr="0">
            <a:spAutoFit/>
          </a:bodyPr>
          <a:lstStyle/>
          <a:p>
            <a:pPr marL="0" marR="0" lvl="0" indent="0" algn="l" defTabSz="6857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E0033"/>
                </a:solidFill>
                <a:effectLst/>
                <a:uLnTx/>
                <a:uFillTx/>
                <a:latin typeface="FS Magistral Book" panose="020B0504030204080304" pitchFamily="34" charset="0"/>
                <a:ea typeface="Montserrat"/>
                <a:cs typeface="Montserrat"/>
                <a:sym typeface="Montserrat"/>
              </a:rPr>
              <a:t>Khó khăn</a:t>
            </a:r>
            <a:endParaRPr kumimoji="0" sz="16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pic>
        <p:nvPicPr>
          <p:cNvPr id="46" name="Google Shape;152;p16" descr="image.png">
            <a:extLst>
              <a:ext uri="{FF2B5EF4-FFF2-40B4-BE49-F238E27FC236}">
                <a16:creationId xmlns:a16="http://schemas.microsoft.com/office/drawing/2014/main" id="{A905B3FC-0D78-1CB9-4BF1-C70DB2B2AA16}"/>
              </a:ext>
            </a:extLst>
          </p:cNvPr>
          <p:cNvPicPr preferRelativeResize="0"/>
          <p:nvPr/>
        </p:nvPicPr>
        <p:blipFill rotWithShape="1">
          <a:blip r:embed="rId6">
            <a:alphaModFix/>
          </a:blip>
          <a:srcRect/>
          <a:stretch/>
        </p:blipFill>
        <p:spPr>
          <a:xfrm>
            <a:off x="5117873" y="1009207"/>
            <a:ext cx="428625" cy="428625"/>
          </a:xfrm>
          <a:prstGeom prst="rect">
            <a:avLst/>
          </a:prstGeom>
          <a:noFill/>
          <a:ln>
            <a:noFill/>
          </a:ln>
        </p:spPr>
      </p:pic>
      <p:sp>
        <p:nvSpPr>
          <p:cNvPr id="48" name="Google Shape;153;p16">
            <a:extLst>
              <a:ext uri="{FF2B5EF4-FFF2-40B4-BE49-F238E27FC236}">
                <a16:creationId xmlns:a16="http://schemas.microsoft.com/office/drawing/2014/main" id="{40326C70-6B75-234B-C028-452C46879CE7}"/>
              </a:ext>
            </a:extLst>
          </p:cNvPr>
          <p:cNvSpPr txBox="1"/>
          <p:nvPr/>
        </p:nvSpPr>
        <p:spPr>
          <a:xfrm>
            <a:off x="5879873" y="1040016"/>
            <a:ext cx="2137767" cy="246221"/>
          </a:xfrm>
          <a:prstGeom prst="rect">
            <a:avLst/>
          </a:prstGeom>
          <a:noFill/>
          <a:ln>
            <a:noFill/>
          </a:ln>
        </p:spPr>
        <p:txBody>
          <a:bodyPr spcFirstLastPara="1" wrap="square" lIns="0" tIns="0" rIns="0" bIns="0" anchor="t" anchorCtr="0">
            <a:spAutoFit/>
          </a:bodyPr>
          <a:lstStyle/>
          <a:p>
            <a:pPr marL="0" marR="0" lvl="0" indent="0" algn="l" defTabSz="685755"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EE0033"/>
                </a:solidFill>
                <a:effectLst/>
                <a:uLnTx/>
                <a:uFillTx/>
                <a:latin typeface="FS Magistral Book" panose="020B0504030204080304" pitchFamily="34" charset="0"/>
                <a:ea typeface="+mn-ea"/>
                <a:cs typeface="+mn-cs"/>
                <a:sym typeface="Montserrat"/>
              </a:rPr>
              <a:t>Đề xuất</a:t>
            </a:r>
            <a:endParaRPr kumimoji="0" sz="16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52" name="Google Shape;159;p16">
            <a:extLst>
              <a:ext uri="{FF2B5EF4-FFF2-40B4-BE49-F238E27FC236}">
                <a16:creationId xmlns:a16="http://schemas.microsoft.com/office/drawing/2014/main" id="{876EA7EA-1E43-36AD-1D2B-550C7184C932}"/>
              </a:ext>
            </a:extLst>
          </p:cNvPr>
          <p:cNvSpPr txBox="1"/>
          <p:nvPr/>
        </p:nvSpPr>
        <p:spPr>
          <a:xfrm>
            <a:off x="864394" y="1598082"/>
            <a:ext cx="2832365"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Máy tính cấu hình yếu, chưa đủ cho các bộ phận</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54" name="Google Shape;160;p16">
            <a:extLst>
              <a:ext uri="{FF2B5EF4-FFF2-40B4-BE49-F238E27FC236}">
                <a16:creationId xmlns:a16="http://schemas.microsoft.com/office/drawing/2014/main" id="{2CF93998-5A38-7D47-8A3B-D5AE2E81F25E}"/>
              </a:ext>
            </a:extLst>
          </p:cNvPr>
          <p:cNvSpPr txBox="1"/>
          <p:nvPr/>
        </p:nvSpPr>
        <p:spPr>
          <a:xfrm>
            <a:off x="864394" y="2720543"/>
            <a:ext cx="3004873"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Thiếu thiết bị: </a:t>
            </a:r>
            <a:r>
              <a:rPr kumimoji="0" lang="en-US" sz="1400" b="0" i="0" u="none" strike="noStrike" kern="1200" cap="none" spc="0" normalizeH="0" baseline="0" noProof="0">
                <a:ln>
                  <a:noFill/>
                </a:ln>
                <a:solidFill>
                  <a:srgbClr val="1A1A1A"/>
                </a:solidFill>
                <a:effectLst/>
                <a:uLnTx/>
                <a:uFillTx/>
                <a:latin typeface="FS Magistral Book" panose="020B0504030204080304" pitchFamily="34" charset="0"/>
                <a:ea typeface="Roboto"/>
                <a:cs typeface="Roboto"/>
                <a:sym typeface="Roboto"/>
              </a:rPr>
              <a:t>Thiết bị vân tay, Máy quét CCCD, Chữ ký số</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56" name="Google Shape;161;p16">
            <a:extLst>
              <a:ext uri="{FF2B5EF4-FFF2-40B4-BE49-F238E27FC236}">
                <a16:creationId xmlns:a16="http://schemas.microsoft.com/office/drawing/2014/main" id="{E9BA78C7-EB1B-0305-9FC8-167C1302E61E}"/>
              </a:ext>
            </a:extLst>
          </p:cNvPr>
          <p:cNvSpPr txBox="1"/>
          <p:nvPr/>
        </p:nvSpPr>
        <p:spPr>
          <a:xfrm>
            <a:off x="864393" y="3637418"/>
            <a:ext cx="3187598"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Chưa có hướng dẫn tiêu chí đánh giá bệnh án điện tử cho TYT</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58" name="Google Shape;162;p16">
            <a:extLst>
              <a:ext uri="{FF2B5EF4-FFF2-40B4-BE49-F238E27FC236}">
                <a16:creationId xmlns:a16="http://schemas.microsoft.com/office/drawing/2014/main" id="{87E2E372-06A4-43BE-82C3-251CA4F11CF5}"/>
              </a:ext>
            </a:extLst>
          </p:cNvPr>
          <p:cNvSpPr txBox="1"/>
          <p:nvPr/>
        </p:nvSpPr>
        <p:spPr>
          <a:xfrm>
            <a:off x="5369833" y="1612792"/>
            <a:ext cx="3240767" cy="1292662"/>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Đầu tư bổ sung máy tính: Đủ 5 máy tại các bộ phận: Tiếp đón, Khám bệnh, Dược, CLS (nếu có), Báo cáo (Core i5, 8 GB RAM, SSD 512 GB)</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sp>
        <p:nvSpPr>
          <p:cNvPr id="60" name="Google Shape;163;p16">
            <a:extLst>
              <a:ext uri="{FF2B5EF4-FFF2-40B4-BE49-F238E27FC236}">
                <a16:creationId xmlns:a16="http://schemas.microsoft.com/office/drawing/2014/main" id="{64AEDAC1-8D3A-44F8-18E7-BA9BA6380263}"/>
              </a:ext>
            </a:extLst>
          </p:cNvPr>
          <p:cNvSpPr txBox="1"/>
          <p:nvPr/>
        </p:nvSpPr>
        <p:spPr>
          <a:xfrm>
            <a:off x="5332185" y="2843472"/>
            <a:ext cx="3240767"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Trang bị </a:t>
            </a:r>
            <a:r>
              <a:rPr kumimoji="0" lang="en-US" sz="1400" b="0" i="0" u="none" strike="noStrike" kern="1200" cap="none" spc="0" normalizeH="0" baseline="0" noProof="0">
                <a:ln>
                  <a:noFill/>
                </a:ln>
                <a:solidFill>
                  <a:srgbClr val="1A1A1A"/>
                </a:solidFill>
                <a:effectLst/>
                <a:uLnTx/>
                <a:uFillTx/>
                <a:latin typeface="FS Magistral Book" panose="020B0504030204080304" pitchFamily="34" charset="0"/>
                <a:ea typeface="Roboto"/>
                <a:cs typeface="Roboto"/>
                <a:sym typeface="Roboto"/>
              </a:rPr>
              <a:t>Thiết bị vân tay, Chữ ký số, đầu đọc</a:t>
            </a:r>
            <a:endParaRPr kumimoji="0" lang="en-US"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pic>
        <p:nvPicPr>
          <p:cNvPr id="62" name="Google Shape;168;p16" descr="image.png">
            <a:extLst>
              <a:ext uri="{FF2B5EF4-FFF2-40B4-BE49-F238E27FC236}">
                <a16:creationId xmlns:a16="http://schemas.microsoft.com/office/drawing/2014/main" id="{BCAB02A5-2233-11C5-42B7-A0C8B622202B}"/>
              </a:ext>
            </a:extLst>
          </p:cNvPr>
          <p:cNvPicPr preferRelativeResize="0"/>
          <p:nvPr/>
        </p:nvPicPr>
        <p:blipFill rotWithShape="1">
          <a:blip r:embed="rId7">
            <a:alphaModFix/>
          </a:blip>
          <a:srcRect/>
          <a:stretch/>
        </p:blipFill>
        <p:spPr>
          <a:xfrm>
            <a:off x="650081" y="1704606"/>
            <a:ext cx="100013" cy="114300"/>
          </a:xfrm>
          <a:prstGeom prst="rect">
            <a:avLst/>
          </a:prstGeom>
          <a:noFill/>
          <a:ln>
            <a:noFill/>
          </a:ln>
        </p:spPr>
      </p:pic>
      <p:pic>
        <p:nvPicPr>
          <p:cNvPr id="64" name="Google Shape;169;p16" descr="image.png">
            <a:extLst>
              <a:ext uri="{FF2B5EF4-FFF2-40B4-BE49-F238E27FC236}">
                <a16:creationId xmlns:a16="http://schemas.microsoft.com/office/drawing/2014/main" id="{814E3CFA-1DF9-8959-F900-DBEF63AB6FC5}"/>
              </a:ext>
            </a:extLst>
          </p:cNvPr>
          <p:cNvPicPr preferRelativeResize="0"/>
          <p:nvPr/>
        </p:nvPicPr>
        <p:blipFill rotWithShape="1">
          <a:blip r:embed="rId7">
            <a:alphaModFix/>
          </a:blip>
          <a:srcRect/>
          <a:stretch/>
        </p:blipFill>
        <p:spPr>
          <a:xfrm>
            <a:off x="650081" y="2807789"/>
            <a:ext cx="100013" cy="114300"/>
          </a:xfrm>
          <a:prstGeom prst="rect">
            <a:avLst/>
          </a:prstGeom>
          <a:noFill/>
          <a:ln>
            <a:noFill/>
          </a:ln>
        </p:spPr>
      </p:pic>
      <p:pic>
        <p:nvPicPr>
          <p:cNvPr id="66" name="Google Shape;170;p16" descr="image.png">
            <a:extLst>
              <a:ext uri="{FF2B5EF4-FFF2-40B4-BE49-F238E27FC236}">
                <a16:creationId xmlns:a16="http://schemas.microsoft.com/office/drawing/2014/main" id="{5A6A3B55-7128-8B41-E9CF-1B94E216C7BC}"/>
              </a:ext>
            </a:extLst>
          </p:cNvPr>
          <p:cNvPicPr preferRelativeResize="0"/>
          <p:nvPr/>
        </p:nvPicPr>
        <p:blipFill rotWithShape="1">
          <a:blip r:embed="rId7">
            <a:alphaModFix/>
          </a:blip>
          <a:srcRect/>
          <a:stretch/>
        </p:blipFill>
        <p:spPr>
          <a:xfrm>
            <a:off x="650081" y="3722087"/>
            <a:ext cx="100013" cy="114300"/>
          </a:xfrm>
          <a:prstGeom prst="rect">
            <a:avLst/>
          </a:prstGeom>
          <a:noFill/>
          <a:ln>
            <a:noFill/>
          </a:ln>
        </p:spPr>
      </p:pic>
      <p:pic>
        <p:nvPicPr>
          <p:cNvPr id="68" name="Google Shape;171;p16" descr="image.png">
            <a:extLst>
              <a:ext uri="{FF2B5EF4-FFF2-40B4-BE49-F238E27FC236}">
                <a16:creationId xmlns:a16="http://schemas.microsoft.com/office/drawing/2014/main" id="{2E080822-55F1-1D17-934D-A32C99F5A77A}"/>
              </a:ext>
            </a:extLst>
          </p:cNvPr>
          <p:cNvPicPr preferRelativeResize="0"/>
          <p:nvPr/>
        </p:nvPicPr>
        <p:blipFill rotWithShape="1">
          <a:blip r:embed="rId7">
            <a:alphaModFix/>
          </a:blip>
          <a:srcRect/>
          <a:stretch/>
        </p:blipFill>
        <p:spPr>
          <a:xfrm>
            <a:off x="5102484" y="1702002"/>
            <a:ext cx="100013" cy="114300"/>
          </a:xfrm>
          <a:prstGeom prst="rect">
            <a:avLst/>
          </a:prstGeom>
          <a:noFill/>
          <a:ln>
            <a:noFill/>
          </a:ln>
        </p:spPr>
      </p:pic>
      <p:pic>
        <p:nvPicPr>
          <p:cNvPr id="70" name="Google Shape;172;p16" descr="image.png">
            <a:extLst>
              <a:ext uri="{FF2B5EF4-FFF2-40B4-BE49-F238E27FC236}">
                <a16:creationId xmlns:a16="http://schemas.microsoft.com/office/drawing/2014/main" id="{E2C46F8B-E53E-8904-1086-1C5E1473ACFF}"/>
              </a:ext>
            </a:extLst>
          </p:cNvPr>
          <p:cNvPicPr preferRelativeResize="0"/>
          <p:nvPr/>
        </p:nvPicPr>
        <p:blipFill rotWithShape="1">
          <a:blip r:embed="rId7">
            <a:alphaModFix/>
          </a:blip>
          <a:srcRect/>
          <a:stretch/>
        </p:blipFill>
        <p:spPr>
          <a:xfrm>
            <a:off x="5117872" y="2973046"/>
            <a:ext cx="100013" cy="114300"/>
          </a:xfrm>
          <a:prstGeom prst="rect">
            <a:avLst/>
          </a:prstGeom>
          <a:noFill/>
          <a:ln>
            <a:noFill/>
          </a:ln>
        </p:spPr>
      </p:pic>
      <p:sp>
        <p:nvSpPr>
          <p:cNvPr id="76" name="Google Shape;163;p16">
            <a:extLst>
              <a:ext uri="{FF2B5EF4-FFF2-40B4-BE49-F238E27FC236}">
                <a16:creationId xmlns:a16="http://schemas.microsoft.com/office/drawing/2014/main" id="{B1FBB928-E263-4817-9425-ABDF06F2C7B7}"/>
              </a:ext>
            </a:extLst>
          </p:cNvPr>
          <p:cNvSpPr txBox="1"/>
          <p:nvPr/>
        </p:nvSpPr>
        <p:spPr>
          <a:xfrm>
            <a:off x="5369833" y="3591986"/>
            <a:ext cx="3203119" cy="646331"/>
          </a:xfrm>
          <a:prstGeom prst="rect">
            <a:avLst/>
          </a:prstGeom>
          <a:noFill/>
          <a:ln>
            <a:noFill/>
          </a:ln>
        </p:spPr>
        <p:txBody>
          <a:bodyPr spcFirstLastPara="1" wrap="square" lIns="0" tIns="0" rIns="0" bIns="0" anchor="t" anchorCtr="0">
            <a:spAutoFit/>
          </a:bodyPr>
          <a:lstStyle/>
          <a:p>
            <a:pPr marL="0" marR="0" lvl="0" indent="0" algn="just" defTabSz="685755" rtl="0" eaLnBrk="1" fontAlgn="auto" latinLnBrk="0" hangingPunct="1">
              <a:lnSpc>
                <a:spcPct val="15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A4A4A"/>
                </a:solidFill>
                <a:effectLst/>
                <a:uLnTx/>
                <a:uFillTx/>
                <a:latin typeface="FS Magistral Book" panose="020B0504030204080304" pitchFamily="34" charset="0"/>
                <a:ea typeface="Roboto"/>
                <a:cs typeface="Roboto"/>
                <a:sym typeface="Roboto"/>
              </a:rPr>
              <a:t>Sở Y tế có văn bản đề xuất Bộ Y tế hướng dẫn tiêu chí đánh giá cho tuyến xã</a:t>
            </a:r>
            <a:endParaRPr kumimoji="0" sz="1400" b="0" i="0" u="none" strike="noStrike" kern="1200" cap="none" spc="0" normalizeH="0" baseline="0" noProof="0">
              <a:ln>
                <a:noFill/>
              </a:ln>
              <a:solidFill>
                <a:prstClr val="black"/>
              </a:solidFill>
              <a:effectLst/>
              <a:uLnTx/>
              <a:uFillTx/>
              <a:latin typeface="FS Magistral Book" panose="020B0504030204080304" pitchFamily="34" charset="0"/>
              <a:ea typeface="+mn-ea"/>
              <a:cs typeface="+mn-cs"/>
            </a:endParaRPr>
          </a:p>
        </p:txBody>
      </p:sp>
      <p:pic>
        <p:nvPicPr>
          <p:cNvPr id="80" name="Picture 79">
            <a:extLst>
              <a:ext uri="{FF2B5EF4-FFF2-40B4-BE49-F238E27FC236}">
                <a16:creationId xmlns:a16="http://schemas.microsoft.com/office/drawing/2014/main" id="{CA25ABF4-68B6-8324-46BC-F3438EEA6E60}"/>
              </a:ext>
            </a:extLst>
          </p:cNvPr>
          <p:cNvPicPr>
            <a:picLocks noChangeAspect="1"/>
          </p:cNvPicPr>
          <p:nvPr/>
        </p:nvPicPr>
        <p:blipFill>
          <a:blip r:embed="rId8"/>
          <a:stretch>
            <a:fillRect/>
          </a:stretch>
        </p:blipFill>
        <p:spPr>
          <a:xfrm>
            <a:off x="5149284" y="1059509"/>
            <a:ext cx="356370" cy="321857"/>
          </a:xfrm>
          <a:prstGeom prst="rect">
            <a:avLst/>
          </a:prstGeom>
        </p:spPr>
      </p:pic>
      <p:pic>
        <p:nvPicPr>
          <p:cNvPr id="82" name="Picture 81">
            <a:extLst>
              <a:ext uri="{FF2B5EF4-FFF2-40B4-BE49-F238E27FC236}">
                <a16:creationId xmlns:a16="http://schemas.microsoft.com/office/drawing/2014/main" id="{6394CA80-C778-81ED-E1A6-52C5369FFD96}"/>
              </a:ext>
            </a:extLst>
          </p:cNvPr>
          <p:cNvPicPr>
            <a:picLocks noChangeAspect="1"/>
          </p:cNvPicPr>
          <p:nvPr/>
        </p:nvPicPr>
        <p:blipFill>
          <a:blip r:embed="rId9"/>
          <a:stretch>
            <a:fillRect/>
          </a:stretch>
        </p:blipFill>
        <p:spPr>
          <a:xfrm>
            <a:off x="658867" y="1004073"/>
            <a:ext cx="419241" cy="384998"/>
          </a:xfrm>
          <a:prstGeom prst="rect">
            <a:avLst/>
          </a:prstGeom>
        </p:spPr>
      </p:pic>
      <p:pic>
        <p:nvPicPr>
          <p:cNvPr id="84" name="Google Shape;172;p16" descr="image.png">
            <a:extLst>
              <a:ext uri="{FF2B5EF4-FFF2-40B4-BE49-F238E27FC236}">
                <a16:creationId xmlns:a16="http://schemas.microsoft.com/office/drawing/2014/main" id="{868025CD-5440-506D-D3DC-F463699D8940}"/>
              </a:ext>
            </a:extLst>
          </p:cNvPr>
          <p:cNvPicPr preferRelativeResize="0"/>
          <p:nvPr/>
        </p:nvPicPr>
        <p:blipFill rotWithShape="1">
          <a:blip r:embed="rId7">
            <a:alphaModFix/>
          </a:blip>
          <a:srcRect/>
          <a:stretch/>
        </p:blipFill>
        <p:spPr>
          <a:xfrm>
            <a:off x="5160202" y="3709648"/>
            <a:ext cx="100013" cy="114300"/>
          </a:xfrm>
          <a:prstGeom prst="rect">
            <a:avLst/>
          </a:prstGeom>
          <a:noFill/>
          <a:ln>
            <a:noFill/>
          </a:ln>
        </p:spPr>
      </p:pic>
    </p:spTree>
    <p:extLst>
      <p:ext uri="{BB962C8B-B14F-4D97-AF65-F5344CB8AC3E}">
        <p14:creationId xmlns:p14="http://schemas.microsoft.com/office/powerpoint/2010/main" val="1417156670"/>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6BF2E-1107-63C7-1CF7-DBF35FAB184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4330BE74-6D0A-11C7-3AE8-7EF6C37EB3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4695136" cy="5143500"/>
          </a:xfrm>
          <a:prstGeom prst="rect">
            <a:avLst/>
          </a:prstGeom>
        </p:spPr>
      </p:pic>
      <p:pic>
        <p:nvPicPr>
          <p:cNvPr id="7" name="Picture 6">
            <a:extLst>
              <a:ext uri="{FF2B5EF4-FFF2-40B4-BE49-F238E27FC236}">
                <a16:creationId xmlns:a16="http://schemas.microsoft.com/office/drawing/2014/main" id="{FB99C80A-28A9-AD94-66F9-48412FEF6F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26248" y="832421"/>
            <a:ext cx="4797436" cy="2829575"/>
          </a:xfrm>
          <a:prstGeom prst="rect">
            <a:avLst/>
          </a:prstGeom>
        </p:spPr>
      </p:pic>
      <p:pic>
        <p:nvPicPr>
          <p:cNvPr id="6" name="Picture 5">
            <a:extLst>
              <a:ext uri="{FF2B5EF4-FFF2-40B4-BE49-F238E27FC236}">
                <a16:creationId xmlns:a16="http://schemas.microsoft.com/office/drawing/2014/main" id="{8409FF14-68D2-DCBD-3B92-D53C01AFC8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603247"/>
            <a:ext cx="9144000" cy="540254"/>
          </a:xfrm>
          <a:prstGeom prst="rect">
            <a:avLst/>
          </a:prstGeom>
        </p:spPr>
      </p:pic>
      <p:sp>
        <p:nvSpPr>
          <p:cNvPr id="8" name="TextBox 7">
            <a:extLst>
              <a:ext uri="{FF2B5EF4-FFF2-40B4-BE49-F238E27FC236}">
                <a16:creationId xmlns:a16="http://schemas.microsoft.com/office/drawing/2014/main" id="{01902DAF-9C0D-FC17-88CF-52FC9585EB90}"/>
              </a:ext>
            </a:extLst>
          </p:cNvPr>
          <p:cNvSpPr txBox="1"/>
          <p:nvPr/>
        </p:nvSpPr>
        <p:spPr>
          <a:xfrm>
            <a:off x="374650" y="4756150"/>
            <a:ext cx="3968750" cy="253916"/>
          </a:xfrm>
          <a:prstGeom prst="rect">
            <a:avLst/>
          </a:prstGeom>
          <a:noFill/>
        </p:spPr>
        <p:txBody>
          <a:bodyPr wrap="square" rtlCol="0">
            <a:spAutoFit/>
          </a:bodyPr>
          <a:lstStyle/>
          <a:p>
            <a:r>
              <a:rPr lang="en-US" sz="1050" spc="300" dirty="0">
                <a:solidFill>
                  <a:srgbClr val="B4B4B4"/>
                </a:solidFill>
                <a:latin typeface="FS PF BeauSans Pro Light" panose="02000500000000020004" pitchFamily="2" charset="0"/>
              </a:rPr>
              <a:t>www.viettel.com.vn</a:t>
            </a:r>
          </a:p>
        </p:txBody>
      </p:sp>
      <p:pic>
        <p:nvPicPr>
          <p:cNvPr id="9" name="Picture 8">
            <a:extLst>
              <a:ext uri="{FF2B5EF4-FFF2-40B4-BE49-F238E27FC236}">
                <a16:creationId xmlns:a16="http://schemas.microsoft.com/office/drawing/2014/main" id="{2B3CF3F4-B4AB-201F-2C9A-DA3AA68E11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63175" y="4756150"/>
            <a:ext cx="975214" cy="214760"/>
          </a:xfrm>
          <a:prstGeom prst="rect">
            <a:avLst/>
          </a:prstGeom>
        </p:spPr>
      </p:pic>
      <p:sp>
        <p:nvSpPr>
          <p:cNvPr id="10" name="TextBox 9">
            <a:extLst>
              <a:ext uri="{FF2B5EF4-FFF2-40B4-BE49-F238E27FC236}">
                <a16:creationId xmlns:a16="http://schemas.microsoft.com/office/drawing/2014/main" id="{32BBD9E5-290A-34CE-A61C-5BF223EEB79B}"/>
              </a:ext>
            </a:extLst>
          </p:cNvPr>
          <p:cNvSpPr txBox="1"/>
          <p:nvPr/>
        </p:nvSpPr>
        <p:spPr>
          <a:xfrm>
            <a:off x="4205005" y="1537905"/>
            <a:ext cx="4716379" cy="461665"/>
          </a:xfrm>
          <a:prstGeom prst="rect">
            <a:avLst/>
          </a:prstGeom>
          <a:noFill/>
        </p:spPr>
        <p:txBody>
          <a:bodyPr wrap="square">
            <a:spAutoFit/>
          </a:bodyPr>
          <a:lstStyle/>
          <a:p>
            <a:pPr algn="ctr"/>
            <a:r>
              <a:rPr lang="en-US" sz="2400" b="1">
                <a:solidFill>
                  <a:schemeClr val="bg1"/>
                </a:solidFill>
                <a:latin typeface="FS Magistral Book" panose="020B0504030204080304" pitchFamily="34" charset="0"/>
                <a:cs typeface="Times New Roman" panose="02020603050405020304" pitchFamily="18" charset="0"/>
              </a:rPr>
              <a:t>THẢO LUẬN</a:t>
            </a:r>
            <a:endParaRPr lang="en-US" sz="2400" b="1" dirty="0">
              <a:solidFill>
                <a:schemeClr val="bg1"/>
              </a:solidFill>
              <a:latin typeface="FS Magistral Book" panose="020B05040302040803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3092308-B42B-2FE5-2147-9B961766CA7C}"/>
              </a:ext>
            </a:extLst>
          </p:cNvPr>
          <p:cNvSpPr>
            <a:spLocks noGrp="1"/>
          </p:cNvSpPr>
          <p:nvPr>
            <p:ph type="sldNum" sz="quarter" idx="12"/>
          </p:nvPr>
        </p:nvSpPr>
        <p:spPr/>
        <p:txBody>
          <a:bodyPr/>
          <a:lstStyle/>
          <a:p>
            <a:fld id="{F5AC19B7-A873-4BEE-96DE-1E225D93DB0A}" type="slidenum">
              <a:rPr lang="en-US" smtClean="0"/>
              <a:t>43</a:t>
            </a:fld>
            <a:endParaRPr lang="en-US"/>
          </a:p>
        </p:txBody>
      </p:sp>
    </p:spTree>
    <p:extLst>
      <p:ext uri="{BB962C8B-B14F-4D97-AF65-F5344CB8AC3E}">
        <p14:creationId xmlns:p14="http://schemas.microsoft.com/office/powerpoint/2010/main" val="1935782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3C205-130A-C4CB-8947-37687F3BC716}"/>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3855AB6A-7753-D3BF-38EF-EBBF68015AB4}"/>
              </a:ext>
            </a:extLst>
          </p:cNvPr>
          <p:cNvSpPr/>
          <p:nvPr/>
        </p:nvSpPr>
        <p:spPr>
          <a:xfrm flipH="1">
            <a:off x="642544" y="17991"/>
            <a:ext cx="2828789"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EE0D3D"/>
                </a:solidFill>
                <a:latin typeface="FS Magistral Book" panose="020B0504030204080304" pitchFamily="34" charset="0"/>
              </a:rPr>
              <a:t>      </a:t>
            </a:r>
            <a:r>
              <a:rPr lang="en-US" sz="2000">
                <a:solidFill>
                  <a:srgbClr val="EE0033"/>
                </a:solidFill>
                <a:latin typeface="FS Magistral Book" panose="020B0504030204080304" pitchFamily="34" charset="0"/>
                <a:cs typeface="Sarabun ExtraBold" panose="00000900000000000000" pitchFamily="2" charset="-34"/>
              </a:rPr>
              <a:t>CƠ SỞ PHÁP LÝ</a:t>
            </a:r>
            <a:endParaRPr lang="vi-VN" sz="2000" dirty="0">
              <a:solidFill>
                <a:srgbClr val="EE0033"/>
              </a:solidFill>
              <a:latin typeface="+mj-lt"/>
              <a:cs typeface="Sarabun ExtraBold" panose="00000900000000000000" pitchFamily="2" charset="-34"/>
            </a:endParaRPr>
          </a:p>
        </p:txBody>
      </p:sp>
      <p:sp>
        <p:nvSpPr>
          <p:cNvPr id="23" name="Oval 4_1_1">
            <a:extLst>
              <a:ext uri="{FF2B5EF4-FFF2-40B4-BE49-F238E27FC236}">
                <a16:creationId xmlns:a16="http://schemas.microsoft.com/office/drawing/2014/main" id="{EE19FDF9-869A-97AA-51AE-E9966F51C4C2}"/>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72119365-1FEE-1A16-EBC4-823A78D36603}"/>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23A12620-0FFA-4490-5C62-5BC5C1C7341A}"/>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4" name="Hộp Văn bản 5">
            <a:extLst>
              <a:ext uri="{FF2B5EF4-FFF2-40B4-BE49-F238E27FC236}">
                <a16:creationId xmlns:a16="http://schemas.microsoft.com/office/drawing/2014/main" id="{55EEAE07-8871-BC19-8B0E-2ABC41F630AC}"/>
              </a:ext>
            </a:extLst>
          </p:cNvPr>
          <p:cNvSpPr txBox="1"/>
          <p:nvPr/>
        </p:nvSpPr>
        <p:spPr>
          <a:xfrm>
            <a:off x="608216" y="3679372"/>
            <a:ext cx="3594817" cy="523220"/>
          </a:xfrm>
          <a:prstGeom prst="rect">
            <a:avLst/>
          </a:prstGeom>
          <a:noFill/>
        </p:spPr>
        <p:txBody>
          <a:bodyPr wrap="square" rtlCol="0">
            <a:spAutoFit/>
          </a:bodyPr>
          <a:lstStyle>
            <a:defPPr>
              <a:defRPr lang="en-US"/>
            </a:defPPr>
            <a:lvl1pPr lvl="0" algn="just">
              <a:lnSpc>
                <a:spcPct val="100000"/>
              </a:lnSpc>
              <a:defRPr b="1">
                <a:latin typeface="FS Magistral Book" panose="020B0504030204080304" pitchFamily="34" charset="0"/>
              </a:defRPr>
            </a:lvl1pPr>
          </a:lstStyle>
          <a:p>
            <a:r>
              <a:rPr lang="en-US" b="0">
                <a:ea typeface="Roboto" panose="02000000000000000000" pitchFamily="2" charset="0"/>
                <a:cs typeface="Roboto" panose="02000000000000000000" pitchFamily="2" charset="0"/>
              </a:rPr>
              <a:t>Ngày </a:t>
            </a:r>
            <a:r>
              <a:rPr lang="en-US" b="0" dirty="0">
                <a:ea typeface="Roboto" panose="02000000000000000000" pitchFamily="2" charset="0"/>
                <a:cs typeface="Roboto" panose="02000000000000000000" pitchFamily="2" charset="0"/>
              </a:rPr>
              <a:t>06/06/2025 </a:t>
            </a:r>
            <a:r>
              <a:rPr lang="en-US" b="0" dirty="0" err="1">
                <a:ea typeface="Roboto" panose="02000000000000000000" pitchFamily="2" charset="0"/>
                <a:cs typeface="Roboto" panose="02000000000000000000" pitchFamily="2" charset="0"/>
              </a:rPr>
              <a:t>của</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Bộ</a:t>
            </a:r>
            <a:r>
              <a:rPr lang="en-US" b="0" dirty="0">
                <a:ea typeface="Roboto" panose="02000000000000000000" pitchFamily="2" charset="0"/>
                <a:cs typeface="Roboto" panose="02000000000000000000" pitchFamily="2" charset="0"/>
              </a:rPr>
              <a:t> Y </a:t>
            </a:r>
            <a:r>
              <a:rPr lang="en-US" b="0" dirty="0" err="1">
                <a:ea typeface="Roboto" panose="02000000000000000000" pitchFamily="2" charset="0"/>
                <a:cs typeface="Roboto" panose="02000000000000000000" pitchFamily="2" charset="0"/>
              </a:rPr>
              <a:t>tế</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Hướng</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dẫn</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triển</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khai</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Hồ</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sơ</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bệnh</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án</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điện</a:t>
            </a:r>
            <a:r>
              <a:rPr lang="en-US" b="0" dirty="0">
                <a:ea typeface="Roboto" panose="02000000000000000000" pitchFamily="2" charset="0"/>
                <a:cs typeface="Roboto" panose="02000000000000000000" pitchFamily="2" charset="0"/>
              </a:rPr>
              <a:t> </a:t>
            </a:r>
            <a:r>
              <a:rPr lang="en-US" b="0" dirty="0" err="1">
                <a:ea typeface="Roboto" panose="02000000000000000000" pitchFamily="2" charset="0"/>
                <a:cs typeface="Roboto" panose="02000000000000000000" pitchFamily="2" charset="0"/>
              </a:rPr>
              <a:t>tử</a:t>
            </a:r>
            <a:r>
              <a:rPr lang="en-US" b="0" dirty="0">
                <a:ea typeface="Roboto" panose="02000000000000000000" pitchFamily="2" charset="0"/>
                <a:cs typeface="Roboto" panose="02000000000000000000" pitchFamily="2" charset="0"/>
              </a:rPr>
              <a:t>”</a:t>
            </a:r>
          </a:p>
        </p:txBody>
      </p:sp>
      <p:sp>
        <p:nvSpPr>
          <p:cNvPr id="5" name="Hộp Văn bản 5">
            <a:extLst>
              <a:ext uri="{FF2B5EF4-FFF2-40B4-BE49-F238E27FC236}">
                <a16:creationId xmlns:a16="http://schemas.microsoft.com/office/drawing/2014/main" id="{0140D71E-C428-6278-0FF7-2D5A792F5BF2}"/>
              </a:ext>
            </a:extLst>
          </p:cNvPr>
          <p:cNvSpPr txBox="1"/>
          <p:nvPr/>
        </p:nvSpPr>
        <p:spPr>
          <a:xfrm>
            <a:off x="608215" y="1138636"/>
            <a:ext cx="3594817" cy="738664"/>
          </a:xfrm>
          <a:prstGeom prst="rect">
            <a:avLst/>
          </a:prstGeom>
          <a:noFill/>
        </p:spPr>
        <p:txBody>
          <a:bodyPr wrap="square" rtlCol="0">
            <a:spAutoFit/>
          </a:bodyPr>
          <a:lstStyle>
            <a:defPPr>
              <a:defRPr lang="en-US"/>
            </a:defPPr>
            <a:lvl1pPr lvl="0" algn="just">
              <a:lnSpc>
                <a:spcPct val="100000"/>
              </a:lnSpc>
              <a:defRPr sz="1600" b="1">
                <a:latin typeface="FS Magistral Book" panose="020B0504030204080304" pitchFamily="34" charset="0"/>
              </a:defRPr>
            </a:lvl1pPr>
          </a:lstStyle>
          <a:p>
            <a:r>
              <a:rPr lang="en-US" sz="1400" b="0">
                <a:ea typeface="Roboto" panose="02000000000000000000" pitchFamily="2" charset="0"/>
                <a:cs typeface="Roboto" panose="02000000000000000000" pitchFamily="2" charset="0"/>
              </a:rPr>
              <a:t>Ngày 12/8/2020 của Bộ Y tế quy định về xây dựng và triển khai Hệ thống thông tin quản lý Trạm Y tế xã, phường, thị trấn</a:t>
            </a:r>
            <a:endParaRPr lang="en-US" sz="1400" b="0" dirty="0">
              <a:ea typeface="Roboto" panose="02000000000000000000" pitchFamily="2" charset="0"/>
              <a:cs typeface="Roboto" panose="02000000000000000000" pitchFamily="2" charset="0"/>
            </a:endParaRPr>
          </a:p>
        </p:txBody>
      </p:sp>
      <p:sp>
        <p:nvSpPr>
          <p:cNvPr id="6" name="Hộp Văn bản 5">
            <a:extLst>
              <a:ext uri="{FF2B5EF4-FFF2-40B4-BE49-F238E27FC236}">
                <a16:creationId xmlns:a16="http://schemas.microsoft.com/office/drawing/2014/main" id="{AD2B2B2D-D563-FCEB-9871-A9E1CC8F547A}"/>
              </a:ext>
            </a:extLst>
          </p:cNvPr>
          <p:cNvSpPr txBox="1"/>
          <p:nvPr/>
        </p:nvSpPr>
        <p:spPr>
          <a:xfrm>
            <a:off x="608215" y="2210589"/>
            <a:ext cx="3594817" cy="954107"/>
          </a:xfrm>
          <a:prstGeom prst="rect">
            <a:avLst/>
          </a:prstGeom>
          <a:noFill/>
        </p:spPr>
        <p:txBody>
          <a:bodyPr wrap="square" rtlCol="0">
            <a:spAutoFit/>
          </a:bodyPr>
          <a:lstStyle>
            <a:defPPr>
              <a:defRPr lang="en-US"/>
            </a:defPPr>
            <a:lvl1pPr lvl="0" algn="just">
              <a:lnSpc>
                <a:spcPct val="100000"/>
              </a:lnSpc>
              <a:defRPr b="1">
                <a:latin typeface="FS Magistral Book" panose="020B0504030204080304" pitchFamily="34" charset="0"/>
              </a:defRPr>
            </a:lvl1pPr>
          </a:lstStyle>
          <a:p>
            <a:r>
              <a:rPr lang="en-US" b="0">
                <a:ea typeface="Roboto" panose="02000000000000000000" pitchFamily="2" charset="0"/>
                <a:cs typeface="Roboto" panose="02000000000000000000" pitchFamily="2" charset="0"/>
              </a:rPr>
              <a:t>Ngày 15/06/2021 của Thủ tướng Chính phủ Phê duyệt Chiến lược phát triển Chính phủ điện tử hướng tới Chính phủ số giai đoạn 2021 - 2025, định hướng đến năm 2030</a:t>
            </a:r>
            <a:endParaRPr lang="en-US" b="0" dirty="0">
              <a:ea typeface="Roboto" panose="02000000000000000000" pitchFamily="2" charset="0"/>
              <a:cs typeface="Roboto" panose="02000000000000000000" pitchFamily="2" charset="0"/>
            </a:endParaRPr>
          </a:p>
        </p:txBody>
      </p:sp>
      <p:sp>
        <p:nvSpPr>
          <p:cNvPr id="7" name="Hộp Văn bản 5">
            <a:extLst>
              <a:ext uri="{FF2B5EF4-FFF2-40B4-BE49-F238E27FC236}">
                <a16:creationId xmlns:a16="http://schemas.microsoft.com/office/drawing/2014/main" id="{E53287B2-A8B8-F174-7768-D6270C155F16}"/>
              </a:ext>
            </a:extLst>
          </p:cNvPr>
          <p:cNvSpPr txBox="1"/>
          <p:nvPr/>
        </p:nvSpPr>
        <p:spPr>
          <a:xfrm>
            <a:off x="4698088" y="1058407"/>
            <a:ext cx="4129701" cy="738664"/>
          </a:xfrm>
          <a:prstGeom prst="rect">
            <a:avLst/>
          </a:prstGeom>
          <a:noFill/>
        </p:spPr>
        <p:txBody>
          <a:bodyPr wrap="square" rtlCol="0">
            <a:spAutoFit/>
          </a:bodyPr>
          <a:lstStyle>
            <a:defPPr>
              <a:defRPr lang="en-US"/>
            </a:defPPr>
            <a:lvl1pPr lvl="0" algn="just">
              <a:lnSpc>
                <a:spcPct val="100000"/>
              </a:lnSpc>
              <a:defRPr b="1">
                <a:latin typeface="FS Magistral Book" panose="020B0504030204080304" pitchFamily="34" charset="0"/>
              </a:defRPr>
            </a:lvl1pPr>
          </a:lstStyle>
          <a:p>
            <a:r>
              <a:rPr lang="en-US" b="0">
                <a:ea typeface="Roboto" panose="02000000000000000000" pitchFamily="2" charset="0"/>
                <a:cs typeface="Roboto" panose="02000000000000000000" pitchFamily="2" charset="0"/>
              </a:rPr>
              <a:t>Ngày 09/09/2025 của Bộ Chính trị về một số giải pháp đột phá, tăng cường bảo vệ, chăm sóc và nâng cao sức khỏe nhân dân</a:t>
            </a:r>
            <a:endParaRPr lang="en-US" b="0" dirty="0">
              <a:ea typeface="Roboto" panose="02000000000000000000" pitchFamily="2" charset="0"/>
              <a:cs typeface="Roboto" panose="02000000000000000000" pitchFamily="2" charset="0"/>
            </a:endParaRPr>
          </a:p>
        </p:txBody>
      </p:sp>
      <p:sp>
        <p:nvSpPr>
          <p:cNvPr id="13" name="Hộp Văn bản 5">
            <a:extLst>
              <a:ext uri="{FF2B5EF4-FFF2-40B4-BE49-F238E27FC236}">
                <a16:creationId xmlns:a16="http://schemas.microsoft.com/office/drawing/2014/main" id="{365ED29C-2E06-A7F8-7952-71162B279FDF}"/>
              </a:ext>
            </a:extLst>
          </p:cNvPr>
          <p:cNvSpPr txBox="1"/>
          <p:nvPr/>
        </p:nvSpPr>
        <p:spPr>
          <a:xfrm>
            <a:off x="4698089" y="2202000"/>
            <a:ext cx="4224932" cy="1169551"/>
          </a:xfrm>
          <a:prstGeom prst="rect">
            <a:avLst/>
          </a:prstGeom>
          <a:noFill/>
        </p:spPr>
        <p:txBody>
          <a:bodyPr wrap="square" rtlCol="0">
            <a:spAutoFit/>
          </a:bodyPr>
          <a:lstStyle>
            <a:defPPr>
              <a:defRPr lang="en-US"/>
            </a:defPPr>
            <a:lvl1pPr lvl="0" algn="just">
              <a:lnSpc>
                <a:spcPct val="100000"/>
              </a:lnSpc>
              <a:defRPr b="1">
                <a:latin typeface="FS Magistral Book" panose="020B0504030204080304" pitchFamily="34" charset="0"/>
              </a:defRPr>
            </a:lvl1pPr>
          </a:lstStyle>
          <a:p>
            <a:r>
              <a:rPr lang="en-US" b="0">
                <a:ea typeface="Roboto" panose="02000000000000000000" pitchFamily="2" charset="0"/>
                <a:cs typeface="Roboto" panose="02000000000000000000" pitchFamily="2" charset="0"/>
              </a:rPr>
              <a:t>Ngày 06/02/2026 hợp nhất TT 53/2025/TT-BYT , 43/2025/TT-BYT hướng dẫn </a:t>
            </a:r>
            <a:r>
              <a:rPr lang="vi-VN" b="0">
                <a:ea typeface="Roboto" panose="02000000000000000000" pitchFamily="2" charset="0"/>
                <a:cs typeface="Roboto" panose="02000000000000000000" pitchFamily="2" charset="0"/>
              </a:rPr>
              <a:t>chức năng, nhiệm vụ, quyền hạn và cơ cấu tổ chức của Trạm Y tế xã, phường</a:t>
            </a:r>
            <a:endParaRPr lang="en-US" b="0">
              <a:ea typeface="Roboto" panose="02000000000000000000" pitchFamily="2" charset="0"/>
              <a:cs typeface="Roboto" panose="02000000000000000000" pitchFamily="2" charset="0"/>
            </a:endParaRPr>
          </a:p>
          <a:p>
            <a:endParaRPr lang="en-US" b="0" dirty="0">
              <a:ea typeface="Roboto" panose="02000000000000000000" pitchFamily="2" charset="0"/>
              <a:cs typeface="Roboto" panose="02000000000000000000" pitchFamily="2" charset="0"/>
            </a:endParaRPr>
          </a:p>
        </p:txBody>
      </p:sp>
      <p:sp>
        <p:nvSpPr>
          <p:cNvPr id="14" name="Rectangle 13">
            <a:extLst>
              <a:ext uri="{FF2B5EF4-FFF2-40B4-BE49-F238E27FC236}">
                <a16:creationId xmlns:a16="http://schemas.microsoft.com/office/drawing/2014/main" id="{0678E24E-1BAA-4F4A-C8C7-7C79D983371B}"/>
              </a:ext>
            </a:extLst>
          </p:cNvPr>
          <p:cNvSpPr/>
          <p:nvPr/>
        </p:nvSpPr>
        <p:spPr>
          <a:xfrm>
            <a:off x="316211" y="846981"/>
            <a:ext cx="2917786" cy="338554"/>
          </a:xfrm>
          <a:prstGeom prst="rect">
            <a:avLst/>
          </a:prstGeom>
        </p:spPr>
        <p:txBody>
          <a:bodyPr wrap="none">
            <a:spAutoFit/>
          </a:bodyPr>
          <a:lstStyle/>
          <a:p>
            <a:pPr marL="285750" lvl="0" indent="-285750">
              <a:buFont typeface="Arial" panose="020B0604020202020204" pitchFamily="34" charset="0"/>
              <a:buChar char="•"/>
            </a:pPr>
            <a:r>
              <a:rPr lang="en-US" sz="1600" b="1">
                <a:solidFill>
                  <a:srgbClr val="DA1F28"/>
                </a:solidFill>
                <a:latin typeface="FS Magistral Book" panose="020B0504030204080304" pitchFamily="34" charset="0"/>
                <a:ea typeface="Roboto" panose="02000000000000000000" pitchFamily="2" charset="0"/>
                <a:cs typeface="Roboto" panose="02000000000000000000" pitchFamily="2" charset="0"/>
              </a:rPr>
              <a:t>Quyết định 3532/QĐ-BYT</a:t>
            </a:r>
            <a:endParaRPr lang="en-US" sz="1600" b="1">
              <a:solidFill>
                <a:srgbClr val="DA1F28"/>
              </a:solidFill>
              <a:latin typeface="FS Magistral Book" panose="020B0504030204080304" pitchFamily="34" charset="0"/>
            </a:endParaRPr>
          </a:p>
        </p:txBody>
      </p:sp>
      <p:sp>
        <p:nvSpPr>
          <p:cNvPr id="15" name="Rectangle 14">
            <a:extLst>
              <a:ext uri="{FF2B5EF4-FFF2-40B4-BE49-F238E27FC236}">
                <a16:creationId xmlns:a16="http://schemas.microsoft.com/office/drawing/2014/main" id="{5C551429-1B12-1D49-2095-2CA16BC3DE01}"/>
              </a:ext>
            </a:extLst>
          </p:cNvPr>
          <p:cNvSpPr/>
          <p:nvPr/>
        </p:nvSpPr>
        <p:spPr>
          <a:xfrm>
            <a:off x="316211" y="1915802"/>
            <a:ext cx="2775119" cy="338554"/>
          </a:xfrm>
          <a:prstGeom prst="rect">
            <a:avLst/>
          </a:prstGeom>
        </p:spPr>
        <p:txBody>
          <a:bodyPr wrap="none">
            <a:spAutoFit/>
          </a:bodyPr>
          <a:lstStyle/>
          <a:p>
            <a:pPr marL="285750" lvl="0" indent="-285750">
              <a:buFont typeface="Arial" panose="020B0604020202020204" pitchFamily="34" charset="0"/>
              <a:buChar char="•"/>
            </a:pPr>
            <a:r>
              <a:rPr lang="en-US" sz="1600" b="1">
                <a:solidFill>
                  <a:srgbClr val="DA1F28"/>
                </a:solidFill>
                <a:latin typeface="FS Magistral Book" panose="020B0504030204080304" pitchFamily="34" charset="0"/>
                <a:ea typeface="Roboto" panose="02000000000000000000" pitchFamily="2" charset="0"/>
                <a:cs typeface="Roboto" panose="02000000000000000000" pitchFamily="2" charset="0"/>
              </a:rPr>
              <a:t>Quyết định 942/QĐ-TTg</a:t>
            </a:r>
          </a:p>
        </p:txBody>
      </p:sp>
      <p:sp>
        <p:nvSpPr>
          <p:cNvPr id="16" name="Rectangle 15">
            <a:extLst>
              <a:ext uri="{FF2B5EF4-FFF2-40B4-BE49-F238E27FC236}">
                <a16:creationId xmlns:a16="http://schemas.microsoft.com/office/drawing/2014/main" id="{0D1EB946-822E-ED44-81AE-A66B68C074D4}"/>
              </a:ext>
            </a:extLst>
          </p:cNvPr>
          <p:cNvSpPr/>
          <p:nvPr/>
        </p:nvSpPr>
        <p:spPr>
          <a:xfrm>
            <a:off x="316211" y="3411883"/>
            <a:ext cx="2988319" cy="338554"/>
          </a:xfrm>
          <a:prstGeom prst="rect">
            <a:avLst/>
          </a:prstGeom>
        </p:spPr>
        <p:txBody>
          <a:bodyPr wrap="none">
            <a:spAutoFit/>
          </a:bodyPr>
          <a:lstStyle/>
          <a:p>
            <a:pPr marL="285750" lvl="0" indent="-285750">
              <a:buFont typeface="Arial" panose="020B0604020202020204" pitchFamily="34" charset="0"/>
              <a:buChar char="•"/>
            </a:pPr>
            <a:r>
              <a:rPr lang="en-US" sz="1600" b="1">
                <a:solidFill>
                  <a:srgbClr val="DA1F28"/>
                </a:solidFill>
                <a:latin typeface="FS Magistral Book" panose="020B0504030204080304" pitchFamily="34" charset="0"/>
                <a:ea typeface="Roboto" panose="02000000000000000000" pitchFamily="2" charset="0"/>
                <a:cs typeface="Roboto" panose="02000000000000000000" pitchFamily="2" charset="0"/>
              </a:rPr>
              <a:t>Thông tư 13/2025/TT-BYT</a:t>
            </a:r>
            <a:endParaRPr lang="en-US" sz="1600" b="1">
              <a:solidFill>
                <a:srgbClr val="DA1F28"/>
              </a:solidFill>
              <a:latin typeface="FS Magistral Book" panose="020B0504030204080304" pitchFamily="34" charset="0"/>
            </a:endParaRPr>
          </a:p>
        </p:txBody>
      </p:sp>
      <p:sp>
        <p:nvSpPr>
          <p:cNvPr id="17" name="Rectangle 16">
            <a:extLst>
              <a:ext uri="{FF2B5EF4-FFF2-40B4-BE49-F238E27FC236}">
                <a16:creationId xmlns:a16="http://schemas.microsoft.com/office/drawing/2014/main" id="{ABC3A3DA-288D-C072-348F-1BE58ADE3B8F}"/>
              </a:ext>
            </a:extLst>
          </p:cNvPr>
          <p:cNvSpPr/>
          <p:nvPr/>
        </p:nvSpPr>
        <p:spPr>
          <a:xfrm>
            <a:off x="4405368" y="748088"/>
            <a:ext cx="2576346" cy="338554"/>
          </a:xfrm>
          <a:prstGeom prst="rect">
            <a:avLst/>
          </a:prstGeom>
        </p:spPr>
        <p:txBody>
          <a:bodyPr wrap="none">
            <a:spAutoFit/>
          </a:bodyPr>
          <a:lstStyle/>
          <a:p>
            <a:pPr marL="285750" lvl="0" indent="-285750">
              <a:buFont typeface="Arial" panose="020B0604020202020204" pitchFamily="34" charset="0"/>
              <a:buChar char="•"/>
            </a:pPr>
            <a:r>
              <a:rPr lang="en-US" sz="1600" b="1">
                <a:solidFill>
                  <a:srgbClr val="DA1F28"/>
                </a:solidFill>
                <a:latin typeface="FS Magistral Book" panose="020B0504030204080304" pitchFamily="34" charset="0"/>
                <a:ea typeface="Roboto" panose="02000000000000000000" pitchFamily="2" charset="0"/>
                <a:cs typeface="Roboto" panose="02000000000000000000" pitchFamily="2" charset="0"/>
              </a:rPr>
              <a:t>Nghị quyết 72-NQ/TW</a:t>
            </a:r>
          </a:p>
        </p:txBody>
      </p:sp>
      <p:sp>
        <p:nvSpPr>
          <p:cNvPr id="18" name="Rectangle 17">
            <a:extLst>
              <a:ext uri="{FF2B5EF4-FFF2-40B4-BE49-F238E27FC236}">
                <a16:creationId xmlns:a16="http://schemas.microsoft.com/office/drawing/2014/main" id="{F6FD3CBA-51CF-DA46-1183-D4BDF5F5D11F}"/>
              </a:ext>
            </a:extLst>
          </p:cNvPr>
          <p:cNvSpPr/>
          <p:nvPr/>
        </p:nvSpPr>
        <p:spPr>
          <a:xfrm>
            <a:off x="4517867" y="1891740"/>
            <a:ext cx="2792752" cy="338554"/>
          </a:xfrm>
          <a:prstGeom prst="rect">
            <a:avLst/>
          </a:prstGeom>
        </p:spPr>
        <p:txBody>
          <a:bodyPr wrap="none">
            <a:spAutoFit/>
          </a:bodyPr>
          <a:lstStyle/>
          <a:p>
            <a:pPr marL="285750" indent="-285750">
              <a:buFont typeface="Arial" panose="020B0604020202020204" pitchFamily="34" charset="0"/>
              <a:buChar char="•"/>
            </a:pPr>
            <a:r>
              <a:rPr lang="en-US" sz="1600" b="1">
                <a:solidFill>
                  <a:srgbClr val="DA1F28"/>
                </a:solidFill>
                <a:latin typeface="FS Magistral Book" panose="020B0504030204080304" pitchFamily="34" charset="0"/>
                <a:ea typeface="Roboto" panose="02000000000000000000" pitchFamily="2" charset="0"/>
                <a:cs typeface="Roboto" panose="02000000000000000000" pitchFamily="2" charset="0"/>
              </a:rPr>
              <a:t>Thông tư 06/VBHN-BYT</a:t>
            </a:r>
          </a:p>
        </p:txBody>
      </p:sp>
      <p:sp>
        <p:nvSpPr>
          <p:cNvPr id="20" name="Rectangle 19">
            <a:extLst>
              <a:ext uri="{FF2B5EF4-FFF2-40B4-BE49-F238E27FC236}">
                <a16:creationId xmlns:a16="http://schemas.microsoft.com/office/drawing/2014/main" id="{AAC6FE3E-4FA8-81A4-A18F-9E5BE8D1B794}"/>
              </a:ext>
            </a:extLst>
          </p:cNvPr>
          <p:cNvSpPr/>
          <p:nvPr/>
        </p:nvSpPr>
        <p:spPr>
          <a:xfrm>
            <a:off x="4402987" y="3345660"/>
            <a:ext cx="4609227" cy="338554"/>
          </a:xfrm>
          <a:prstGeom prst="rect">
            <a:avLst/>
          </a:prstGeom>
        </p:spPr>
        <p:txBody>
          <a:bodyPr wrap="square">
            <a:spAutoFit/>
          </a:bodyPr>
          <a:lstStyle/>
          <a:p>
            <a:pPr marL="285750" lvl="0" indent="-285750">
              <a:buFont typeface="Arial" panose="020B0604020202020204" pitchFamily="34" charset="0"/>
              <a:buChar char="•"/>
            </a:pPr>
            <a:r>
              <a:rPr lang="en-US" sz="1600" b="1">
                <a:solidFill>
                  <a:srgbClr val="DA1F28"/>
                </a:solidFill>
                <a:latin typeface="FS Magistral Book" panose="020B0504030204080304" pitchFamily="34" charset="0"/>
                <a:ea typeface="Roboto" panose="02000000000000000000" pitchFamily="2" charset="0"/>
                <a:cs typeface="Roboto" panose="02000000000000000000" pitchFamily="2" charset="0"/>
              </a:rPr>
              <a:t>Quyết định 568/QĐ-BYT ngày 09/3/2026</a:t>
            </a:r>
          </a:p>
        </p:txBody>
      </p:sp>
      <p:sp>
        <p:nvSpPr>
          <p:cNvPr id="26" name="Rectangle 25">
            <a:extLst>
              <a:ext uri="{FF2B5EF4-FFF2-40B4-BE49-F238E27FC236}">
                <a16:creationId xmlns:a16="http://schemas.microsoft.com/office/drawing/2014/main" id="{50862A70-8518-4ABA-2403-7EE570D8FAAD}"/>
              </a:ext>
            </a:extLst>
          </p:cNvPr>
          <p:cNvSpPr/>
          <p:nvPr/>
        </p:nvSpPr>
        <p:spPr>
          <a:xfrm>
            <a:off x="4698089" y="3613041"/>
            <a:ext cx="4224931" cy="738664"/>
          </a:xfrm>
          <a:prstGeom prst="rect">
            <a:avLst/>
          </a:prstGeom>
          <a:noFill/>
        </p:spPr>
        <p:txBody>
          <a:bodyPr wrap="square" rtlCol="0">
            <a:spAutoFit/>
          </a:bodyPr>
          <a:lstStyle/>
          <a:p>
            <a:pPr algn="just"/>
            <a:r>
              <a:rPr lang="en-US">
                <a:latin typeface="FS Magistral Book" panose="020B0504030204080304" pitchFamily="34" charset="0"/>
                <a:ea typeface="Roboto" panose="02000000000000000000" pitchFamily="2" charset="0"/>
                <a:cs typeface="Roboto" panose="02000000000000000000" pitchFamily="2" charset="0"/>
              </a:rPr>
              <a:t>Ngày 09/03/2026 Phê duyệt Kế hoạch triển khai hồ sơ bệnh án điện tử tại các cơ sở khám bệnh, chữa bệnh trên toàn quốc năm 2026</a:t>
            </a:r>
          </a:p>
        </p:txBody>
      </p:sp>
    </p:spTree>
    <p:extLst>
      <p:ext uri="{BB962C8B-B14F-4D97-AF65-F5344CB8AC3E}">
        <p14:creationId xmlns:p14="http://schemas.microsoft.com/office/powerpoint/2010/main" val="189287289"/>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25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5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DC86D-C87C-D031-0B77-F3864A9DA9F5}"/>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31D7668D-73FD-6CCA-3E89-0F2EBCF68114}"/>
              </a:ext>
            </a:extLst>
          </p:cNvPr>
          <p:cNvSpPr/>
          <p:nvPr/>
        </p:nvSpPr>
        <p:spPr>
          <a:xfrm flipH="1">
            <a:off x="642542" y="17991"/>
            <a:ext cx="6714990"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FF0000"/>
                </a:solidFill>
                <a:latin typeface="FS Magistral Book" panose="020B0504030204080304" pitchFamily="34" charset="0"/>
              </a:rPr>
              <a:t>      </a:t>
            </a:r>
            <a:r>
              <a:rPr lang="vi-VN" sz="2000">
                <a:solidFill>
                  <a:srgbClr val="FF0000"/>
                </a:solidFill>
                <a:latin typeface="FS Magistral Book" panose="020B0504030204080304" pitchFamily="34" charset="0"/>
                <a:ea typeface="Montserrat ExtraBold"/>
                <a:cs typeface="Montserrat ExtraBold"/>
                <a:sym typeface="Montserrat ExtraBold"/>
              </a:rPr>
              <a:t>DIỆN MẠO MỚI CỦA TRẠM Y TẾ XÃ/PHƯỜNG</a:t>
            </a:r>
            <a:endParaRPr lang="vi-VN" sz="1000">
              <a:solidFill>
                <a:srgbClr val="FF0000"/>
              </a:solidFill>
              <a:latin typeface="FS Magistral Book" panose="020B0504030204080304" pitchFamily="34" charset="0"/>
            </a:endParaRPr>
          </a:p>
        </p:txBody>
      </p:sp>
      <p:sp>
        <p:nvSpPr>
          <p:cNvPr id="23" name="Oval 4_1_1">
            <a:extLst>
              <a:ext uri="{FF2B5EF4-FFF2-40B4-BE49-F238E27FC236}">
                <a16:creationId xmlns:a16="http://schemas.microsoft.com/office/drawing/2014/main" id="{D404E80E-750A-3C96-4421-D051A26CEC28}"/>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157A35C9-3F05-5D1A-7ACC-A020209CBEE6}"/>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4A88F6C3-59FE-F848-FCC8-B76912D1FAA9}"/>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3" name="Picture 2">
            <a:extLst>
              <a:ext uri="{FF2B5EF4-FFF2-40B4-BE49-F238E27FC236}">
                <a16:creationId xmlns:a16="http://schemas.microsoft.com/office/drawing/2014/main" id="{60040C11-4B57-E3DB-D6E5-F34FC34A2906}"/>
              </a:ext>
            </a:extLst>
          </p:cNvPr>
          <p:cNvPicPr>
            <a:picLocks noChangeAspect="1"/>
          </p:cNvPicPr>
          <p:nvPr/>
        </p:nvPicPr>
        <p:blipFill>
          <a:blip r:embed="rId3"/>
          <a:stretch>
            <a:fillRect/>
          </a:stretch>
        </p:blipFill>
        <p:spPr>
          <a:xfrm>
            <a:off x="902437" y="583910"/>
            <a:ext cx="8196101" cy="4374697"/>
          </a:xfrm>
          <a:prstGeom prst="rect">
            <a:avLst/>
          </a:prstGeom>
        </p:spPr>
      </p:pic>
    </p:spTree>
    <p:extLst>
      <p:ext uri="{BB962C8B-B14F-4D97-AF65-F5344CB8AC3E}">
        <p14:creationId xmlns:p14="http://schemas.microsoft.com/office/powerpoint/2010/main" val="3172607250"/>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4E924-450C-8B11-4D3F-C87985A7F2A0}"/>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CFED0AEE-17C0-E02F-2C00-623E30180B05}"/>
              </a:ext>
            </a:extLst>
          </p:cNvPr>
          <p:cNvSpPr/>
          <p:nvPr/>
        </p:nvSpPr>
        <p:spPr>
          <a:xfrm flipH="1">
            <a:off x="642541" y="17991"/>
            <a:ext cx="4699925"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FF0000"/>
                </a:solidFill>
                <a:latin typeface="FS Magistral Book" panose="020B0504030204080304" pitchFamily="34" charset="0"/>
              </a:rPr>
              <a:t>      </a:t>
            </a:r>
            <a:r>
              <a:rPr lang="en-US" sz="2000">
                <a:solidFill>
                  <a:srgbClr val="FF0000"/>
                </a:solidFill>
                <a:latin typeface="FS Magistral Book" panose="020B0504030204080304" pitchFamily="34" charset="0"/>
                <a:sym typeface="Montserrat ExtraBold"/>
              </a:rPr>
              <a:t>CÁC NỘI DUNG THAY ĐỔI CHÍNH</a:t>
            </a:r>
            <a:endParaRPr lang="vi-VN" sz="1000">
              <a:solidFill>
                <a:srgbClr val="FF0000"/>
              </a:solidFill>
              <a:latin typeface="FS Magistral Book" panose="020B0504030204080304" pitchFamily="34" charset="0"/>
            </a:endParaRPr>
          </a:p>
        </p:txBody>
      </p:sp>
      <p:sp>
        <p:nvSpPr>
          <p:cNvPr id="23" name="Oval 4_1_1">
            <a:extLst>
              <a:ext uri="{FF2B5EF4-FFF2-40B4-BE49-F238E27FC236}">
                <a16:creationId xmlns:a16="http://schemas.microsoft.com/office/drawing/2014/main" id="{915D8B12-116C-9169-AC25-DA6A405B18F9}"/>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84AA9BF4-57EE-CD5E-906B-F7D6AB121E8F}"/>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4B68DC75-574B-CDCC-3C17-483EC79F719C}"/>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3" name="Hộp Văn bản 5">
            <a:extLst>
              <a:ext uri="{FF2B5EF4-FFF2-40B4-BE49-F238E27FC236}">
                <a16:creationId xmlns:a16="http://schemas.microsoft.com/office/drawing/2014/main" id="{4B9384C3-8790-B966-B303-B7FAB3560939}"/>
              </a:ext>
            </a:extLst>
          </p:cNvPr>
          <p:cNvSpPr txBox="1"/>
          <p:nvPr/>
        </p:nvSpPr>
        <p:spPr>
          <a:xfrm>
            <a:off x="860192" y="1041345"/>
            <a:ext cx="8283807" cy="338554"/>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r>
              <a:rPr lang="en-US"/>
              <a:t>Trạm y tế là đơn vị sự nghiệp công lập có tư cách pháp nhân, con dấu, tài khoản riêng</a:t>
            </a:r>
          </a:p>
        </p:txBody>
      </p:sp>
      <p:sp>
        <p:nvSpPr>
          <p:cNvPr id="4" name="Rounded Rectangle 9">
            <a:extLst>
              <a:ext uri="{FF2B5EF4-FFF2-40B4-BE49-F238E27FC236}">
                <a16:creationId xmlns:a16="http://schemas.microsoft.com/office/drawing/2014/main" id="{0C66AB6B-3A83-906C-40F0-3F0E718042D9}"/>
              </a:ext>
            </a:extLst>
          </p:cNvPr>
          <p:cNvSpPr/>
          <p:nvPr/>
        </p:nvSpPr>
        <p:spPr>
          <a:xfrm>
            <a:off x="253602" y="1041346"/>
            <a:ext cx="310084" cy="308414"/>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latin typeface="FS Magistral Book" panose="020B0504030204080304" pitchFamily="34" charset="0"/>
              </a:rPr>
              <a:t>1</a:t>
            </a:r>
            <a:endParaRPr lang="en-US" sz="1200" b="1" dirty="0">
              <a:latin typeface="FS Magistral Book" panose="020B0504030204080304" pitchFamily="34" charset="0"/>
            </a:endParaRPr>
          </a:p>
        </p:txBody>
      </p:sp>
      <p:sp>
        <p:nvSpPr>
          <p:cNvPr id="5" name="Hộp Văn bản 5">
            <a:extLst>
              <a:ext uri="{FF2B5EF4-FFF2-40B4-BE49-F238E27FC236}">
                <a16:creationId xmlns:a16="http://schemas.microsoft.com/office/drawing/2014/main" id="{00B01195-B476-5827-9F34-0288B4C0BD0D}"/>
              </a:ext>
            </a:extLst>
          </p:cNvPr>
          <p:cNvSpPr txBox="1"/>
          <p:nvPr/>
        </p:nvSpPr>
        <p:spPr>
          <a:xfrm>
            <a:off x="868875" y="1662958"/>
            <a:ext cx="8290056" cy="584775"/>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a:defRPr sz="1600"/>
            </a:pPr>
            <a:r>
              <a:rPr lang="en-US"/>
              <a:t>Quy mô tổ chức được nâng tầm, tăng số bác sĩ, số lượng máy móc thực hiện các dịch vụ kỹ thuật </a:t>
            </a:r>
          </a:p>
        </p:txBody>
      </p:sp>
      <p:sp>
        <p:nvSpPr>
          <p:cNvPr id="6" name="Rounded Rectangle 13">
            <a:extLst>
              <a:ext uri="{FF2B5EF4-FFF2-40B4-BE49-F238E27FC236}">
                <a16:creationId xmlns:a16="http://schemas.microsoft.com/office/drawing/2014/main" id="{BE9376B9-6FF3-0E2B-5D9B-88EA630A52A2}"/>
              </a:ext>
            </a:extLst>
          </p:cNvPr>
          <p:cNvSpPr/>
          <p:nvPr/>
        </p:nvSpPr>
        <p:spPr>
          <a:xfrm>
            <a:off x="262283" y="1798427"/>
            <a:ext cx="310084" cy="308414"/>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latin typeface="FS Magistral Book" panose="020B0504030204080304" pitchFamily="34" charset="0"/>
              </a:rPr>
              <a:t>2</a:t>
            </a:r>
            <a:endParaRPr lang="en-US" sz="1200" b="1" dirty="0">
              <a:latin typeface="FS Magistral Book" panose="020B0504030204080304" pitchFamily="34" charset="0"/>
            </a:endParaRPr>
          </a:p>
        </p:txBody>
      </p:sp>
      <p:sp>
        <p:nvSpPr>
          <p:cNvPr id="7" name="Rounded Rectangle 21">
            <a:extLst>
              <a:ext uri="{FF2B5EF4-FFF2-40B4-BE49-F238E27FC236}">
                <a16:creationId xmlns:a16="http://schemas.microsoft.com/office/drawing/2014/main" id="{D6612DDB-A3BC-C219-6A32-0AB6D0B188AD}"/>
              </a:ext>
            </a:extLst>
          </p:cNvPr>
          <p:cNvSpPr/>
          <p:nvPr/>
        </p:nvSpPr>
        <p:spPr>
          <a:xfrm>
            <a:off x="253602" y="2556178"/>
            <a:ext cx="310084" cy="308414"/>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latin typeface="FS Magistral Book" panose="020B0504030204080304" pitchFamily="34" charset="0"/>
              </a:rPr>
              <a:t>3</a:t>
            </a:r>
            <a:endParaRPr lang="en-US" sz="1200" b="1" dirty="0">
              <a:latin typeface="FS Magistral Book" panose="020B0504030204080304" pitchFamily="34" charset="0"/>
            </a:endParaRPr>
          </a:p>
        </p:txBody>
      </p:sp>
      <p:sp>
        <p:nvSpPr>
          <p:cNvPr id="8" name="Hộp Văn bản 5">
            <a:extLst>
              <a:ext uri="{FF2B5EF4-FFF2-40B4-BE49-F238E27FC236}">
                <a16:creationId xmlns:a16="http://schemas.microsoft.com/office/drawing/2014/main" id="{BD81AC8A-28E5-71C4-D713-D4240670958C}"/>
              </a:ext>
            </a:extLst>
          </p:cNvPr>
          <p:cNvSpPr txBox="1"/>
          <p:nvPr/>
        </p:nvSpPr>
        <p:spPr>
          <a:xfrm>
            <a:off x="860193" y="2375598"/>
            <a:ext cx="8290056" cy="584775"/>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a:defRPr sz="1600"/>
            </a:pPr>
            <a:r>
              <a:rPr lang="en-US"/>
              <a:t>Cơ cấu lại chức năng Trạm y tế gồm 21 nhóm chức năng, bổ sung chức năng triển khai CNTT quản lý Hồ sơ sức khỏe điện tử</a:t>
            </a:r>
            <a:endParaRPr lang="vi-VN"/>
          </a:p>
        </p:txBody>
      </p:sp>
      <p:sp>
        <p:nvSpPr>
          <p:cNvPr id="2" name="Rounded Rectangle 21">
            <a:extLst>
              <a:ext uri="{FF2B5EF4-FFF2-40B4-BE49-F238E27FC236}">
                <a16:creationId xmlns:a16="http://schemas.microsoft.com/office/drawing/2014/main" id="{19093D66-2D02-429F-8858-D09B918EB170}"/>
              </a:ext>
            </a:extLst>
          </p:cNvPr>
          <p:cNvSpPr/>
          <p:nvPr/>
        </p:nvSpPr>
        <p:spPr>
          <a:xfrm>
            <a:off x="244210" y="3428242"/>
            <a:ext cx="310084" cy="308414"/>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latin typeface="FS Magistral Book" panose="020B0504030204080304" pitchFamily="34" charset="0"/>
              </a:rPr>
              <a:t>4</a:t>
            </a:r>
            <a:endParaRPr lang="en-US" sz="1200" b="1" dirty="0">
              <a:latin typeface="FS Magistral Book" panose="020B0504030204080304" pitchFamily="34" charset="0"/>
            </a:endParaRPr>
          </a:p>
        </p:txBody>
      </p:sp>
      <p:sp>
        <p:nvSpPr>
          <p:cNvPr id="13" name="Hộp Văn bản 5">
            <a:extLst>
              <a:ext uri="{FF2B5EF4-FFF2-40B4-BE49-F238E27FC236}">
                <a16:creationId xmlns:a16="http://schemas.microsoft.com/office/drawing/2014/main" id="{84DA26F9-0F65-A499-FB9C-46B99F88B2A0}"/>
              </a:ext>
            </a:extLst>
          </p:cNvPr>
          <p:cNvSpPr txBox="1"/>
          <p:nvPr/>
        </p:nvSpPr>
        <p:spPr>
          <a:xfrm>
            <a:off x="853943" y="3303561"/>
            <a:ext cx="8290056" cy="584775"/>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a:defRPr sz="1600"/>
            </a:pPr>
            <a:r>
              <a:rPr lang="en-US"/>
              <a:t>Chuyển nhiệm vụ y tế dự phòng, dân số từ TTYT về TYT. Bổ sung chức năng giám sát can thiệp cộng đồng, Y học gia đình</a:t>
            </a:r>
            <a:endParaRPr lang="vi-VN"/>
          </a:p>
        </p:txBody>
      </p:sp>
    </p:spTree>
    <p:extLst>
      <p:ext uri="{BB962C8B-B14F-4D97-AF65-F5344CB8AC3E}">
        <p14:creationId xmlns:p14="http://schemas.microsoft.com/office/powerpoint/2010/main" val="2092518183"/>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25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5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1000"/>
                                        <p:tgtEl>
                                          <p:spTgt spid="13"/>
                                        </p:tgtEl>
                                      </p:cBhvr>
                                    </p:animEffect>
                                    <p:anim calcmode="lin" valueType="num">
                                      <p:cBhvr>
                                        <p:cTn id="23" dur="1000" fill="hold"/>
                                        <p:tgtEl>
                                          <p:spTgt spid="13"/>
                                        </p:tgtEl>
                                        <p:attrNameLst>
                                          <p:attrName>ppt_x</p:attrName>
                                        </p:attrNameLst>
                                      </p:cBhvr>
                                      <p:tavLst>
                                        <p:tav tm="0">
                                          <p:val>
                                            <p:strVal val="#ppt_x"/>
                                          </p:val>
                                        </p:tav>
                                        <p:tav tm="100000">
                                          <p:val>
                                            <p:strVal val="#ppt_x"/>
                                          </p:val>
                                        </p:tav>
                                      </p:tavLst>
                                    </p:anim>
                                    <p:anim calcmode="lin" valueType="num">
                                      <p:cBhvr>
                                        <p:cTn id="2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B837B-52EC-4BD7-7694-57296BD6E9A6}"/>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8D62E3E4-A9EA-0AB4-850B-F2BBA9A65094}"/>
              </a:ext>
            </a:extLst>
          </p:cNvPr>
          <p:cNvSpPr/>
          <p:nvPr/>
        </p:nvSpPr>
        <p:spPr>
          <a:xfrm flipH="1">
            <a:off x="642542" y="17991"/>
            <a:ext cx="6714990"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FF0000"/>
                </a:solidFill>
                <a:latin typeface="FS Magistral Book" panose="020B0504030204080304" pitchFamily="34" charset="0"/>
              </a:rPr>
              <a:t>      </a:t>
            </a:r>
            <a:r>
              <a:rPr lang="vi-VN" sz="2000">
                <a:solidFill>
                  <a:srgbClr val="FF0000"/>
                </a:solidFill>
                <a:latin typeface="FS Magistral Book" panose="020B0504030204080304" pitchFamily="34" charset="0"/>
                <a:ea typeface="Montserrat ExtraBold"/>
                <a:cs typeface="Montserrat ExtraBold"/>
                <a:sym typeface="Montserrat ExtraBold"/>
              </a:rPr>
              <a:t>MỐI QUAN HỆ TYT VỚI CÁC ĐƠN VỊ LIÊN QUAN</a:t>
            </a:r>
            <a:endParaRPr lang="vi-VN" sz="1000">
              <a:solidFill>
                <a:srgbClr val="FF0000"/>
              </a:solidFill>
              <a:latin typeface="FS Magistral Book" panose="020B0504030204080304" pitchFamily="34" charset="0"/>
            </a:endParaRPr>
          </a:p>
        </p:txBody>
      </p:sp>
      <p:sp>
        <p:nvSpPr>
          <p:cNvPr id="23" name="Oval 4_1_1">
            <a:extLst>
              <a:ext uri="{FF2B5EF4-FFF2-40B4-BE49-F238E27FC236}">
                <a16:creationId xmlns:a16="http://schemas.microsoft.com/office/drawing/2014/main" id="{4344960C-AC53-06EF-B1E6-CC7080137570}"/>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D872D8EF-FB08-BF55-BAA6-D73719A061CD}"/>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E9388C51-9474-564F-7429-598B1FA44742}"/>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pic>
        <p:nvPicPr>
          <p:cNvPr id="8" name="Picture 7">
            <a:extLst>
              <a:ext uri="{FF2B5EF4-FFF2-40B4-BE49-F238E27FC236}">
                <a16:creationId xmlns:a16="http://schemas.microsoft.com/office/drawing/2014/main" id="{378B9AC6-7ED2-8C63-197A-AC5B4182F922}"/>
              </a:ext>
            </a:extLst>
          </p:cNvPr>
          <p:cNvPicPr>
            <a:picLocks noChangeAspect="1"/>
          </p:cNvPicPr>
          <p:nvPr/>
        </p:nvPicPr>
        <p:blipFill>
          <a:blip r:embed="rId3"/>
          <a:stretch>
            <a:fillRect/>
          </a:stretch>
        </p:blipFill>
        <p:spPr>
          <a:xfrm>
            <a:off x="1598204" y="579019"/>
            <a:ext cx="5268264" cy="4556014"/>
          </a:xfrm>
          <a:prstGeom prst="rect">
            <a:avLst/>
          </a:prstGeom>
        </p:spPr>
      </p:pic>
    </p:spTree>
    <p:extLst>
      <p:ext uri="{BB962C8B-B14F-4D97-AF65-F5344CB8AC3E}">
        <p14:creationId xmlns:p14="http://schemas.microsoft.com/office/powerpoint/2010/main" val="3459702194"/>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64BD2-ADB8-6908-30D8-2D8394F7776D}"/>
            </a:ext>
          </a:extLst>
        </p:cNvPr>
        <p:cNvGrpSpPr/>
        <p:nvPr/>
      </p:nvGrpSpPr>
      <p:grpSpPr>
        <a:xfrm>
          <a:off x="0" y="0"/>
          <a:ext cx="0" cy="0"/>
          <a:chOff x="0" y="0"/>
          <a:chExt cx="0" cy="0"/>
        </a:xfrm>
      </p:grpSpPr>
      <p:sp>
        <p:nvSpPr>
          <p:cNvPr id="22" name="Freeform: Shape 69">
            <a:extLst>
              <a:ext uri="{FF2B5EF4-FFF2-40B4-BE49-F238E27FC236}">
                <a16:creationId xmlns:a16="http://schemas.microsoft.com/office/drawing/2014/main" id="{768E84CB-D067-0DEC-3AFD-5B5F5A14188B}"/>
              </a:ext>
            </a:extLst>
          </p:cNvPr>
          <p:cNvSpPr/>
          <p:nvPr/>
        </p:nvSpPr>
        <p:spPr>
          <a:xfrm flipH="1">
            <a:off x="642542" y="17991"/>
            <a:ext cx="2168391" cy="508739"/>
          </a:xfrm>
          <a:custGeom>
            <a:avLst/>
            <a:gdLst>
              <a:gd name="connsiteX0" fmla="*/ 4495581 w 5147681"/>
              <a:gd name="connsiteY0" fmla="*/ 0 h 1304199"/>
              <a:gd name="connsiteX1" fmla="*/ 652100 w 5147681"/>
              <a:gd name="connsiteY1" fmla="*/ 0 h 1304199"/>
              <a:gd name="connsiteX2" fmla="*/ 189319 w 5147681"/>
              <a:gd name="connsiteY2" fmla="*/ 192324 h 1304199"/>
              <a:gd name="connsiteX3" fmla="*/ 13101 w 5147681"/>
              <a:gd name="connsiteY3" fmla="*/ 520675 h 1304199"/>
              <a:gd name="connsiteX4" fmla="*/ 0 w 5147681"/>
              <a:gd name="connsiteY4" fmla="*/ 652099 h 1304199"/>
              <a:gd name="connsiteX5" fmla="*/ 0 w 5147681"/>
              <a:gd name="connsiteY5" fmla="*/ 652099 h 1304199"/>
              <a:gd name="connsiteX6" fmla="*/ 0 w 5147681"/>
              <a:gd name="connsiteY6" fmla="*/ 652100 h 1304199"/>
              <a:gd name="connsiteX7" fmla="*/ 0 w 5147681"/>
              <a:gd name="connsiteY7" fmla="*/ 652100 h 1304199"/>
              <a:gd name="connsiteX8" fmla="*/ 652100 w 5147681"/>
              <a:gd name="connsiteY8" fmla="*/ 1304199 h 1304199"/>
              <a:gd name="connsiteX9" fmla="*/ 5147681 w 5147681"/>
              <a:gd name="connsiteY9" fmla="*/ 1304199 h 1304199"/>
              <a:gd name="connsiteX10" fmla="*/ 5147681 w 5147681"/>
              <a:gd name="connsiteY10" fmla="*/ 652100 h 1304199"/>
              <a:gd name="connsiteX11" fmla="*/ 5147681 w 5147681"/>
              <a:gd name="connsiteY11" fmla="*/ 652099 h 1304199"/>
              <a:gd name="connsiteX12" fmla="*/ 5147681 w 5147681"/>
              <a:gd name="connsiteY12" fmla="*/ 652099 h 1304199"/>
              <a:gd name="connsiteX13" fmla="*/ 5134328 w 5147681"/>
              <a:gd name="connsiteY13" fmla="*/ 520546 h 1304199"/>
              <a:gd name="connsiteX14" fmla="*/ 4495581 w 5147681"/>
              <a:gd name="connsiteY14" fmla="*/ 0 h 130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47681" h="1304199">
                <a:moveTo>
                  <a:pt x="4495581" y="0"/>
                </a:moveTo>
                <a:lnTo>
                  <a:pt x="652100" y="0"/>
                </a:lnTo>
                <a:cubicBezTo>
                  <a:pt x="471796" y="0"/>
                  <a:pt x="309522" y="72122"/>
                  <a:pt x="189319" y="192324"/>
                </a:cubicBezTo>
                <a:cubicBezTo>
                  <a:pt x="101422" y="280223"/>
                  <a:pt x="38878" y="393476"/>
                  <a:pt x="13101" y="520675"/>
                </a:cubicBezTo>
                <a:lnTo>
                  <a:pt x="0" y="652099"/>
                </a:lnTo>
                <a:lnTo>
                  <a:pt x="0" y="652099"/>
                </a:lnTo>
                <a:lnTo>
                  <a:pt x="0" y="652100"/>
                </a:lnTo>
                <a:lnTo>
                  <a:pt x="0" y="652100"/>
                </a:lnTo>
                <a:cubicBezTo>
                  <a:pt x="0" y="1012708"/>
                  <a:pt x="291492" y="1301194"/>
                  <a:pt x="652100" y="1304199"/>
                </a:cubicBezTo>
                <a:lnTo>
                  <a:pt x="5147681" y="1304199"/>
                </a:lnTo>
                <a:lnTo>
                  <a:pt x="5147681" y="652100"/>
                </a:lnTo>
                <a:lnTo>
                  <a:pt x="5147681" y="652099"/>
                </a:lnTo>
                <a:lnTo>
                  <a:pt x="5147681" y="652099"/>
                </a:lnTo>
                <a:lnTo>
                  <a:pt x="5134328" y="520546"/>
                </a:lnTo>
                <a:cubicBezTo>
                  <a:pt x="5073071" y="223174"/>
                  <a:pt x="4808484" y="0"/>
                  <a:pt x="4495581" y="0"/>
                </a:cubicBezTo>
                <a:close/>
              </a:path>
            </a:pathLst>
          </a:custGeom>
          <a:solidFill>
            <a:srgbClr val="ECECEC"/>
          </a:solidFill>
          <a:ln w="30023" cap="flat">
            <a:noFill/>
            <a:prstDash val="solid"/>
            <a:miter/>
          </a:ln>
        </p:spPr>
        <p:txBody>
          <a:bodyPr rtlCol="0" anchor="ctr"/>
          <a:lstStyle/>
          <a:p>
            <a:pPr defTabSz="914400"/>
            <a:r>
              <a:rPr lang="en-US" sz="2000">
                <a:solidFill>
                  <a:srgbClr val="FF0000"/>
                </a:solidFill>
                <a:latin typeface="FS Magistral Book" panose="020B0504030204080304" pitchFamily="34" charset="0"/>
              </a:rPr>
              <a:t>      </a:t>
            </a:r>
            <a:r>
              <a:rPr lang="en-US" sz="2000">
                <a:solidFill>
                  <a:srgbClr val="FF0000"/>
                </a:solidFill>
                <a:latin typeface="FS Magistral Book" panose="020B0504030204080304" pitchFamily="34" charset="0"/>
                <a:ea typeface="Montserrat ExtraBold"/>
                <a:cs typeface="Montserrat ExtraBold"/>
                <a:sym typeface="Montserrat ExtraBold"/>
              </a:rPr>
              <a:t>MỤC TIÊU</a:t>
            </a:r>
            <a:endParaRPr lang="vi-VN" sz="1000">
              <a:solidFill>
                <a:srgbClr val="FF0000"/>
              </a:solidFill>
              <a:latin typeface="FS Magistral Book" panose="020B0504030204080304" pitchFamily="34" charset="0"/>
            </a:endParaRPr>
          </a:p>
        </p:txBody>
      </p:sp>
      <p:sp>
        <p:nvSpPr>
          <p:cNvPr id="23" name="Oval 4_1_1">
            <a:extLst>
              <a:ext uri="{FF2B5EF4-FFF2-40B4-BE49-F238E27FC236}">
                <a16:creationId xmlns:a16="http://schemas.microsoft.com/office/drawing/2014/main" id="{6527BF3B-89C3-4DCA-394A-8F685EF75D58}"/>
              </a:ext>
            </a:extLst>
          </p:cNvPr>
          <p:cNvSpPr/>
          <p:nvPr/>
        </p:nvSpPr>
        <p:spPr>
          <a:xfrm>
            <a:off x="158913" y="75171"/>
            <a:ext cx="743524" cy="684953"/>
          </a:xfrm>
          <a:prstGeom prst="ellipse">
            <a:avLst/>
          </a:prstGeom>
          <a:solidFill>
            <a:srgbClr val="EE0033">
              <a:alpha val="22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4" name="Oval 4_1">
            <a:extLst>
              <a:ext uri="{FF2B5EF4-FFF2-40B4-BE49-F238E27FC236}">
                <a16:creationId xmlns:a16="http://schemas.microsoft.com/office/drawing/2014/main" id="{4E9EAFD8-15DE-ED6C-7101-E22A92747F47}"/>
              </a:ext>
            </a:extLst>
          </p:cNvPr>
          <p:cNvSpPr/>
          <p:nvPr/>
        </p:nvSpPr>
        <p:spPr>
          <a:xfrm>
            <a:off x="299112" y="192340"/>
            <a:ext cx="499949" cy="460565"/>
          </a:xfrm>
          <a:prstGeom prst="ellipse">
            <a:avLst/>
          </a:prstGeom>
          <a:solidFill>
            <a:srgbClr val="EE0033">
              <a:alpha val="4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25" name="Oval 58">
            <a:extLst>
              <a:ext uri="{FF2B5EF4-FFF2-40B4-BE49-F238E27FC236}">
                <a16:creationId xmlns:a16="http://schemas.microsoft.com/office/drawing/2014/main" id="{723599FE-5DDB-C8D5-DC51-956628E5F8BE}"/>
              </a:ext>
            </a:extLst>
          </p:cNvPr>
          <p:cNvSpPr/>
          <p:nvPr/>
        </p:nvSpPr>
        <p:spPr>
          <a:xfrm>
            <a:off x="455360" y="334308"/>
            <a:ext cx="228496" cy="210496"/>
          </a:xfrm>
          <a:prstGeom prst="ellipse">
            <a:avLst/>
          </a:prstGeom>
          <a:solidFill>
            <a:srgbClr val="EE003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FS Magistral Book" panose="020B0504030204080304" pitchFamily="34" charset="0"/>
            </a:endParaRPr>
          </a:p>
        </p:txBody>
      </p:sp>
      <p:sp>
        <p:nvSpPr>
          <p:cNvPr id="3" name="Hộp Văn bản 5">
            <a:extLst>
              <a:ext uri="{FF2B5EF4-FFF2-40B4-BE49-F238E27FC236}">
                <a16:creationId xmlns:a16="http://schemas.microsoft.com/office/drawing/2014/main" id="{15791B8B-36BF-9FC8-00EC-5D3F3580ABBC}"/>
              </a:ext>
            </a:extLst>
          </p:cNvPr>
          <p:cNvSpPr txBox="1"/>
          <p:nvPr/>
        </p:nvSpPr>
        <p:spPr>
          <a:xfrm>
            <a:off x="860192" y="1041345"/>
            <a:ext cx="8283807" cy="338554"/>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r>
              <a:rPr lang="en-US"/>
              <a:t>Nắm được thực trạng sức khỏe người dân, chuyển đổi từ KCB sang CSSK chủ động</a:t>
            </a:r>
          </a:p>
        </p:txBody>
      </p:sp>
      <p:sp>
        <p:nvSpPr>
          <p:cNvPr id="4" name="Rounded Rectangle 9">
            <a:extLst>
              <a:ext uri="{FF2B5EF4-FFF2-40B4-BE49-F238E27FC236}">
                <a16:creationId xmlns:a16="http://schemas.microsoft.com/office/drawing/2014/main" id="{D1F5F1A1-CAE6-8AD8-B50C-52FA6371B98A}"/>
              </a:ext>
            </a:extLst>
          </p:cNvPr>
          <p:cNvSpPr/>
          <p:nvPr/>
        </p:nvSpPr>
        <p:spPr>
          <a:xfrm>
            <a:off x="253602" y="1041346"/>
            <a:ext cx="310084" cy="308414"/>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latin typeface="FS Magistral Book" panose="020B0504030204080304" pitchFamily="34" charset="0"/>
              </a:rPr>
              <a:t>1</a:t>
            </a:r>
            <a:endParaRPr lang="en-US" sz="1200" b="1" dirty="0">
              <a:latin typeface="FS Magistral Book" panose="020B0504030204080304" pitchFamily="34" charset="0"/>
            </a:endParaRPr>
          </a:p>
        </p:txBody>
      </p:sp>
      <p:sp>
        <p:nvSpPr>
          <p:cNvPr id="5" name="Hộp Văn bản 5">
            <a:extLst>
              <a:ext uri="{FF2B5EF4-FFF2-40B4-BE49-F238E27FC236}">
                <a16:creationId xmlns:a16="http://schemas.microsoft.com/office/drawing/2014/main" id="{7A824ECC-E998-0996-FB49-DFAB6EEC3C71}"/>
              </a:ext>
            </a:extLst>
          </p:cNvPr>
          <p:cNvSpPr txBox="1"/>
          <p:nvPr/>
        </p:nvSpPr>
        <p:spPr>
          <a:xfrm>
            <a:off x="868875" y="1662958"/>
            <a:ext cx="8290056" cy="338554"/>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a:defRPr sz="1600"/>
            </a:pPr>
            <a:r>
              <a:rPr lang="en-US"/>
              <a:t>Nâng cao hiệu quả quản lý bệnh mạn tính, hạn chế bỏ sót người bệnh</a:t>
            </a:r>
          </a:p>
        </p:txBody>
      </p:sp>
      <p:sp>
        <p:nvSpPr>
          <p:cNvPr id="6" name="Rounded Rectangle 13">
            <a:extLst>
              <a:ext uri="{FF2B5EF4-FFF2-40B4-BE49-F238E27FC236}">
                <a16:creationId xmlns:a16="http://schemas.microsoft.com/office/drawing/2014/main" id="{FA5AFCF9-6196-29C6-9D73-7DDF4A0F4697}"/>
              </a:ext>
            </a:extLst>
          </p:cNvPr>
          <p:cNvSpPr/>
          <p:nvPr/>
        </p:nvSpPr>
        <p:spPr>
          <a:xfrm>
            <a:off x="262283" y="1662958"/>
            <a:ext cx="310084" cy="308414"/>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latin typeface="FS Magistral Book" panose="020B0504030204080304" pitchFamily="34" charset="0"/>
              </a:rPr>
              <a:t>2</a:t>
            </a:r>
            <a:endParaRPr lang="en-US" sz="1200" b="1" dirty="0">
              <a:latin typeface="FS Magistral Book" panose="020B0504030204080304" pitchFamily="34" charset="0"/>
            </a:endParaRPr>
          </a:p>
        </p:txBody>
      </p:sp>
      <p:sp>
        <p:nvSpPr>
          <p:cNvPr id="7" name="Rounded Rectangle 21">
            <a:extLst>
              <a:ext uri="{FF2B5EF4-FFF2-40B4-BE49-F238E27FC236}">
                <a16:creationId xmlns:a16="http://schemas.microsoft.com/office/drawing/2014/main" id="{D7539880-A867-2B60-4832-AE78FA82CB76}"/>
              </a:ext>
            </a:extLst>
          </p:cNvPr>
          <p:cNvSpPr/>
          <p:nvPr/>
        </p:nvSpPr>
        <p:spPr>
          <a:xfrm>
            <a:off x="253602" y="2412252"/>
            <a:ext cx="310084" cy="308414"/>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latin typeface="FS Magistral Book" panose="020B0504030204080304" pitchFamily="34" charset="0"/>
              </a:rPr>
              <a:t>3</a:t>
            </a:r>
            <a:endParaRPr lang="en-US" sz="1200" b="1" dirty="0">
              <a:latin typeface="FS Magistral Book" panose="020B0504030204080304" pitchFamily="34" charset="0"/>
            </a:endParaRPr>
          </a:p>
        </p:txBody>
      </p:sp>
      <p:sp>
        <p:nvSpPr>
          <p:cNvPr id="8" name="Hộp Văn bản 5">
            <a:extLst>
              <a:ext uri="{FF2B5EF4-FFF2-40B4-BE49-F238E27FC236}">
                <a16:creationId xmlns:a16="http://schemas.microsoft.com/office/drawing/2014/main" id="{712946C0-C7DB-6499-550C-BF0B552C5055}"/>
              </a:ext>
            </a:extLst>
          </p:cNvPr>
          <p:cNvSpPr txBox="1"/>
          <p:nvPr/>
        </p:nvSpPr>
        <p:spPr>
          <a:xfrm>
            <a:off x="860193" y="2375598"/>
            <a:ext cx="8290056" cy="338554"/>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a:defRPr sz="1600"/>
            </a:pPr>
            <a:r>
              <a:rPr lang="en-US"/>
              <a:t>Tăng cường y tế dự phòng dựa trên phân tích dữ liệu, chủ động phòng bệnh</a:t>
            </a:r>
            <a:endParaRPr lang="vi-VN"/>
          </a:p>
        </p:txBody>
      </p:sp>
      <p:sp>
        <p:nvSpPr>
          <p:cNvPr id="9" name="Rounded Rectangle 21">
            <a:extLst>
              <a:ext uri="{FF2B5EF4-FFF2-40B4-BE49-F238E27FC236}">
                <a16:creationId xmlns:a16="http://schemas.microsoft.com/office/drawing/2014/main" id="{CABE4313-C3B3-8FE1-89C9-7D77932C62B9}"/>
              </a:ext>
            </a:extLst>
          </p:cNvPr>
          <p:cNvSpPr/>
          <p:nvPr/>
        </p:nvSpPr>
        <p:spPr>
          <a:xfrm>
            <a:off x="247352" y="3098226"/>
            <a:ext cx="310084" cy="308414"/>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latin typeface="FS Magistral Book" panose="020B0504030204080304" pitchFamily="34" charset="0"/>
              </a:rPr>
              <a:t>4</a:t>
            </a:r>
            <a:endParaRPr lang="en-US" sz="1200" b="1" dirty="0">
              <a:latin typeface="FS Magistral Book" panose="020B0504030204080304" pitchFamily="34" charset="0"/>
            </a:endParaRPr>
          </a:p>
        </p:txBody>
      </p:sp>
      <p:sp>
        <p:nvSpPr>
          <p:cNvPr id="10" name="Hộp Văn bản 5">
            <a:extLst>
              <a:ext uri="{FF2B5EF4-FFF2-40B4-BE49-F238E27FC236}">
                <a16:creationId xmlns:a16="http://schemas.microsoft.com/office/drawing/2014/main" id="{C13955B0-D0A6-79EE-7726-E167A1F07A89}"/>
              </a:ext>
            </a:extLst>
          </p:cNvPr>
          <p:cNvSpPr txBox="1"/>
          <p:nvPr/>
        </p:nvSpPr>
        <p:spPr>
          <a:xfrm>
            <a:off x="853943" y="3061571"/>
            <a:ext cx="8290056" cy="338554"/>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a:defRPr sz="1600"/>
            </a:pPr>
            <a:r>
              <a:rPr lang="en-US"/>
              <a:t>Cải thiện trải nghiệm người dân khi tiếp cận dịch vụ y tế thông qua công cụ hỗ trợ</a:t>
            </a:r>
            <a:endParaRPr lang="vi-VN"/>
          </a:p>
        </p:txBody>
      </p:sp>
      <p:sp>
        <p:nvSpPr>
          <p:cNvPr id="11" name="Rounded Rectangle 21">
            <a:extLst>
              <a:ext uri="{FF2B5EF4-FFF2-40B4-BE49-F238E27FC236}">
                <a16:creationId xmlns:a16="http://schemas.microsoft.com/office/drawing/2014/main" id="{8A93E8C9-2C31-B0CF-3460-FE05D2F7428F}"/>
              </a:ext>
            </a:extLst>
          </p:cNvPr>
          <p:cNvSpPr/>
          <p:nvPr/>
        </p:nvSpPr>
        <p:spPr>
          <a:xfrm>
            <a:off x="247352" y="3754654"/>
            <a:ext cx="310084" cy="308414"/>
          </a:xfrm>
          <a:prstGeom prst="roundRect">
            <a:avLst/>
          </a:prstGeom>
          <a:solidFill>
            <a:srgbClr val="FF0000"/>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latin typeface="FS Magistral Book" panose="020B0504030204080304" pitchFamily="34" charset="0"/>
              </a:rPr>
              <a:t>5</a:t>
            </a:r>
            <a:endParaRPr lang="en-US" sz="1200" b="1" dirty="0">
              <a:latin typeface="FS Magistral Book" panose="020B0504030204080304" pitchFamily="34" charset="0"/>
            </a:endParaRPr>
          </a:p>
        </p:txBody>
      </p:sp>
      <p:sp>
        <p:nvSpPr>
          <p:cNvPr id="12" name="Hộp Văn bản 5">
            <a:extLst>
              <a:ext uri="{FF2B5EF4-FFF2-40B4-BE49-F238E27FC236}">
                <a16:creationId xmlns:a16="http://schemas.microsoft.com/office/drawing/2014/main" id="{46F64D0B-6B00-07B5-B0F5-B02C5F3C5ABA}"/>
              </a:ext>
            </a:extLst>
          </p:cNvPr>
          <p:cNvSpPr txBox="1"/>
          <p:nvPr/>
        </p:nvSpPr>
        <p:spPr>
          <a:xfrm>
            <a:off x="853943" y="3718000"/>
            <a:ext cx="8290056" cy="338554"/>
          </a:xfrm>
          <a:prstGeom prst="rect">
            <a:avLst/>
          </a:prstGeom>
          <a:noFill/>
        </p:spPr>
        <p:txBody>
          <a:bodyPr wrap="square" rtlCol="0">
            <a:spAutoFit/>
          </a:bodyPr>
          <a:lstStyle>
            <a:defPPr>
              <a:defRPr lang="en-US"/>
            </a:defPPr>
            <a:lvl1pPr lvl="0">
              <a:lnSpc>
                <a:spcPct val="100000"/>
              </a:lnSpc>
              <a:defRPr sz="1600" b="1">
                <a:latin typeface="FS Magistral Book" panose="020B0504030204080304" pitchFamily="34" charset="0"/>
              </a:defRPr>
            </a:lvl1pPr>
          </a:lstStyle>
          <a:p>
            <a:pPr>
              <a:defRPr sz="1600"/>
            </a:pPr>
            <a:r>
              <a:rPr lang="en-US"/>
              <a:t>Nâng cao hiệu quả quản lý, điều hành dựa trên dữ liệu thời gian thực</a:t>
            </a:r>
            <a:endParaRPr lang="vi-VN"/>
          </a:p>
        </p:txBody>
      </p:sp>
    </p:spTree>
    <p:extLst>
      <p:ext uri="{BB962C8B-B14F-4D97-AF65-F5344CB8AC3E}">
        <p14:creationId xmlns:p14="http://schemas.microsoft.com/office/powerpoint/2010/main" val="1602536678"/>
      </p:ext>
    </p:extLst>
  </p:cSld>
  <p:clrMapOvr>
    <a:masterClrMapping/>
  </p:clrMapOvr>
  <mc:AlternateContent xmlns:mc="http://schemas.openxmlformats.org/markup-compatibility/2006" xmlns:p14="http://schemas.microsoft.com/office/powerpoint/2010/main">
    <mc:Choice Requires="p14">
      <p:transition>
        <p14:revea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2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25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5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P spid="10" grpId="0"/>
      <p:bldP spid="12" grpId="0"/>
    </p:bldLst>
  </p:timing>
</p:sld>
</file>

<file path=ppt/theme/theme1.xml><?xml version="1.0" encoding="utf-8"?>
<a:theme xmlns:a="http://schemas.openxmlformats.org/drawingml/2006/main" name="Office Theme">
  <a:themeElements>
    <a:clrScheme name="Custom 30">
      <a:dk1>
        <a:sysClr val="windowText" lastClr="000000"/>
      </a:dk1>
      <a:lt1>
        <a:sysClr val="window" lastClr="FFFFFF"/>
      </a:lt1>
      <a:dk2>
        <a:srgbClr val="32424F"/>
      </a:dk2>
      <a:lt2>
        <a:srgbClr val="C3AFCC"/>
      </a:lt2>
      <a:accent1>
        <a:srgbClr val="2980B9"/>
      </a:accent1>
      <a:accent2>
        <a:srgbClr val="9BBB59"/>
      </a:accent2>
      <a:accent3>
        <a:srgbClr val="16A085"/>
      </a:accent3>
      <a:accent4>
        <a:srgbClr val="107863"/>
      </a:accent4>
      <a:accent5>
        <a:srgbClr val="E28F16"/>
      </a:accent5>
      <a:accent6>
        <a:srgbClr val="A96B10"/>
      </a:accent6>
      <a:hlink>
        <a:srgbClr val="1E608A"/>
      </a:hlink>
      <a:folHlink>
        <a:srgbClr val="73B5E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31673</TotalTime>
  <Words>2664</Words>
  <Application>Microsoft Office PowerPoint</Application>
  <PresentationFormat>On-screen Show (16:9)</PresentationFormat>
  <Paragraphs>299</Paragraphs>
  <Slides>43</Slides>
  <Notes>41</Notes>
  <HiddenSlides>0</HiddenSlides>
  <MMClips>0</MMClips>
  <ScaleCrop>false</ScaleCrop>
  <HeadingPairs>
    <vt:vector size="8" baseType="variant">
      <vt:variant>
        <vt:lpstr>Fonts Used</vt:lpstr>
      </vt:variant>
      <vt:variant>
        <vt:i4>12</vt:i4>
      </vt:variant>
      <vt:variant>
        <vt:lpstr>Theme</vt:lpstr>
      </vt:variant>
      <vt:variant>
        <vt:i4>1</vt:i4>
      </vt:variant>
      <vt:variant>
        <vt:lpstr>Slide Titles</vt:lpstr>
      </vt:variant>
      <vt:variant>
        <vt:i4>43</vt:i4>
      </vt:variant>
      <vt:variant>
        <vt:lpstr>Custom Shows</vt:lpstr>
      </vt:variant>
      <vt:variant>
        <vt:i4>1</vt:i4>
      </vt:variant>
    </vt:vector>
  </HeadingPairs>
  <TitlesOfParts>
    <vt:vector size="57" baseType="lpstr">
      <vt:lpstr>Arial</vt:lpstr>
      <vt:lpstr>Calibri</vt:lpstr>
      <vt:lpstr>FS Magistral Book</vt:lpstr>
      <vt:lpstr>FS PF BeauSans Pro Light</vt:lpstr>
      <vt:lpstr>Montserrat</vt:lpstr>
      <vt:lpstr>Roboto</vt:lpstr>
      <vt:lpstr>Roboto Light</vt:lpstr>
      <vt:lpstr>Roboto Medium</vt:lpstr>
      <vt:lpstr>Sarabun</vt:lpstr>
      <vt:lpstr>Sarabun ExtraBold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Custom Show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dc:creator>
  <cp:lastModifiedBy>Trong Trinh</cp:lastModifiedBy>
  <cp:revision>3896</cp:revision>
  <cp:lastPrinted>2016-02-15T10:35:29Z</cp:lastPrinted>
  <dcterms:created xsi:type="dcterms:W3CDTF">2014-10-04T04:19:21Z</dcterms:created>
  <dcterms:modified xsi:type="dcterms:W3CDTF">2026-07-30T02:50:42Z</dcterms:modified>
</cp:coreProperties>
</file>