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01"/>
  </p:notesMasterIdLst>
  <p:handoutMasterIdLst>
    <p:handoutMasterId r:id="rId102"/>
  </p:handoutMasterIdLst>
  <p:sldIdLst>
    <p:sldId id="256" r:id="rId5"/>
    <p:sldId id="257" r:id="rId6"/>
    <p:sldId id="451" r:id="rId7"/>
    <p:sldId id="258" r:id="rId8"/>
    <p:sldId id="452" r:id="rId9"/>
    <p:sldId id="467" r:id="rId10"/>
    <p:sldId id="319" r:id="rId11"/>
    <p:sldId id="313" r:id="rId12"/>
    <p:sldId id="320" r:id="rId13"/>
    <p:sldId id="315" r:id="rId14"/>
    <p:sldId id="261" r:id="rId15"/>
    <p:sldId id="334" r:id="rId16"/>
    <p:sldId id="336" r:id="rId17"/>
    <p:sldId id="344" r:id="rId18"/>
    <p:sldId id="435" r:id="rId19"/>
    <p:sldId id="437" r:id="rId20"/>
    <p:sldId id="438" r:id="rId21"/>
    <p:sldId id="439" r:id="rId22"/>
    <p:sldId id="396" r:id="rId23"/>
    <p:sldId id="397" r:id="rId24"/>
    <p:sldId id="447" r:id="rId25"/>
    <p:sldId id="448" r:id="rId26"/>
    <p:sldId id="449" r:id="rId27"/>
    <p:sldId id="389" r:id="rId28"/>
    <p:sldId id="388" r:id="rId29"/>
    <p:sldId id="342" r:id="rId30"/>
    <p:sldId id="458" r:id="rId31"/>
    <p:sldId id="387" r:id="rId32"/>
    <p:sldId id="432" r:id="rId33"/>
    <p:sldId id="433" r:id="rId34"/>
    <p:sldId id="453" r:id="rId35"/>
    <p:sldId id="373" r:id="rId36"/>
    <p:sldId id="463" r:id="rId37"/>
    <p:sldId id="375" r:id="rId38"/>
    <p:sldId id="459" r:id="rId39"/>
    <p:sldId id="272" r:id="rId40"/>
    <p:sldId id="273" r:id="rId41"/>
    <p:sldId id="274" r:id="rId42"/>
    <p:sldId id="333" r:id="rId43"/>
    <p:sldId id="277" r:id="rId44"/>
    <p:sldId id="281" r:id="rId45"/>
    <p:sldId id="278" r:id="rId46"/>
    <p:sldId id="279" r:id="rId47"/>
    <p:sldId id="280" r:id="rId48"/>
    <p:sldId id="282" r:id="rId49"/>
    <p:sldId id="283" r:id="rId50"/>
    <p:sldId id="284" r:id="rId51"/>
    <p:sldId id="285" r:id="rId52"/>
    <p:sldId id="286" r:id="rId53"/>
    <p:sldId id="371" r:id="rId54"/>
    <p:sldId id="460" r:id="rId55"/>
    <p:sldId id="462" r:id="rId56"/>
    <p:sldId id="461" r:id="rId57"/>
    <p:sldId id="454" r:id="rId58"/>
    <p:sldId id="341" r:id="rId59"/>
    <p:sldId id="357" r:id="rId60"/>
    <p:sldId id="413" r:id="rId61"/>
    <p:sldId id="414" r:id="rId62"/>
    <p:sldId id="468" r:id="rId63"/>
    <p:sldId id="469" r:id="rId64"/>
    <p:sldId id="470" r:id="rId65"/>
    <p:sldId id="385" r:id="rId66"/>
    <p:sldId id="386" r:id="rId67"/>
    <p:sldId id="464" r:id="rId68"/>
    <p:sldId id="465" r:id="rId69"/>
    <p:sldId id="444" r:id="rId70"/>
    <p:sldId id="445" r:id="rId71"/>
    <p:sldId id="345" r:id="rId72"/>
    <p:sldId id="346" r:id="rId73"/>
    <p:sldId id="347" r:id="rId74"/>
    <p:sldId id="348" r:id="rId75"/>
    <p:sldId id="349" r:id="rId76"/>
    <p:sldId id="350" r:id="rId77"/>
    <p:sldId id="351" r:id="rId78"/>
    <p:sldId id="352" r:id="rId79"/>
    <p:sldId id="343" r:id="rId80"/>
    <p:sldId id="457" r:id="rId81"/>
    <p:sldId id="328" r:id="rId82"/>
    <p:sldId id="335" r:id="rId83"/>
    <p:sldId id="338" r:id="rId84"/>
    <p:sldId id="398" r:id="rId85"/>
    <p:sldId id="466" r:id="rId86"/>
    <p:sldId id="455" r:id="rId87"/>
    <p:sldId id="356" r:id="rId88"/>
    <p:sldId id="354" r:id="rId89"/>
    <p:sldId id="355" r:id="rId90"/>
    <p:sldId id="408" r:id="rId91"/>
    <p:sldId id="409" r:id="rId92"/>
    <p:sldId id="410" r:id="rId93"/>
    <p:sldId id="411" r:id="rId94"/>
    <p:sldId id="422" r:id="rId95"/>
    <p:sldId id="423" r:id="rId96"/>
    <p:sldId id="424" r:id="rId97"/>
    <p:sldId id="425" r:id="rId98"/>
    <p:sldId id="427" r:id="rId99"/>
    <p:sldId id="434"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B"/>
    <a:srgbClr val="FFF5D5"/>
    <a:srgbClr val="FFFF66"/>
    <a:srgbClr val="6699FF"/>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1264" autoAdjust="0"/>
  </p:normalViewPr>
  <p:slideViewPr>
    <p:cSldViewPr snapToGrid="0">
      <p:cViewPr varScale="1">
        <p:scale>
          <a:sx n="78" d="100"/>
          <a:sy n="78" d="100"/>
        </p:scale>
        <p:origin x="492" y="4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CFA94-7FD3-41E9-921B-7E09BACF85D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471A70A-F56F-4086-902F-6203FA956FF1}">
      <dgm:prSet phldrT="[Text]" custT="1"/>
      <dgm:spPr>
        <a:solidFill>
          <a:schemeClr val="accent5">
            <a:lumMod val="75000"/>
          </a:schemeClr>
        </a:solidFill>
      </dgm:spPr>
      <dgm:t>
        <a:bodyPr/>
        <a:lstStyle/>
        <a:p>
          <a:r>
            <a:rPr lang="en-US" sz="2800" dirty="0">
              <a:latin typeface="Times New Roman" panose="02020603050405020304" pitchFamily="18" charset="0"/>
              <a:cs typeface="Times New Roman" panose="02020603050405020304" pitchFamily="18" charset="0"/>
            </a:rPr>
            <a:t>1.</a:t>
          </a:r>
        </a:p>
        <a:p>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endParaRPr lang="en-US" sz="2800" dirty="0">
            <a:latin typeface="Times New Roman" panose="02020603050405020304" pitchFamily="18" charset="0"/>
            <a:cs typeface="Times New Roman" panose="02020603050405020304" pitchFamily="18" charset="0"/>
          </a:endParaRPr>
        </a:p>
      </dgm:t>
    </dgm:pt>
    <dgm:pt modelId="{3CF4C50A-DFD3-4252-BEBD-3A3110BEB663}" type="parTrans" cxnId="{EC3CB1E9-F1D9-4722-8CAC-D725440404EC}">
      <dgm:prSet/>
      <dgm:spPr/>
      <dgm:t>
        <a:bodyPr/>
        <a:lstStyle/>
        <a:p>
          <a:endParaRPr lang="en-US" sz="2800">
            <a:latin typeface="Times New Roman" panose="02020603050405020304" pitchFamily="18" charset="0"/>
            <a:cs typeface="Times New Roman" panose="02020603050405020304" pitchFamily="18" charset="0"/>
          </a:endParaRPr>
        </a:p>
      </dgm:t>
    </dgm:pt>
    <dgm:pt modelId="{1EDDD524-2C8E-4D2D-AA81-38619E9DACD4}" type="sibTrans" cxnId="{EC3CB1E9-F1D9-4722-8CAC-D725440404EC}">
      <dgm:prSet/>
      <dgm:spPr/>
      <dgm:t>
        <a:bodyPr/>
        <a:lstStyle/>
        <a:p>
          <a:endParaRPr lang="en-US" sz="2800">
            <a:latin typeface="Times New Roman" panose="02020603050405020304" pitchFamily="18" charset="0"/>
            <a:cs typeface="Times New Roman" panose="02020603050405020304" pitchFamily="18" charset="0"/>
          </a:endParaRPr>
        </a:p>
      </dgm:t>
    </dgm:pt>
    <dgm:pt modelId="{61B7961F-E022-4C33-B68A-A53F9100083B}">
      <dgm:prSet phldrT="[Text]" custT="1"/>
      <dgm:spPr>
        <a:solidFill>
          <a:schemeClr val="accent5">
            <a:lumMod val="75000"/>
          </a:schemeClr>
        </a:solidFill>
      </dgm:spPr>
      <dgm:t>
        <a:bodyPr/>
        <a:lstStyle/>
        <a:p>
          <a:r>
            <a:rPr lang="en-US" sz="2800" dirty="0">
              <a:latin typeface="Times New Roman" panose="02020603050405020304" pitchFamily="18" charset="0"/>
              <a:cs typeface="Times New Roman" panose="02020603050405020304" pitchFamily="18" charset="0"/>
            </a:rPr>
            <a:t>2. </a:t>
          </a:r>
        </a:p>
        <a:p>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thầu</a:t>
          </a:r>
          <a:endParaRPr lang="en-US" sz="2800" dirty="0">
            <a:latin typeface="Times New Roman" panose="02020603050405020304" pitchFamily="18" charset="0"/>
            <a:cs typeface="Times New Roman" panose="02020603050405020304" pitchFamily="18" charset="0"/>
          </a:endParaRPr>
        </a:p>
      </dgm:t>
    </dgm:pt>
    <dgm:pt modelId="{0EFB36DB-9B2D-460F-A6AE-D026A13C38BE}" type="parTrans" cxnId="{D197C86E-BE0E-4B8C-859F-95B2E79781E1}">
      <dgm:prSet/>
      <dgm:spPr/>
      <dgm:t>
        <a:bodyPr/>
        <a:lstStyle/>
        <a:p>
          <a:endParaRPr lang="en-US" sz="2800">
            <a:latin typeface="Times New Roman" panose="02020603050405020304" pitchFamily="18" charset="0"/>
            <a:cs typeface="Times New Roman" panose="02020603050405020304" pitchFamily="18" charset="0"/>
          </a:endParaRPr>
        </a:p>
      </dgm:t>
    </dgm:pt>
    <dgm:pt modelId="{E7B525C2-0FA3-430C-B9B7-251DF27DAFB1}" type="sibTrans" cxnId="{D197C86E-BE0E-4B8C-859F-95B2E79781E1}">
      <dgm:prSet/>
      <dgm:spPr/>
      <dgm:t>
        <a:bodyPr/>
        <a:lstStyle/>
        <a:p>
          <a:endParaRPr lang="en-US" sz="2800">
            <a:latin typeface="Times New Roman" panose="02020603050405020304" pitchFamily="18" charset="0"/>
            <a:cs typeface="Times New Roman" panose="02020603050405020304" pitchFamily="18" charset="0"/>
          </a:endParaRPr>
        </a:p>
      </dgm:t>
    </dgm:pt>
    <dgm:pt modelId="{3B55EC8B-0F3C-4C4C-A296-A426623303EB}">
      <dgm:prSet phldrT="[Text]" custT="1"/>
      <dgm:spPr>
        <a:solidFill>
          <a:schemeClr val="accent5">
            <a:lumMod val="75000"/>
          </a:schemeClr>
        </a:solidFill>
      </dgm:spPr>
      <dgm:t>
        <a:bodyPr/>
        <a:lstStyle/>
        <a:p>
          <a:r>
            <a:rPr lang="en-US" sz="2800" dirty="0">
              <a:latin typeface="Times New Roman" panose="02020603050405020304" pitchFamily="18" charset="0"/>
              <a:cs typeface="Times New Roman" panose="02020603050405020304" pitchFamily="18" charset="0"/>
            </a:rPr>
            <a:t>3.</a:t>
          </a:r>
        </a:p>
        <a:p>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thầu</a:t>
          </a:r>
          <a:endParaRPr lang="en-US" sz="2800" dirty="0">
            <a:latin typeface="Times New Roman" panose="02020603050405020304" pitchFamily="18" charset="0"/>
            <a:cs typeface="Times New Roman" panose="02020603050405020304" pitchFamily="18" charset="0"/>
          </a:endParaRPr>
        </a:p>
      </dgm:t>
    </dgm:pt>
    <dgm:pt modelId="{90610C14-E99F-462D-A2CA-74F4FDD32E83}" type="parTrans" cxnId="{13C386A6-0E48-494C-BEA0-A88E082C90BE}">
      <dgm:prSet/>
      <dgm:spPr/>
      <dgm:t>
        <a:bodyPr/>
        <a:lstStyle/>
        <a:p>
          <a:endParaRPr lang="en-US" sz="2800">
            <a:latin typeface="Times New Roman" panose="02020603050405020304" pitchFamily="18" charset="0"/>
            <a:cs typeface="Times New Roman" panose="02020603050405020304" pitchFamily="18" charset="0"/>
          </a:endParaRPr>
        </a:p>
      </dgm:t>
    </dgm:pt>
    <dgm:pt modelId="{9CD57B60-439F-442A-B04F-2B9F82338178}" type="sibTrans" cxnId="{13C386A6-0E48-494C-BEA0-A88E082C90BE}">
      <dgm:prSet/>
      <dgm:spPr/>
      <dgm:t>
        <a:bodyPr/>
        <a:lstStyle/>
        <a:p>
          <a:endParaRPr lang="en-US" sz="2800">
            <a:latin typeface="Times New Roman" panose="02020603050405020304" pitchFamily="18" charset="0"/>
            <a:cs typeface="Times New Roman" panose="02020603050405020304" pitchFamily="18" charset="0"/>
          </a:endParaRPr>
        </a:p>
      </dgm:t>
    </dgm:pt>
    <dgm:pt modelId="{7C782D71-121A-445F-B4BA-C19036B5662A}">
      <dgm:prSet phldrT="[Text]"/>
      <dgm:spPr>
        <a:solidFill>
          <a:schemeClr val="accent5">
            <a:lumMod val="75000"/>
          </a:schemeClr>
        </a:solidFill>
      </dgm:spPr>
      <dgm:t>
        <a:bodyPr/>
        <a:lstStyle/>
        <a:p>
          <a:r>
            <a:rPr lang="en-US" dirty="0">
              <a:latin typeface="Times New Roman" panose="02020603050405020304" pitchFamily="18" charset="0"/>
              <a:cs typeface="Times New Roman" panose="02020603050405020304" pitchFamily="18" charset="0"/>
            </a:rPr>
            <a:t>4.</a:t>
          </a:r>
        </a:p>
        <a:p>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thầu</a:t>
          </a:r>
          <a:endParaRPr lang="en-US" dirty="0">
            <a:latin typeface="Times New Roman" panose="02020603050405020304" pitchFamily="18" charset="0"/>
            <a:cs typeface="Times New Roman" panose="02020603050405020304" pitchFamily="18" charset="0"/>
          </a:endParaRPr>
        </a:p>
      </dgm:t>
    </dgm:pt>
    <dgm:pt modelId="{065E61CE-D729-47BD-899A-EE73FC783A32}" type="parTrans" cxnId="{3600ABF4-C8EE-4DFC-9E72-31E421E518C4}">
      <dgm:prSet/>
      <dgm:spPr/>
      <dgm:t>
        <a:bodyPr/>
        <a:lstStyle/>
        <a:p>
          <a:endParaRPr lang="en-US"/>
        </a:p>
      </dgm:t>
    </dgm:pt>
    <dgm:pt modelId="{F25497C4-C3C8-407B-827C-EB51F70A1B89}" type="sibTrans" cxnId="{3600ABF4-C8EE-4DFC-9E72-31E421E518C4}">
      <dgm:prSet/>
      <dgm:spPr/>
      <dgm:t>
        <a:bodyPr/>
        <a:lstStyle/>
        <a:p>
          <a:endParaRPr lang="en-US"/>
        </a:p>
      </dgm:t>
    </dgm:pt>
    <dgm:pt modelId="{4A2819AF-9743-4346-AD58-D7A7D6C5EC50}">
      <dgm:prSet phldrT="[Text]"/>
      <dgm:spPr>
        <a:solidFill>
          <a:schemeClr val="accent5">
            <a:lumMod val="75000"/>
          </a:schemeClr>
        </a:solidFill>
      </dgm:spPr>
      <dgm:t>
        <a:bodyPr/>
        <a:lstStyle/>
        <a:p>
          <a:r>
            <a:rPr lang="en-US" dirty="0">
              <a:latin typeface="Times New Roman" panose="02020603050405020304" pitchFamily="18" charset="0"/>
              <a:cs typeface="Times New Roman" panose="02020603050405020304" pitchFamily="18" charset="0"/>
            </a:rPr>
            <a:t>5.</a:t>
          </a:r>
        </a:p>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thầu</a:t>
          </a:r>
          <a:endParaRPr lang="en-US" dirty="0">
            <a:latin typeface="Times New Roman" panose="02020603050405020304" pitchFamily="18" charset="0"/>
            <a:cs typeface="Times New Roman" panose="02020603050405020304" pitchFamily="18" charset="0"/>
          </a:endParaRPr>
        </a:p>
      </dgm:t>
    </dgm:pt>
    <dgm:pt modelId="{F5FCD689-AD5D-466F-A3BE-80815FA4D48A}" type="parTrans" cxnId="{203D6E3D-F224-4564-9D7C-7990FA66338A}">
      <dgm:prSet/>
      <dgm:spPr/>
      <dgm:t>
        <a:bodyPr/>
        <a:lstStyle/>
        <a:p>
          <a:endParaRPr lang="en-US"/>
        </a:p>
      </dgm:t>
    </dgm:pt>
    <dgm:pt modelId="{64B64056-26F6-4EA8-B43F-1B585240B7EA}" type="sibTrans" cxnId="{203D6E3D-F224-4564-9D7C-7990FA66338A}">
      <dgm:prSet/>
      <dgm:spPr/>
      <dgm:t>
        <a:bodyPr/>
        <a:lstStyle/>
        <a:p>
          <a:endParaRPr lang="en-US"/>
        </a:p>
      </dgm:t>
    </dgm:pt>
    <dgm:pt modelId="{D319D0A4-502B-4041-94C6-3B8AEEC76E37}" type="pres">
      <dgm:prSet presAssocID="{CA7CFA94-7FD3-41E9-921B-7E09BACF85D3}" presName="Name0" presStyleCnt="0">
        <dgm:presLayoutVars>
          <dgm:dir/>
          <dgm:resizeHandles val="exact"/>
        </dgm:presLayoutVars>
      </dgm:prSet>
      <dgm:spPr/>
    </dgm:pt>
    <dgm:pt modelId="{6609C745-83B0-49CA-8DFA-7FE7B6FE633C}" type="pres">
      <dgm:prSet presAssocID="{8471A70A-F56F-4086-902F-6203FA956FF1}" presName="node" presStyleLbl="node1" presStyleIdx="0" presStyleCnt="5">
        <dgm:presLayoutVars>
          <dgm:bulletEnabled val="1"/>
        </dgm:presLayoutVars>
      </dgm:prSet>
      <dgm:spPr/>
    </dgm:pt>
    <dgm:pt modelId="{56577CAA-1421-4AFA-ABB3-E919D42699B1}" type="pres">
      <dgm:prSet presAssocID="{1EDDD524-2C8E-4D2D-AA81-38619E9DACD4}" presName="sibTrans" presStyleCnt="0"/>
      <dgm:spPr/>
    </dgm:pt>
    <dgm:pt modelId="{56CCD093-1ABA-4902-B953-7E12613D0924}" type="pres">
      <dgm:prSet presAssocID="{61B7961F-E022-4C33-B68A-A53F9100083B}" presName="node" presStyleLbl="node1" presStyleIdx="1" presStyleCnt="5">
        <dgm:presLayoutVars>
          <dgm:bulletEnabled val="1"/>
        </dgm:presLayoutVars>
      </dgm:prSet>
      <dgm:spPr/>
    </dgm:pt>
    <dgm:pt modelId="{1283A4CC-348D-41AF-B6DD-75EBC81D4F03}" type="pres">
      <dgm:prSet presAssocID="{E7B525C2-0FA3-430C-B9B7-251DF27DAFB1}" presName="sibTrans" presStyleCnt="0"/>
      <dgm:spPr/>
    </dgm:pt>
    <dgm:pt modelId="{A0F91CFC-87AE-4996-8F91-AEA3F7AC7303}" type="pres">
      <dgm:prSet presAssocID="{3B55EC8B-0F3C-4C4C-A296-A426623303EB}" presName="node" presStyleLbl="node1" presStyleIdx="2" presStyleCnt="5">
        <dgm:presLayoutVars>
          <dgm:bulletEnabled val="1"/>
        </dgm:presLayoutVars>
      </dgm:prSet>
      <dgm:spPr/>
    </dgm:pt>
    <dgm:pt modelId="{A568E3F0-54C5-4AF6-90AC-0AE1783173C2}" type="pres">
      <dgm:prSet presAssocID="{9CD57B60-439F-442A-B04F-2B9F82338178}" presName="sibTrans" presStyleCnt="0"/>
      <dgm:spPr/>
    </dgm:pt>
    <dgm:pt modelId="{1EE87016-ABD9-4A02-A0F5-3B2E3FAEF2B6}" type="pres">
      <dgm:prSet presAssocID="{7C782D71-121A-445F-B4BA-C19036B5662A}" presName="node" presStyleLbl="node1" presStyleIdx="3" presStyleCnt="5">
        <dgm:presLayoutVars>
          <dgm:bulletEnabled val="1"/>
        </dgm:presLayoutVars>
      </dgm:prSet>
      <dgm:spPr/>
    </dgm:pt>
    <dgm:pt modelId="{8DE797BE-B6FE-4F2D-98D4-B3FF59D800E9}" type="pres">
      <dgm:prSet presAssocID="{F25497C4-C3C8-407B-827C-EB51F70A1B89}" presName="sibTrans" presStyleCnt="0"/>
      <dgm:spPr/>
    </dgm:pt>
    <dgm:pt modelId="{2F51EAED-6F12-44F7-8E39-016E160DB645}" type="pres">
      <dgm:prSet presAssocID="{4A2819AF-9743-4346-AD58-D7A7D6C5EC50}" presName="node" presStyleLbl="node1" presStyleIdx="4" presStyleCnt="5">
        <dgm:presLayoutVars>
          <dgm:bulletEnabled val="1"/>
        </dgm:presLayoutVars>
      </dgm:prSet>
      <dgm:spPr/>
    </dgm:pt>
  </dgm:ptLst>
  <dgm:cxnLst>
    <dgm:cxn modelId="{E359A931-D115-4EF6-9884-80F6F57FC27D}" type="presOf" srcId="{8471A70A-F56F-4086-902F-6203FA956FF1}" destId="{6609C745-83B0-49CA-8DFA-7FE7B6FE633C}" srcOrd="0" destOrd="0" presId="urn:microsoft.com/office/officeart/2005/8/layout/hList6"/>
    <dgm:cxn modelId="{203D6E3D-F224-4564-9D7C-7990FA66338A}" srcId="{CA7CFA94-7FD3-41E9-921B-7E09BACF85D3}" destId="{4A2819AF-9743-4346-AD58-D7A7D6C5EC50}" srcOrd="4" destOrd="0" parTransId="{F5FCD689-AD5D-466F-A3BE-80815FA4D48A}" sibTransId="{64B64056-26F6-4EA8-B43F-1B585240B7EA}"/>
    <dgm:cxn modelId="{2273B33D-3184-4A3A-AFBB-8D941CE355D7}" type="presOf" srcId="{3B55EC8B-0F3C-4C4C-A296-A426623303EB}" destId="{A0F91CFC-87AE-4996-8F91-AEA3F7AC7303}" srcOrd="0" destOrd="0" presId="urn:microsoft.com/office/officeart/2005/8/layout/hList6"/>
    <dgm:cxn modelId="{781FEC43-A9B3-489E-A241-6F11B1934AC0}" type="presOf" srcId="{7C782D71-121A-445F-B4BA-C19036B5662A}" destId="{1EE87016-ABD9-4A02-A0F5-3B2E3FAEF2B6}" srcOrd="0" destOrd="0" presId="urn:microsoft.com/office/officeart/2005/8/layout/hList6"/>
    <dgm:cxn modelId="{D197C86E-BE0E-4B8C-859F-95B2E79781E1}" srcId="{CA7CFA94-7FD3-41E9-921B-7E09BACF85D3}" destId="{61B7961F-E022-4C33-B68A-A53F9100083B}" srcOrd="1" destOrd="0" parTransId="{0EFB36DB-9B2D-460F-A6AE-D026A13C38BE}" sibTransId="{E7B525C2-0FA3-430C-B9B7-251DF27DAFB1}"/>
    <dgm:cxn modelId="{13C386A6-0E48-494C-BEA0-A88E082C90BE}" srcId="{CA7CFA94-7FD3-41E9-921B-7E09BACF85D3}" destId="{3B55EC8B-0F3C-4C4C-A296-A426623303EB}" srcOrd="2" destOrd="0" parTransId="{90610C14-E99F-462D-A2CA-74F4FDD32E83}" sibTransId="{9CD57B60-439F-442A-B04F-2B9F82338178}"/>
    <dgm:cxn modelId="{7ECC93D0-39C8-4F5E-AB16-EEEE67D181D8}" type="presOf" srcId="{CA7CFA94-7FD3-41E9-921B-7E09BACF85D3}" destId="{D319D0A4-502B-4041-94C6-3B8AEEC76E37}" srcOrd="0" destOrd="0" presId="urn:microsoft.com/office/officeart/2005/8/layout/hList6"/>
    <dgm:cxn modelId="{EC3CB1E9-F1D9-4722-8CAC-D725440404EC}" srcId="{CA7CFA94-7FD3-41E9-921B-7E09BACF85D3}" destId="{8471A70A-F56F-4086-902F-6203FA956FF1}" srcOrd="0" destOrd="0" parTransId="{3CF4C50A-DFD3-4252-BEBD-3A3110BEB663}" sibTransId="{1EDDD524-2C8E-4D2D-AA81-38619E9DACD4}"/>
    <dgm:cxn modelId="{EEBC33EB-9969-4281-BCF8-87B63284F5F4}" type="presOf" srcId="{4A2819AF-9743-4346-AD58-D7A7D6C5EC50}" destId="{2F51EAED-6F12-44F7-8E39-016E160DB645}" srcOrd="0" destOrd="0" presId="urn:microsoft.com/office/officeart/2005/8/layout/hList6"/>
    <dgm:cxn modelId="{3600ABF4-C8EE-4DFC-9E72-31E421E518C4}" srcId="{CA7CFA94-7FD3-41E9-921B-7E09BACF85D3}" destId="{7C782D71-121A-445F-B4BA-C19036B5662A}" srcOrd="3" destOrd="0" parTransId="{065E61CE-D729-47BD-899A-EE73FC783A32}" sibTransId="{F25497C4-C3C8-407B-827C-EB51F70A1B89}"/>
    <dgm:cxn modelId="{531378FA-9CA3-41EA-B354-79611D58B0CD}" type="presOf" srcId="{61B7961F-E022-4C33-B68A-A53F9100083B}" destId="{56CCD093-1ABA-4902-B953-7E12613D0924}" srcOrd="0" destOrd="0" presId="urn:microsoft.com/office/officeart/2005/8/layout/hList6"/>
    <dgm:cxn modelId="{FB1107F9-DD3C-47C8-9DEE-1F4CB9596B14}" type="presParOf" srcId="{D319D0A4-502B-4041-94C6-3B8AEEC76E37}" destId="{6609C745-83B0-49CA-8DFA-7FE7B6FE633C}" srcOrd="0" destOrd="0" presId="urn:microsoft.com/office/officeart/2005/8/layout/hList6"/>
    <dgm:cxn modelId="{CDC95CCF-B606-4D8D-95A3-112A8A7EEEEB}" type="presParOf" srcId="{D319D0A4-502B-4041-94C6-3B8AEEC76E37}" destId="{56577CAA-1421-4AFA-ABB3-E919D42699B1}" srcOrd="1" destOrd="0" presId="urn:microsoft.com/office/officeart/2005/8/layout/hList6"/>
    <dgm:cxn modelId="{C4596BC1-B267-4A44-9373-0FBA0316FEFA}" type="presParOf" srcId="{D319D0A4-502B-4041-94C6-3B8AEEC76E37}" destId="{56CCD093-1ABA-4902-B953-7E12613D0924}" srcOrd="2" destOrd="0" presId="urn:microsoft.com/office/officeart/2005/8/layout/hList6"/>
    <dgm:cxn modelId="{CAD2DADA-6878-42EE-ABF0-E66AE908FC6F}" type="presParOf" srcId="{D319D0A4-502B-4041-94C6-3B8AEEC76E37}" destId="{1283A4CC-348D-41AF-B6DD-75EBC81D4F03}" srcOrd="3" destOrd="0" presId="urn:microsoft.com/office/officeart/2005/8/layout/hList6"/>
    <dgm:cxn modelId="{2FF834D8-AC64-472D-93DA-7DA9179BEFEE}" type="presParOf" srcId="{D319D0A4-502B-4041-94C6-3B8AEEC76E37}" destId="{A0F91CFC-87AE-4996-8F91-AEA3F7AC7303}" srcOrd="4" destOrd="0" presId="urn:microsoft.com/office/officeart/2005/8/layout/hList6"/>
    <dgm:cxn modelId="{51E67BD8-783C-4871-BC64-ACCB3BA05C0D}" type="presParOf" srcId="{D319D0A4-502B-4041-94C6-3B8AEEC76E37}" destId="{A568E3F0-54C5-4AF6-90AC-0AE1783173C2}" srcOrd="5" destOrd="0" presId="urn:microsoft.com/office/officeart/2005/8/layout/hList6"/>
    <dgm:cxn modelId="{2B7920E6-4118-4FE9-A49E-509412323984}" type="presParOf" srcId="{D319D0A4-502B-4041-94C6-3B8AEEC76E37}" destId="{1EE87016-ABD9-4A02-A0F5-3B2E3FAEF2B6}" srcOrd="6" destOrd="0" presId="urn:microsoft.com/office/officeart/2005/8/layout/hList6"/>
    <dgm:cxn modelId="{38AF47DC-C7EB-4CDD-B38D-C17122E04DCF}" type="presParOf" srcId="{D319D0A4-502B-4041-94C6-3B8AEEC76E37}" destId="{8DE797BE-B6FE-4F2D-98D4-B3FF59D800E9}" srcOrd="7" destOrd="0" presId="urn:microsoft.com/office/officeart/2005/8/layout/hList6"/>
    <dgm:cxn modelId="{671DBBE4-BDC4-47B4-8314-ADE019400926}" type="presParOf" srcId="{D319D0A4-502B-4041-94C6-3B8AEEC76E37}" destId="{2F51EAED-6F12-44F7-8E39-016E160DB64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9C745-83B0-49CA-8DFA-7FE7B6FE633C}">
      <dsp:nvSpPr>
        <dsp:cNvPr id="0" name=""/>
        <dsp:cNvSpPr/>
      </dsp:nvSpPr>
      <dsp:spPr>
        <a:xfrm rot="16200000">
          <a:off x="-1294442" y="1299282"/>
          <a:ext cx="4297018" cy="1698452"/>
        </a:xfrm>
        <a:prstGeom prst="flowChartManualOperati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1.</a:t>
          </a:r>
        </a:p>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lý</a:t>
          </a:r>
          <a:endParaRPr lang="en-US" sz="2800" kern="1200" dirty="0">
            <a:latin typeface="Times New Roman" panose="02020603050405020304" pitchFamily="18" charset="0"/>
            <a:cs typeface="Times New Roman" panose="02020603050405020304" pitchFamily="18" charset="0"/>
          </a:endParaRPr>
        </a:p>
      </dsp:txBody>
      <dsp:txXfrm rot="5400000">
        <a:off x="4841" y="859403"/>
        <a:ext cx="1698452" cy="2578210"/>
      </dsp:txXfrm>
    </dsp:sp>
    <dsp:sp modelId="{56CCD093-1ABA-4902-B953-7E12613D0924}">
      <dsp:nvSpPr>
        <dsp:cNvPr id="0" name=""/>
        <dsp:cNvSpPr/>
      </dsp:nvSpPr>
      <dsp:spPr>
        <a:xfrm rot="16200000">
          <a:off x="531393" y="1299282"/>
          <a:ext cx="4297018" cy="1698452"/>
        </a:xfrm>
        <a:prstGeom prst="flowChartManualOperati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2. </a:t>
          </a:r>
        </a:p>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thầu</a:t>
          </a:r>
          <a:endParaRPr lang="en-US" sz="2800" kern="1200" dirty="0">
            <a:latin typeface="Times New Roman" panose="02020603050405020304" pitchFamily="18" charset="0"/>
            <a:cs typeface="Times New Roman" panose="02020603050405020304" pitchFamily="18" charset="0"/>
          </a:endParaRPr>
        </a:p>
      </dsp:txBody>
      <dsp:txXfrm rot="5400000">
        <a:off x="1830676" y="859403"/>
        <a:ext cx="1698452" cy="2578210"/>
      </dsp:txXfrm>
    </dsp:sp>
    <dsp:sp modelId="{A0F91CFC-87AE-4996-8F91-AEA3F7AC7303}">
      <dsp:nvSpPr>
        <dsp:cNvPr id="0" name=""/>
        <dsp:cNvSpPr/>
      </dsp:nvSpPr>
      <dsp:spPr>
        <a:xfrm rot="16200000">
          <a:off x="2357230" y="1299282"/>
          <a:ext cx="4297018" cy="1698452"/>
        </a:xfrm>
        <a:prstGeom prst="flowChartManualOperati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3.</a:t>
          </a:r>
        </a:p>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Chuẩn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thầu</a:t>
          </a:r>
          <a:endParaRPr lang="en-US" sz="2800" kern="1200" dirty="0">
            <a:latin typeface="Times New Roman" panose="02020603050405020304" pitchFamily="18" charset="0"/>
            <a:cs typeface="Times New Roman" panose="02020603050405020304" pitchFamily="18" charset="0"/>
          </a:endParaRPr>
        </a:p>
      </dsp:txBody>
      <dsp:txXfrm rot="5400000">
        <a:off x="3656513" y="859403"/>
        <a:ext cx="1698452" cy="2578210"/>
      </dsp:txXfrm>
    </dsp:sp>
    <dsp:sp modelId="{1EE87016-ABD9-4A02-A0F5-3B2E3FAEF2B6}">
      <dsp:nvSpPr>
        <dsp:cNvPr id="0" name=""/>
        <dsp:cNvSpPr/>
      </dsp:nvSpPr>
      <dsp:spPr>
        <a:xfrm rot="16200000">
          <a:off x="4183066" y="1299282"/>
          <a:ext cx="4297018" cy="1698452"/>
        </a:xfrm>
        <a:prstGeom prst="flowChartManualOperati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903" bIns="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4.</a:t>
          </a:r>
        </a:p>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Tổ</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chức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lựa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chọn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thầu</a:t>
          </a:r>
          <a:endParaRPr lang="en-US" sz="3000" kern="1200" dirty="0">
            <a:latin typeface="Times New Roman" panose="02020603050405020304" pitchFamily="18" charset="0"/>
            <a:cs typeface="Times New Roman" panose="02020603050405020304" pitchFamily="18" charset="0"/>
          </a:endParaRPr>
        </a:p>
      </dsp:txBody>
      <dsp:txXfrm rot="5400000">
        <a:off x="5482349" y="859403"/>
        <a:ext cx="1698452" cy="2578210"/>
      </dsp:txXfrm>
    </dsp:sp>
    <dsp:sp modelId="{2F51EAED-6F12-44F7-8E39-016E160DB645}">
      <dsp:nvSpPr>
        <dsp:cNvPr id="0" name=""/>
        <dsp:cNvSpPr/>
      </dsp:nvSpPr>
      <dsp:spPr>
        <a:xfrm rot="16200000">
          <a:off x="6008902" y="1299282"/>
          <a:ext cx="4297018" cy="1698452"/>
        </a:xfrm>
        <a:prstGeom prst="flowChartManualOperation">
          <a:avLst/>
        </a:prstGeom>
        <a:solidFill>
          <a:schemeClr val="accent5">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903" bIns="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5.</a:t>
          </a:r>
        </a:p>
        <a:p>
          <a:pPr marL="0" lvl="0" indent="0" algn="ctr" defTabSz="1333500">
            <a:lnSpc>
              <a:spcPct val="90000"/>
            </a:lnSpc>
            <a:spcBef>
              <a:spcPct val="0"/>
            </a:spcBef>
            <a:spcAft>
              <a:spcPct val="35000"/>
            </a:spcAft>
            <a:buNone/>
          </a:pPr>
          <a:r>
            <a:rPr lang="en-US" sz="3000" kern="1200" dirty="0" err="1">
              <a:latin typeface="Times New Roman" panose="02020603050405020304" pitchFamily="18" charset="0"/>
              <a:cs typeface="Times New Roman" panose="02020603050405020304" pitchFamily="18" charset="0"/>
            </a:rPr>
            <a:t>Kết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quả</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lựa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chọn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nhà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thầu</a:t>
          </a:r>
          <a:endParaRPr lang="en-US" sz="3000" kern="1200" dirty="0">
            <a:latin typeface="Times New Roman" panose="02020603050405020304" pitchFamily="18" charset="0"/>
            <a:cs typeface="Times New Roman" panose="02020603050405020304" pitchFamily="18" charset="0"/>
          </a:endParaRPr>
        </a:p>
      </dsp:txBody>
      <dsp:txXfrm rot="5400000">
        <a:off x="7308185" y="859403"/>
        <a:ext cx="1698452" cy="25782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5/9/2024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5/9/2024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EE48-2DFC-6E54-9372-443674216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EB53E-3E0D-32E7-D097-42277B30C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9B417-BC02-7DC9-BD4D-60204CEE4906}"/>
              </a:ext>
            </a:extLst>
          </p:cNvPr>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a:t>
            </a:r>
            <a:endParaRPr lang="en-US" dirty="0"/>
          </a:p>
        </p:txBody>
      </p:sp>
      <p:sp>
        <p:nvSpPr>
          <p:cNvPr id="4" name="Slide Number Placeholder 3">
            <a:extLst>
              <a:ext uri="{FF2B5EF4-FFF2-40B4-BE49-F238E27FC236}">
                <a16:creationId xmlns:a16="http://schemas.microsoft.com/office/drawing/2014/main" id="{DD743A25-1CC5-803D-880D-0DA042C04C85}"/>
              </a:ext>
            </a:extLst>
          </p:cNvPr>
          <p:cNvSpPr>
            <a:spLocks noGrp="1"/>
          </p:cNvSpPr>
          <p:nvPr>
            <p:ph type="sldNum" sz="quarter" idx="5"/>
          </p:nvPr>
        </p:nvSpPr>
        <p:spPr/>
        <p:txBody>
          <a:bodyPr/>
          <a:lstStyle/>
          <a:p>
            <a:fld id="{5B8B270D-091D-4ED2-8C85-0898DD7D9F21}" type="slidenum">
              <a:rPr lang="en-US" smtClean="0"/>
              <a:t>20</a:t>
            </a:fld>
            <a:endParaRPr lang="en-US" dirty="0"/>
          </a:p>
        </p:txBody>
      </p:sp>
    </p:spTree>
    <p:extLst>
      <p:ext uri="{BB962C8B-B14F-4D97-AF65-F5344CB8AC3E}">
        <p14:creationId xmlns:p14="http://schemas.microsoft.com/office/powerpoint/2010/main" val="169650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41D83F-98CB-C709-0D0B-EB17CDEDC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33D5054-BF1B-B67F-131F-1C1EF0E8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F3D6F73-A6CF-D7FB-2863-C056D3730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E897F27-7E65-42AB-A971-0CC0314FEA68}" type="slidenum">
              <a:rPr lang="en-US" altLang="en-US" sz="1200"/>
              <a:pPr/>
              <a:t>31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34</a:t>
            </a:fld>
            <a:endParaRPr lang="en-US" dirty="0"/>
          </a:p>
        </p:txBody>
      </p:sp>
    </p:spTree>
    <p:extLst>
      <p:ext uri="{BB962C8B-B14F-4D97-AF65-F5344CB8AC3E}">
        <p14:creationId xmlns:p14="http://schemas.microsoft.com/office/powerpoint/2010/main" val="50507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41D83F-98CB-C709-0D0B-EB17CDEDC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33D5054-BF1B-B67F-131F-1C1EF0E8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F3D6F73-A6CF-D7FB-2863-C056D3730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E897F27-7E65-42AB-A971-0CC0314FEA68}" type="slidenum">
              <a:rPr lang="en-US" altLang="en-US" sz="1200"/>
              <a:pPr/>
              <a:t>54</a:t>
            </a:fld>
            <a:endParaRPr lang="en-US" altLang="en-US" sz="1200"/>
          </a:p>
        </p:txBody>
      </p:sp>
    </p:spTree>
    <p:extLst>
      <p:ext uri="{BB962C8B-B14F-4D97-AF65-F5344CB8AC3E}">
        <p14:creationId xmlns:p14="http://schemas.microsoft.com/office/powerpoint/2010/main" val="111004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666BE-7844-824C-238F-BB8B60654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4B8EF-1176-3A1F-C2C0-7FE68CAB7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4845F-43A7-2B86-C56C-1DB89F167B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289C4-EF01-5E33-12E7-6BF6F5EF07F7}"/>
              </a:ext>
            </a:extLst>
          </p:cNvPr>
          <p:cNvSpPr>
            <a:spLocks noGrp="1"/>
          </p:cNvSpPr>
          <p:nvPr>
            <p:ph type="sldNum" sz="quarter" idx="5"/>
          </p:nvPr>
        </p:nvSpPr>
        <p:spPr/>
        <p:txBody>
          <a:bodyPr/>
          <a:lstStyle/>
          <a:p>
            <a:fld id="{5B8B270D-091D-4ED2-8C85-0898DD7D9F21}" type="slidenum">
              <a:rPr lang="en-US" smtClean="0"/>
              <a:t>68</a:t>
            </a:fld>
            <a:endParaRPr lang="en-US" dirty="0"/>
          </a:p>
        </p:txBody>
      </p:sp>
    </p:spTree>
    <p:extLst>
      <p:ext uri="{BB962C8B-B14F-4D97-AF65-F5344CB8AC3E}">
        <p14:creationId xmlns:p14="http://schemas.microsoft.com/office/powerpoint/2010/main" val="49559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F5FD-C6AC-B3E1-8B4E-245B78535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BF15E-FF61-9AC4-CC11-E22A168B2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9C6B5-8404-247B-7F39-610DFE69C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4EA4AA-970D-B2CD-56FC-F2B5D22C64C8}"/>
              </a:ext>
            </a:extLst>
          </p:cNvPr>
          <p:cNvSpPr>
            <a:spLocks noGrp="1"/>
          </p:cNvSpPr>
          <p:nvPr>
            <p:ph type="sldNum" sz="quarter" idx="5"/>
          </p:nvPr>
        </p:nvSpPr>
        <p:spPr/>
        <p:txBody>
          <a:bodyPr/>
          <a:lstStyle/>
          <a:p>
            <a:fld id="{5B8B270D-091D-4ED2-8C85-0898DD7D9F21}" type="slidenum">
              <a:rPr lang="en-US" smtClean="0"/>
              <a:t>69</a:t>
            </a:fld>
            <a:endParaRPr lang="en-US" dirty="0"/>
          </a:p>
        </p:txBody>
      </p:sp>
    </p:spTree>
    <p:extLst>
      <p:ext uri="{BB962C8B-B14F-4D97-AF65-F5344CB8AC3E}">
        <p14:creationId xmlns:p14="http://schemas.microsoft.com/office/powerpoint/2010/main" val="309152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AB30-7A3D-9ED4-A0CF-DB6EA2C32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83D4D-D9D5-5FD8-301D-4F155C12F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60051-1E41-E4D9-F2E9-65BD0E655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C186B-8226-8D70-AB86-6325D20EC222}"/>
              </a:ext>
            </a:extLst>
          </p:cNvPr>
          <p:cNvSpPr>
            <a:spLocks noGrp="1"/>
          </p:cNvSpPr>
          <p:nvPr>
            <p:ph type="sldNum" sz="quarter" idx="5"/>
          </p:nvPr>
        </p:nvSpPr>
        <p:spPr/>
        <p:txBody>
          <a:bodyPr/>
          <a:lstStyle/>
          <a:p>
            <a:fld id="{5B8B270D-091D-4ED2-8C85-0898DD7D9F21}" type="slidenum">
              <a:rPr lang="en-US" smtClean="0"/>
              <a:t>70</a:t>
            </a:fld>
            <a:endParaRPr lang="en-US" dirty="0"/>
          </a:p>
        </p:txBody>
      </p:sp>
    </p:spTree>
    <p:extLst>
      <p:ext uri="{BB962C8B-B14F-4D97-AF65-F5344CB8AC3E}">
        <p14:creationId xmlns:p14="http://schemas.microsoft.com/office/powerpoint/2010/main" val="64580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0B4C-3C85-3843-BE7D-E52FA5411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6DEF2-F34A-6D7B-5611-C9CED9A06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0F59D-EFE8-0464-FB34-71FD6AEEA2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2BA13-8E8D-2852-A9F4-30AFD91FF7C9}"/>
              </a:ext>
            </a:extLst>
          </p:cNvPr>
          <p:cNvSpPr>
            <a:spLocks noGrp="1"/>
          </p:cNvSpPr>
          <p:nvPr>
            <p:ph type="sldNum" sz="quarter" idx="5"/>
          </p:nvPr>
        </p:nvSpPr>
        <p:spPr/>
        <p:txBody>
          <a:bodyPr/>
          <a:lstStyle/>
          <a:p>
            <a:fld id="{5B8B270D-091D-4ED2-8C85-0898DD7D9F21}" type="slidenum">
              <a:rPr lang="en-US" smtClean="0"/>
              <a:t>72</a:t>
            </a:fld>
            <a:endParaRPr lang="en-US" dirty="0"/>
          </a:p>
        </p:txBody>
      </p:sp>
    </p:spTree>
    <p:extLst>
      <p:ext uri="{BB962C8B-B14F-4D97-AF65-F5344CB8AC3E}">
        <p14:creationId xmlns:p14="http://schemas.microsoft.com/office/powerpoint/2010/main" val="42975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7E5B-C89B-42A5-F5C1-9B4F70ACF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034E9-B536-8D2C-54C3-2D470BBBA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AAFF2-3B2F-4C1D-6B7B-9A07E9B78C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59A54-B096-D297-A630-516D5F5DB615}"/>
              </a:ext>
            </a:extLst>
          </p:cNvPr>
          <p:cNvSpPr>
            <a:spLocks noGrp="1"/>
          </p:cNvSpPr>
          <p:nvPr>
            <p:ph type="sldNum" sz="quarter" idx="5"/>
          </p:nvPr>
        </p:nvSpPr>
        <p:spPr/>
        <p:txBody>
          <a:bodyPr/>
          <a:lstStyle/>
          <a:p>
            <a:fld id="{5B8B270D-091D-4ED2-8C85-0898DD7D9F21}" type="slidenum">
              <a:rPr lang="en-US" smtClean="0"/>
              <a:t>74</a:t>
            </a:fld>
            <a:endParaRPr lang="en-US" dirty="0"/>
          </a:p>
        </p:txBody>
      </p:sp>
    </p:spTree>
    <p:extLst>
      <p:ext uri="{BB962C8B-B14F-4D97-AF65-F5344CB8AC3E}">
        <p14:creationId xmlns:p14="http://schemas.microsoft.com/office/powerpoint/2010/main" val="212494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E4CB-CC9B-7C62-C82B-C6634B8ED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814CB-7F0D-B636-5A7F-27A7D09BE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8BF26-280A-C033-A08D-D53396EAE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444B2-20B0-86BF-4CAF-62906ED774DC}"/>
              </a:ext>
            </a:extLst>
          </p:cNvPr>
          <p:cNvSpPr>
            <a:spLocks noGrp="1"/>
          </p:cNvSpPr>
          <p:nvPr>
            <p:ph type="sldNum" sz="quarter" idx="5"/>
          </p:nvPr>
        </p:nvSpPr>
        <p:spPr/>
        <p:txBody>
          <a:bodyPr/>
          <a:lstStyle/>
          <a:p>
            <a:fld id="{5B8B270D-091D-4ED2-8C85-0898DD7D9F21}" type="slidenum">
              <a:rPr lang="en-US" smtClean="0"/>
              <a:t>75</a:t>
            </a:fld>
            <a:endParaRPr lang="en-US" dirty="0"/>
          </a:p>
        </p:txBody>
      </p:sp>
    </p:spTree>
    <p:extLst>
      <p:ext uri="{BB962C8B-B14F-4D97-AF65-F5344CB8AC3E}">
        <p14:creationId xmlns:p14="http://schemas.microsoft.com/office/powerpoint/2010/main" val="394704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A9388BA-66D5-5DB8-C13C-456D04CEAB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5DD51A9-90C4-D825-6D06-C37440698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601A85B2-1AE8-255B-7CFA-9012B42660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C6EBA1BF-6439-4363-8BE0-C5FCA0D32C06}"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41D83F-98CB-C709-0D0B-EB17CDEDC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33D5054-BF1B-B67F-131F-1C1EF0E8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F3D6F73-A6CF-D7FB-2863-C056D3730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E897F27-7E65-42AB-A971-0CC0314FEA68}" type="slidenum">
              <a:rPr lang="en-US" altLang="en-US" sz="1200"/>
              <a:pPr/>
              <a:t>77</a:t>
            </a:fld>
            <a:endParaRPr lang="en-US" altLang="en-US" sz="1200"/>
          </a:p>
        </p:txBody>
      </p:sp>
    </p:spTree>
    <p:extLst>
      <p:ext uri="{BB962C8B-B14F-4D97-AF65-F5344CB8AC3E}">
        <p14:creationId xmlns:p14="http://schemas.microsoft.com/office/powerpoint/2010/main" val="360031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469D3-D877-30C8-3F5B-485ADDCC1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87D23-626A-0E5A-2D90-2D3D65942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F8D15-2AF4-D551-BFD1-A497746643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A8B2F1-D696-1463-63BB-DD9B0230AD5B}"/>
              </a:ext>
            </a:extLst>
          </p:cNvPr>
          <p:cNvSpPr>
            <a:spLocks noGrp="1"/>
          </p:cNvSpPr>
          <p:nvPr>
            <p:ph type="sldNum" sz="quarter" idx="5"/>
          </p:nvPr>
        </p:nvSpPr>
        <p:spPr/>
        <p:txBody>
          <a:bodyPr/>
          <a:lstStyle/>
          <a:p>
            <a:fld id="{5B8B270D-091D-4ED2-8C85-0898DD7D9F21}" type="slidenum">
              <a:rPr lang="en-US" smtClean="0"/>
              <a:t>78</a:t>
            </a:fld>
            <a:endParaRPr lang="en-US" dirty="0"/>
          </a:p>
        </p:txBody>
      </p:sp>
    </p:spTree>
    <p:extLst>
      <p:ext uri="{BB962C8B-B14F-4D97-AF65-F5344CB8AC3E}">
        <p14:creationId xmlns:p14="http://schemas.microsoft.com/office/powerpoint/2010/main" val="13218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C41D83F-98CB-C709-0D0B-EB17CDEDC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33D5054-BF1B-B67F-131F-1C1EF0E80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7F3D6F73-A6CF-D7FB-2863-C056D3730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E897F27-7E65-42AB-A971-0CC0314FEA68}" type="slidenum">
              <a:rPr lang="en-US" altLang="en-US" sz="1200"/>
              <a:pPr/>
              <a:t>83</a:t>
            </a:fld>
            <a:endParaRPr lang="en-US" altLang="en-US" sz="1200"/>
          </a:p>
        </p:txBody>
      </p:sp>
    </p:spTree>
    <p:extLst>
      <p:ext uri="{BB962C8B-B14F-4D97-AF65-F5344CB8AC3E}">
        <p14:creationId xmlns:p14="http://schemas.microsoft.com/office/powerpoint/2010/main" val="41767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DBBA06-B522-F710-83E1-D8A81D8C2A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33A4D0E-B684-DF42-AFF8-81C528225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07D0C786-3DD7-4CDD-B4B8-EA46E7E03D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1E009C0-481F-4E25-8FDD-E41844CA29F3}" type="slidenum">
              <a:rPr lang="en-US" altLang="en-US" sz="1200" smtClean="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FD6FC89-E9AE-89F7-FCB0-357D68462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5B8691A-0B80-0DBF-67CB-F77CBC9E9E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A8AD07B8-345B-A16A-A82A-DEA033BC0B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8A18461E-4BC7-4737-A16B-A92A70592120}"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7</a:t>
            </a:fld>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8</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9</a:t>
            </a:fld>
            <a:endParaRPr lang="en-US" dirty="0"/>
          </a:p>
        </p:txBody>
      </p:sp>
    </p:spTree>
    <p:extLst>
      <p:ext uri="{BB962C8B-B14F-4D97-AF65-F5344CB8AC3E}">
        <p14:creationId xmlns:p14="http://schemas.microsoft.com/office/powerpoint/2010/main" val="273444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Math" panose="02040503050406030204" pitchFamily="18" charset="0"/>
                <a:ea typeface="Cambria Math" panose="02040503050406030204" pitchFamily="18" charset="0"/>
              </a:rPr>
              <a:t>≤</a:t>
            </a:r>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19</a:t>
            </a:fld>
            <a:endParaRPr lang="en-US" dirty="0"/>
          </a:p>
        </p:txBody>
      </p:sp>
    </p:spTree>
    <p:extLst>
      <p:ext uri="{BB962C8B-B14F-4D97-AF65-F5344CB8AC3E}">
        <p14:creationId xmlns:p14="http://schemas.microsoft.com/office/powerpoint/2010/main" val="11246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413755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41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15290885-2BB2-6DEC-1F8F-AA5FF9F3F3B0}"/>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8" name="Table Placeholder 7">
            <a:extLst>
              <a:ext uri="{FF2B5EF4-FFF2-40B4-BE49-F238E27FC236}">
                <a16:creationId xmlns:a16="http://schemas.microsoft.com/office/drawing/2014/main" id="{C06F9AAF-6332-F1FC-4AAC-EF9A6B867C25}"/>
              </a:ext>
            </a:extLst>
          </p:cNvPr>
          <p:cNvSpPr>
            <a:spLocks noGrp="1"/>
          </p:cNvSpPr>
          <p:nvPr>
            <p:ph type="tbl" sz="quarter" idx="10" hasCustomPrompt="1"/>
          </p:nvPr>
        </p:nvSpPr>
        <p:spPr>
          <a:xfrm>
            <a:off x="568324" y="2082801"/>
            <a:ext cx="11055511" cy="3856094"/>
          </a:xfrm>
        </p:spPr>
        <p:txBody>
          <a:bodyPr/>
          <a:lstStyle>
            <a:lvl1pPr>
              <a:defRPr/>
            </a:lvl1pPr>
          </a:lstStyle>
          <a:p>
            <a:r>
              <a:rPr lang="en-US" dirty="0"/>
              <a:t>Click to add table</a:t>
            </a:r>
          </a:p>
        </p:txBody>
      </p:sp>
      <p:cxnSp>
        <p:nvCxnSpPr>
          <p:cNvPr id="2" name="Straight Connector 1">
            <a:extLst>
              <a:ext uri="{FF2B5EF4-FFF2-40B4-BE49-F238E27FC236}">
                <a16:creationId xmlns:a16="http://schemas.microsoft.com/office/drawing/2014/main" id="{09F8C9F9-EE8B-8F0D-2DF6-5E4D272BD01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A24BD84-5B1C-458E-6F04-4D0EB689EFAC}"/>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5" name="Footer Placeholder 6">
            <a:extLst>
              <a:ext uri="{FF2B5EF4-FFF2-40B4-BE49-F238E27FC236}">
                <a16:creationId xmlns:a16="http://schemas.microsoft.com/office/drawing/2014/main" id="{379A34A7-6D50-3F63-9153-F866AF62D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424B4E-13D0-A782-7ECD-A34870A98410}"/>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86887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52525"/>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006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488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AA82C89-4AE4-F3CE-EC11-2009EC164501}"/>
              </a:ext>
            </a:extLst>
          </p:cNvPr>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92007C96-25F0-5963-6577-3AF2120997D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52E9B87-778B-B5EB-1060-A04B684A97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6E063D-44E8-583A-545D-8028A4E68887}"/>
              </a:ext>
            </a:extLst>
          </p:cNvPr>
          <p:cNvSpPr>
            <a:spLocks noGrp="1"/>
          </p:cNvSpPr>
          <p:nvPr>
            <p:ph type="sldNum" sz="quarter" idx="12"/>
          </p:nvPr>
        </p:nvSpPr>
        <p:spPr>
          <a:xfrm>
            <a:off x="681567" y="3244851"/>
            <a:ext cx="781051" cy="365125"/>
          </a:xfrm>
        </p:spPr>
        <p:txBody>
          <a:bodyPr/>
          <a:lstStyle>
            <a:lvl1pPr>
              <a:defRPr/>
            </a:lvl1pPr>
          </a:lstStyle>
          <a:p>
            <a:fld id="{20C44E99-F9D9-44A8-BF32-501342881ECB}" type="slidenum">
              <a:rPr lang="en-US" altLang="en-US"/>
              <a:pPr/>
              <a:t>‹#›</a:t>
            </a:fld>
            <a:endParaRPr lang="en-US" altLang="en-US"/>
          </a:p>
        </p:txBody>
      </p:sp>
    </p:spTree>
    <p:extLst>
      <p:ext uri="{BB962C8B-B14F-4D97-AF65-F5344CB8AC3E}">
        <p14:creationId xmlns:p14="http://schemas.microsoft.com/office/powerpoint/2010/main" val="163392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52525"/>
                </a:solidFill>
                <a:latin typeface="Times New Roman"/>
                <a:cs typeface="Times New Roman"/>
              </a:defRPr>
            </a:lvl1pPr>
          </a:lstStyle>
          <a:p>
            <a:endParaRPr/>
          </a:p>
        </p:txBody>
      </p:sp>
      <p:sp>
        <p:nvSpPr>
          <p:cNvPr id="3" name="Holder 3"/>
          <p:cNvSpPr>
            <a:spLocks noGrp="1"/>
          </p:cNvSpPr>
          <p:nvPr>
            <p:ph sz="half" idx="2"/>
          </p:nvPr>
        </p:nvSpPr>
        <p:spPr>
          <a:xfrm>
            <a:off x="1717294" y="1341526"/>
            <a:ext cx="3919220" cy="4603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951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8861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471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9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121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4" name="Title 10">
            <a:extLst>
              <a:ext uri="{FF2B5EF4-FFF2-40B4-BE49-F238E27FC236}">
                <a16:creationId xmlns:a16="http://schemas.microsoft.com/office/drawing/2014/main" id="{4C136262-2D92-08CC-8364-8E00D9FE631A}"/>
              </a:ext>
            </a:extLst>
          </p:cNvPr>
          <p:cNvSpPr>
            <a:spLocks noGrp="1"/>
          </p:cNvSpPr>
          <p:nvPr>
            <p:ph type="title" hasCustomPrompt="1"/>
          </p:nvPr>
        </p:nvSpPr>
        <p:spPr>
          <a:xfrm>
            <a:off x="4313685" y="400049"/>
            <a:ext cx="7310152" cy="1185045"/>
          </a:xfrm>
        </p:spPr>
        <p:txBody>
          <a:bodyPr lIns="0">
            <a:normAutofit/>
          </a:bodyPr>
          <a:lstStyle>
            <a:lvl1pPr>
              <a:defRPr sz="3600"/>
            </a:lvl1pPr>
          </a:lstStyle>
          <a:p>
            <a:r>
              <a:rPr lang="en-US" dirty="0"/>
              <a:t>Click to add title</a:t>
            </a:r>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450810" y="430212"/>
            <a:ext cx="2989063" cy="59975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5" name="Content Placeholder 2">
            <a:extLst>
              <a:ext uri="{FF2B5EF4-FFF2-40B4-BE49-F238E27FC236}">
                <a16:creationId xmlns:a16="http://schemas.microsoft.com/office/drawing/2014/main" id="{8DF82769-951B-3DA0-5C05-D7354E00A372}"/>
              </a:ext>
            </a:extLst>
          </p:cNvPr>
          <p:cNvSpPr>
            <a:spLocks noGrp="1"/>
          </p:cNvSpPr>
          <p:nvPr>
            <p:ph idx="10" hasCustomPrompt="1"/>
          </p:nvPr>
        </p:nvSpPr>
        <p:spPr>
          <a:xfrm>
            <a:off x="4313685" y="1997132"/>
            <a:ext cx="7314440"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BE138E9-0025-C4F7-43CB-C242E93B3C5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31368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3412D6E-AE2E-B8C7-3247-1E771842C84E}"/>
              </a:ext>
            </a:extLst>
          </p:cNvPr>
          <p:cNvSpPr>
            <a:spLocks noGrp="1"/>
          </p:cNvSpPr>
          <p:nvPr>
            <p:ph type="dt" sz="half" idx="2"/>
          </p:nvPr>
        </p:nvSpPr>
        <p:spPr>
          <a:xfrm>
            <a:off x="431368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FDA960C8-4CEC-FD5C-58B1-0A33E80158A5}"/>
              </a:ext>
            </a:extLst>
          </p:cNvPr>
          <p:cNvSpPr>
            <a:spLocks noGrp="1"/>
          </p:cNvSpPr>
          <p:nvPr>
            <p:ph type="ftr" sz="quarter" idx="3"/>
          </p:nvPr>
        </p:nvSpPr>
        <p:spPr>
          <a:xfrm>
            <a:off x="6161392" y="6356350"/>
            <a:ext cx="3614737" cy="460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46500073-CE8C-BD5A-D965-BBB31877FC0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6216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Arial" panose="020B0604020202020204" pitchFamily="34" charset="0"/>
                <a:cs typeface="Arial" panose="020B0604020202020204" pitchFamily="34" charset="0"/>
              </a:defRPr>
            </a:lvl1pPr>
          </a:lstStyle>
          <a:p>
            <a:r>
              <a:rPr lang="en-US"/>
              <a:t>20XX</a:t>
            </a:r>
            <a:endParaRPr lang="en-US" dirty="0"/>
          </a:p>
        </p:txBody>
      </p:sp>
      <p:sp>
        <p:nvSpPr>
          <p:cNvPr id="7" name="Footer Placeholder 6">
            <a:extLst>
              <a:ext uri="{FF2B5EF4-FFF2-40B4-BE49-F238E27FC236}">
                <a16:creationId xmlns:a16="http://schemas.microsoft.com/office/drawing/2014/main" id="{38AF2AC4-C59A-C554-8AE3-439077DF2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91" r:id="rId3"/>
    <p:sldLayoutId id="2147483678" r:id="rId4"/>
    <p:sldLayoutId id="2147483686" r:id="rId5"/>
    <p:sldLayoutId id="2147483692" r:id="rId6"/>
    <p:sldLayoutId id="2147483662" r:id="rId7"/>
    <p:sldLayoutId id="2147483689" r:id="rId8"/>
    <p:sldLayoutId id="2147483676" r:id="rId9"/>
    <p:sldLayoutId id="2147483693" r:id="rId10"/>
    <p:sldLayoutId id="2147483690" r:id="rId11"/>
    <p:sldLayoutId id="2147483660" r:id="rId12"/>
    <p:sldLayoutId id="2147483674" r:id="rId13"/>
    <p:sldLayoutId id="2147483695" r:id="rId14"/>
    <p:sldLayoutId id="2147483696" r:id="rId15"/>
    <p:sldLayoutId id="2147483697" r:id="rId16"/>
    <p:sldLayoutId id="2147483698" r:id="rId17"/>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Arial" panose="020B0604020202020204" pitchFamily="34" charset="0"/>
          <a:ea typeface="+mj-ea"/>
          <a:cs typeface="Arial" panose="020B0604020202020204" pitchFamily="34" charset="0"/>
        </a:defRPr>
      </a:lvl1pPr>
    </p:titleStyle>
    <p:bodyStyle>
      <a:lvl1pPr marL="360000" indent="-360000" algn="l" defTabSz="914400" rtl="0" eaLnBrk="1" latinLnBrk="0" hangingPunct="1">
        <a:lnSpc>
          <a:spcPct val="130000"/>
        </a:lnSpc>
        <a:spcBef>
          <a:spcPts val="1000"/>
        </a:spcBef>
        <a:buClr>
          <a:schemeClr val="accent3"/>
        </a:buClr>
        <a:buFont typeface="Arial" panose="020B0604020202020204" pitchFamily="34" charset="0"/>
        <a:buChar char="•"/>
        <a:defRPr sz="2000" kern="1200" spc="50">
          <a:solidFill>
            <a:schemeClr val="tx1">
              <a:alpha val="60000"/>
            </a:schemeClr>
          </a:solidFill>
          <a:latin typeface="Arial" panose="020B0604020202020204" pitchFamily="34" charset="0"/>
          <a:ea typeface="+mn-ea"/>
          <a:cs typeface="Arial" panose="020B0604020202020204" pitchFamily="34" charset="0"/>
        </a:defRPr>
      </a:lvl1pPr>
      <a:lvl2pPr marL="702900" indent="-342900" algn="l" defTabSz="914400" rtl="0" eaLnBrk="1" latinLnBrk="0" hangingPunct="1">
        <a:lnSpc>
          <a:spcPct val="130000"/>
        </a:lnSpc>
        <a:spcBef>
          <a:spcPts val="500"/>
        </a:spcBef>
        <a:buClr>
          <a:schemeClr val="accent3"/>
        </a:buClr>
        <a:buFont typeface="Arial" panose="020B0604020202020204" pitchFamily="34" charset="0"/>
        <a:buChar char="•"/>
        <a:defRPr sz="2000" b="0" i="0" kern="1200" spc="50" baseline="0">
          <a:solidFill>
            <a:schemeClr val="tx1">
              <a:alpha val="60000"/>
            </a:schemeClr>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lnSpc>
          <a:spcPct val="130000"/>
        </a:lnSpc>
        <a:spcBef>
          <a:spcPts val="500"/>
        </a:spcBef>
        <a:buClr>
          <a:schemeClr val="accent3"/>
        </a:buClr>
        <a:buFont typeface="Arial" panose="020B0604020202020204" pitchFamily="34" charset="0"/>
        <a:buChar char="•"/>
        <a:defRPr sz="2000" i="0" kern="1200" spc="50">
          <a:solidFill>
            <a:schemeClr val="tx1">
              <a:alpha val="60000"/>
            </a:schemeClr>
          </a:solidFill>
          <a:latin typeface="Arial" panose="020B0604020202020204" pitchFamily="34" charset="0"/>
          <a:ea typeface="+mn-ea"/>
          <a:cs typeface="Arial" panose="020B0604020202020204" pitchFamily="34" charset="0"/>
        </a:defRPr>
      </a:lvl3pPr>
      <a:lvl4pPr marL="1422900" indent="-342900" algn="l" defTabSz="914400" rtl="0" eaLnBrk="1" latinLnBrk="0" hangingPunct="1">
        <a:lnSpc>
          <a:spcPct val="130000"/>
        </a:lnSpc>
        <a:spcBef>
          <a:spcPts val="500"/>
        </a:spcBef>
        <a:buClr>
          <a:schemeClr val="accent3"/>
        </a:buClr>
        <a:buFont typeface="Arial" panose="020B0604020202020204" pitchFamily="34" charset="0"/>
        <a:buChar char="•"/>
        <a:defRPr sz="2000" b="0" i="0" kern="1200" spc="50" baseline="0">
          <a:solidFill>
            <a:schemeClr val="tx1">
              <a:alpha val="60000"/>
            </a:schemeClr>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lnSpc>
          <a:spcPct val="130000"/>
        </a:lnSpc>
        <a:spcBef>
          <a:spcPts val="500"/>
        </a:spcBef>
        <a:buClr>
          <a:schemeClr val="accent3"/>
        </a:buClr>
        <a:buFont typeface="Arial" panose="020B0604020202020204" pitchFamily="34" charset="0"/>
        <a:buChar char="•"/>
        <a:defRPr sz="2000" kern="1200" spc="50">
          <a:solidFill>
            <a:schemeClr val="tx1">
              <a:alpha val="6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p15:clr>
            <a:srgbClr val="A4A3A4"/>
          </p15:clr>
        </p15:guide>
        <p15:guide id="31" pos="3840">
          <p15:clr>
            <a:srgbClr val="A4A3A4"/>
          </p15:clr>
        </p15:guide>
        <p15:guide id="32" pos="240">
          <p15:clr>
            <a:srgbClr val="547EBF"/>
          </p15:clr>
        </p15:guide>
        <p15:guide id="33" orient="horz" pos="240">
          <p15:clr>
            <a:srgbClr val="547EBF"/>
          </p15:clr>
        </p15:guide>
        <p15:guide id="34" pos="7440">
          <p15:clr>
            <a:srgbClr val="547EBF"/>
          </p15:clr>
        </p15:guide>
        <p15:guide id="35" orient="horz" pos="4080">
          <p15:clr>
            <a:srgbClr val="547EBF"/>
          </p15:clr>
        </p15:guide>
        <p15:guide id="36" pos="3960">
          <p15:clr>
            <a:srgbClr val="547EBF"/>
          </p15:clr>
        </p15:guide>
        <p15:guide id="37" pos="3720">
          <p15:clr>
            <a:srgbClr val="547EBF"/>
          </p15:clr>
        </p15:guide>
        <p15:guide id="38" pos="2112">
          <p15:clr>
            <a:srgbClr val="547EBF"/>
          </p15:clr>
        </p15:guide>
        <p15:guide id="39" pos="1848">
          <p15:clr>
            <a:srgbClr val="547EBF"/>
          </p15:clr>
        </p15:guide>
        <p15:guide id="40" pos="5568">
          <p15:clr>
            <a:srgbClr val="547EBF"/>
          </p15:clr>
        </p15:guide>
        <p15:guide id="41" pos="5832">
          <p15:clr>
            <a:srgbClr val="547EBF"/>
          </p15:clr>
        </p15:guide>
        <p15:guide id="42" pos="4968">
          <p15:clr>
            <a:srgbClr val="9FCC3B"/>
          </p15:clr>
        </p15:guide>
        <p15:guide id="43" pos="5208">
          <p15:clr>
            <a:srgbClr val="9FCC3B"/>
          </p15:clr>
        </p15:guide>
        <p15:guide id="44" pos="2712">
          <p15:clr>
            <a:srgbClr val="9FCC3B"/>
          </p15:clr>
        </p15:guide>
        <p15:guide id="45"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eview ngành Luật: Những người bảo vệ “cán cân công lý” –  huongnghiep.hocmai.vn">
            <a:extLst>
              <a:ext uri="{FF2B5EF4-FFF2-40B4-BE49-F238E27FC236}">
                <a16:creationId xmlns:a16="http://schemas.microsoft.com/office/drawing/2014/main" id="{503A82E0-18CB-8D1B-16FE-D6EA4E66B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09979" y="2538862"/>
            <a:ext cx="11572041" cy="1529165"/>
          </a:xfrm>
        </p:spPr>
        <p:txBody>
          <a:bodyPr anchor="ctr">
            <a:noAutofit/>
          </a:bodyPr>
          <a:lstStyle/>
          <a:p>
            <a:pPr>
              <a:lnSpc>
                <a:spcPct val="90000"/>
              </a:lnSpc>
            </a:pPr>
            <a:r>
              <a:rPr lang="en-US" b="1" dirty="0" err="1">
                <a:solidFill>
                  <a:srgbClr val="FFFF00"/>
                </a:solidFill>
              </a:rPr>
              <a:t>Một</a:t>
            </a:r>
            <a:r>
              <a:rPr lang="en-US" b="1" dirty="0">
                <a:solidFill>
                  <a:srgbClr val="FFFF00"/>
                </a:solidFill>
              </a:rPr>
              <a:t> </a:t>
            </a:r>
            <a:r>
              <a:rPr lang="en-US" b="1" dirty="0" err="1">
                <a:solidFill>
                  <a:srgbClr val="FFFF00"/>
                </a:solidFill>
              </a:rPr>
              <a:t>số</a:t>
            </a:r>
            <a:r>
              <a:rPr lang="en-US" b="1" dirty="0">
                <a:solidFill>
                  <a:srgbClr val="FFFF00"/>
                </a:solidFill>
              </a:rPr>
              <a:t> </a:t>
            </a:r>
            <a:r>
              <a:rPr lang="en-US" b="1" dirty="0" err="1">
                <a:solidFill>
                  <a:srgbClr val="FFFF00"/>
                </a:solidFill>
              </a:rPr>
              <a:t>điểm</a:t>
            </a:r>
            <a:r>
              <a:rPr lang="en-US" b="1" dirty="0">
                <a:solidFill>
                  <a:srgbClr val="FFFF00"/>
                </a:solidFill>
              </a:rPr>
              <a:t> </a:t>
            </a:r>
            <a:r>
              <a:rPr lang="en-US" b="1" dirty="0" err="1">
                <a:solidFill>
                  <a:srgbClr val="FFFF00"/>
                </a:solidFill>
              </a:rPr>
              <a:t>mới</a:t>
            </a:r>
            <a:r>
              <a:rPr lang="en-US" b="1" dirty="0">
                <a:solidFill>
                  <a:srgbClr val="FFFF00"/>
                </a:solidFill>
              </a:rPr>
              <a:t> </a:t>
            </a:r>
            <a:r>
              <a:rPr lang="en-US" b="1" dirty="0" err="1">
                <a:solidFill>
                  <a:srgbClr val="FFFF00"/>
                </a:solidFill>
              </a:rPr>
              <a:t>của</a:t>
            </a:r>
            <a:r>
              <a:rPr lang="en-US" b="1" dirty="0">
                <a:solidFill>
                  <a:srgbClr val="FFFF00"/>
                </a:solidFill>
              </a:rPr>
              <a:t> </a:t>
            </a:r>
            <a:r>
              <a:rPr lang="en-US" b="1" dirty="0" err="1">
                <a:solidFill>
                  <a:srgbClr val="FFFF00"/>
                </a:solidFill>
              </a:rPr>
              <a:t>Luật</a:t>
            </a:r>
            <a:r>
              <a:rPr lang="en-US" b="1" dirty="0">
                <a:solidFill>
                  <a:srgbClr val="FFFF00"/>
                </a:solidFill>
              </a:rPr>
              <a:t> </a:t>
            </a:r>
            <a:r>
              <a:rPr lang="en-US" b="1" dirty="0" err="1">
                <a:solidFill>
                  <a:srgbClr val="FFFF00"/>
                </a:solidFill>
              </a:rPr>
              <a:t>Đấu</a:t>
            </a:r>
            <a:r>
              <a:rPr lang="en-US" b="1" dirty="0">
                <a:solidFill>
                  <a:srgbClr val="FFFF00"/>
                </a:solidFill>
              </a:rPr>
              <a:t> </a:t>
            </a:r>
            <a:r>
              <a:rPr lang="en-US" b="1" dirty="0" err="1">
                <a:solidFill>
                  <a:srgbClr val="FFFF00"/>
                </a:solidFill>
              </a:rPr>
              <a:t>thầu</a:t>
            </a:r>
            <a:br>
              <a:rPr lang="en-US" b="1" dirty="0">
                <a:solidFill>
                  <a:srgbClr val="FFFF00"/>
                </a:solidFill>
              </a:rPr>
            </a:br>
            <a:r>
              <a:rPr lang="en-US" b="1" dirty="0" err="1">
                <a:solidFill>
                  <a:srgbClr val="FFFF00"/>
                </a:solidFill>
              </a:rPr>
              <a:t>Nghị</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các</a:t>
            </a:r>
            <a:r>
              <a:rPr lang="en-US" b="1" dirty="0">
                <a:solidFill>
                  <a:srgbClr val="FFFF00"/>
                </a:solidFill>
              </a:rPr>
              <a:t> </a:t>
            </a:r>
            <a:r>
              <a:rPr lang="en-US" b="1" dirty="0" err="1">
                <a:solidFill>
                  <a:srgbClr val="FFFF00"/>
                </a:solidFill>
              </a:rPr>
              <a:t>thông</a:t>
            </a:r>
            <a:r>
              <a:rPr lang="en-US" b="1" dirty="0">
                <a:solidFill>
                  <a:srgbClr val="FFFF00"/>
                </a:solidFill>
              </a:rPr>
              <a:t> </a:t>
            </a:r>
            <a:r>
              <a:rPr lang="en-US" b="1" dirty="0" err="1">
                <a:solidFill>
                  <a:srgbClr val="FFFF00"/>
                </a:solidFill>
              </a:rPr>
              <a:t>tư</a:t>
            </a:r>
            <a:r>
              <a:rPr lang="en-US" b="1" dirty="0">
                <a:solidFill>
                  <a:srgbClr val="FFFF00"/>
                </a:solidFill>
              </a:rPr>
              <a:t> </a:t>
            </a:r>
            <a:r>
              <a:rPr lang="en-US" b="1" dirty="0" err="1">
                <a:solidFill>
                  <a:srgbClr val="FFFF00"/>
                </a:solidFill>
              </a:rPr>
              <a:t>hướng</a:t>
            </a:r>
            <a:r>
              <a:rPr lang="en-US" b="1" dirty="0">
                <a:solidFill>
                  <a:srgbClr val="FFFF00"/>
                </a:solidFill>
              </a:rPr>
              <a:t> </a:t>
            </a:r>
            <a:r>
              <a:rPr lang="en-US" b="1" dirty="0" err="1">
                <a:solidFill>
                  <a:srgbClr val="FFFF00"/>
                </a:solidFill>
              </a:rPr>
              <a:t>dẫn</a:t>
            </a:r>
            <a:br>
              <a:rPr lang="en-US" b="1" dirty="0">
                <a:solidFill>
                  <a:srgbClr val="FFFF00"/>
                </a:solidFill>
              </a:rPr>
            </a:br>
            <a:r>
              <a:rPr lang="en-US" b="1" dirty="0" err="1">
                <a:solidFill>
                  <a:srgbClr val="FFFF00"/>
                </a:solidFill>
              </a:rPr>
              <a:t>liên</a:t>
            </a:r>
            <a:r>
              <a:rPr lang="en-US" b="1" dirty="0">
                <a:solidFill>
                  <a:srgbClr val="FFFF00"/>
                </a:solidFill>
              </a:rPr>
              <a:t> </a:t>
            </a:r>
            <a:r>
              <a:rPr lang="en-US" b="1" dirty="0" err="1">
                <a:solidFill>
                  <a:srgbClr val="FFFF00"/>
                </a:solidFill>
              </a:rPr>
              <a:t>quan</a:t>
            </a:r>
            <a:r>
              <a:rPr lang="en-US" b="1" dirty="0">
                <a:solidFill>
                  <a:srgbClr val="FFFF00"/>
                </a:solidFill>
              </a:rPr>
              <a:t> </a:t>
            </a:r>
            <a:r>
              <a:rPr lang="en-US" b="1" dirty="0" err="1">
                <a:solidFill>
                  <a:srgbClr val="FFFF00"/>
                </a:solidFill>
              </a:rPr>
              <a:t>đến</a:t>
            </a:r>
            <a:r>
              <a:rPr lang="en-US" b="1" dirty="0">
                <a:solidFill>
                  <a:srgbClr val="FFFF00"/>
                </a:solidFill>
              </a:rPr>
              <a:t> </a:t>
            </a:r>
            <a:r>
              <a:rPr lang="en-US" b="1" dirty="0" err="1">
                <a:solidFill>
                  <a:srgbClr val="FFFF00"/>
                </a:solidFill>
              </a:rPr>
              <a:t>lĩnh</a:t>
            </a:r>
            <a:r>
              <a:rPr lang="en-US" b="1" dirty="0">
                <a:solidFill>
                  <a:srgbClr val="FFFF00"/>
                </a:solidFill>
              </a:rPr>
              <a:t> </a:t>
            </a:r>
            <a:r>
              <a:rPr lang="en-US" b="1" dirty="0" err="1">
                <a:solidFill>
                  <a:srgbClr val="FFFF00"/>
                </a:solidFill>
              </a:rPr>
              <a:t>vực</a:t>
            </a:r>
            <a:r>
              <a:rPr lang="en-US" b="1" dirty="0">
                <a:solidFill>
                  <a:srgbClr val="FFFF00"/>
                </a:solidFill>
              </a:rPr>
              <a:t> y </a:t>
            </a:r>
            <a:r>
              <a:rPr lang="en-US" b="1" dirty="0" err="1">
                <a:solidFill>
                  <a:srgbClr val="FFFF00"/>
                </a:solidFill>
              </a:rPr>
              <a:t>tế</a:t>
            </a:r>
            <a:br>
              <a:rPr lang="en-US" dirty="0">
                <a:solidFill>
                  <a:srgbClr val="FFFF00"/>
                </a:solidFill>
              </a:rPr>
            </a:br>
            <a:endParaRPr lang="en-US" dirty="0">
              <a:solidFill>
                <a:srgbClr val="FFFF00"/>
              </a:solidFill>
            </a:endParaRPr>
          </a:p>
        </p:txBody>
      </p:sp>
      <p:pic>
        <p:nvPicPr>
          <p:cNvPr id="3" name="Picture 3" descr="4_39193.jpg">
            <a:extLst>
              <a:ext uri="{FF2B5EF4-FFF2-40B4-BE49-F238E27FC236}">
                <a16:creationId xmlns:a16="http://schemas.microsoft.com/office/drawing/2014/main" id="{7A9ED5B8-F000-E396-492F-26634D561A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0217" y="325252"/>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396BAF4-815F-B6C7-9874-5FE491F478F1}"/>
              </a:ext>
            </a:extLst>
          </p:cNvPr>
          <p:cNvSpPr/>
          <p:nvPr/>
        </p:nvSpPr>
        <p:spPr>
          <a:xfrm>
            <a:off x="4243318" y="2522292"/>
            <a:ext cx="3776869" cy="3229188"/>
          </a:xfrm>
          <a:prstGeom prst="ellipse">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633D6CF8-9A7A-A900-0BCC-4B3C2582A5E7}"/>
              </a:ext>
            </a:extLst>
          </p:cNvPr>
          <p:cNvSpPr txBox="1"/>
          <p:nvPr/>
        </p:nvSpPr>
        <p:spPr>
          <a:xfrm>
            <a:off x="4657588" y="3396517"/>
            <a:ext cx="3197362" cy="1200329"/>
          </a:xfrm>
          <a:prstGeom prst="rect">
            <a:avLst/>
          </a:prstGeom>
          <a:noFill/>
        </p:spPr>
        <p:txBody>
          <a:bodyPr wrap="square" rtlCol="0">
            <a:spAutoFit/>
          </a:bodyPr>
          <a:lstStyle/>
          <a:p>
            <a:pPr algn="ct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thỏa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tế</a:t>
            </a:r>
            <a:r>
              <a:rPr lang="en-US" sz="2400" dirty="0">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5FD63AD9-4DA8-06A0-C7BA-F7E9877305EB}"/>
              </a:ext>
            </a:extLst>
          </p:cNvPr>
          <p:cNvGrpSpPr/>
          <p:nvPr/>
        </p:nvGrpSpPr>
        <p:grpSpPr>
          <a:xfrm>
            <a:off x="268356" y="4747525"/>
            <a:ext cx="3271074" cy="1366454"/>
            <a:chOff x="268356" y="4747525"/>
            <a:chExt cx="2932043" cy="1366454"/>
          </a:xfrm>
        </p:grpSpPr>
        <p:sp>
          <p:nvSpPr>
            <p:cNvPr id="11" name="Rectangle: Rounded Corners 10">
              <a:extLst>
                <a:ext uri="{FF2B5EF4-FFF2-40B4-BE49-F238E27FC236}">
                  <a16:creationId xmlns:a16="http://schemas.microsoft.com/office/drawing/2014/main" id="{CA2AF3E1-8443-59D1-B7DA-292EDC51050C}"/>
                </a:ext>
              </a:extLst>
            </p:cNvPr>
            <p:cNvSpPr/>
            <p:nvPr/>
          </p:nvSpPr>
          <p:spPr>
            <a:xfrm>
              <a:off x="268356" y="4747525"/>
              <a:ext cx="2932043" cy="134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D4AEF3FE-DAA0-7336-DE36-E0443ADB1124}"/>
                </a:ext>
              </a:extLst>
            </p:cNvPr>
            <p:cNvSpPr txBox="1"/>
            <p:nvPr/>
          </p:nvSpPr>
          <p:spPr>
            <a:xfrm>
              <a:off x="268356" y="4790540"/>
              <a:ext cx="2785994" cy="1323439"/>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1. </a:t>
              </a:r>
              <a:r>
                <a:rPr lang="en-US" sz="2000" dirty="0" err="1">
                  <a:solidFill>
                    <a:srgbClr val="0070C0"/>
                  </a:solidFill>
                  <a:latin typeface="Arial" panose="020B0604020202020204" pitchFamily="34" charset="0"/>
                  <a:cs typeface="Arial" panose="020B0604020202020204" pitchFamily="34" charset="0"/>
                </a:rPr>
                <a:t>Thuộc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phạm</a:t>
              </a:r>
              <a:r>
                <a:rPr lang="en-US" sz="2000" dirty="0">
                  <a:solidFill>
                    <a:srgbClr val="0070C0"/>
                  </a:solidFill>
                  <a:latin typeface="Arial" panose="020B0604020202020204" pitchFamily="34" charset="0"/>
                  <a:cs typeface="Arial" panose="020B0604020202020204" pitchFamily="34" charset="0"/>
                </a:rPr>
                <a:t> vi </a:t>
              </a:r>
              <a:r>
                <a:rPr lang="en-US" sz="2000" dirty="0" err="1">
                  <a:solidFill>
                    <a:srgbClr val="0070C0"/>
                  </a:solidFill>
                  <a:latin typeface="Arial" panose="020B0604020202020204" pitchFamily="34" charset="0"/>
                  <a:cs typeface="Arial" panose="020B0604020202020204" pitchFamily="34" charset="0"/>
                </a:rPr>
                <a:t>phải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tuân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thủ</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định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Luật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này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pháp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luật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có</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liên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quan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nhau</a:t>
              </a:r>
              <a:r>
                <a:rPr lang="en-US" sz="2000" dirty="0">
                  <a:solidFill>
                    <a:srgbClr val="0070C0"/>
                  </a:solidFill>
                  <a:latin typeface="Arial" panose="020B0604020202020204" pitchFamily="34" charset="0"/>
                  <a:cs typeface="Arial" panose="020B0604020202020204" pitchFamily="34" charset="0"/>
                </a:rPr>
                <a:t>?</a:t>
              </a:r>
            </a:p>
          </p:txBody>
        </p:sp>
      </p:grpSp>
      <p:grpSp>
        <p:nvGrpSpPr>
          <p:cNvPr id="2" name="Group 1">
            <a:extLst>
              <a:ext uri="{FF2B5EF4-FFF2-40B4-BE49-F238E27FC236}">
                <a16:creationId xmlns:a16="http://schemas.microsoft.com/office/drawing/2014/main" id="{F2D917F8-6DB8-43DA-EB79-90E5D48873EB}"/>
              </a:ext>
            </a:extLst>
          </p:cNvPr>
          <p:cNvGrpSpPr/>
          <p:nvPr/>
        </p:nvGrpSpPr>
        <p:grpSpPr>
          <a:xfrm>
            <a:off x="268357" y="3170581"/>
            <a:ext cx="3344793" cy="1341783"/>
            <a:chOff x="268357" y="3170581"/>
            <a:chExt cx="3024807" cy="1341783"/>
          </a:xfrm>
        </p:grpSpPr>
        <p:sp>
          <p:nvSpPr>
            <p:cNvPr id="10" name="Rectangle: Rounded Corners 9">
              <a:extLst>
                <a:ext uri="{FF2B5EF4-FFF2-40B4-BE49-F238E27FC236}">
                  <a16:creationId xmlns:a16="http://schemas.microsoft.com/office/drawing/2014/main" id="{A67C616F-369F-232D-9C7C-6E7008A4D111}"/>
                </a:ext>
              </a:extLst>
            </p:cNvPr>
            <p:cNvSpPr/>
            <p:nvPr/>
          </p:nvSpPr>
          <p:spPr>
            <a:xfrm>
              <a:off x="268357" y="3170581"/>
              <a:ext cx="3024807" cy="134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33961745-D7EE-44D7-2A01-30476B9B05D9}"/>
                </a:ext>
              </a:extLst>
            </p:cNvPr>
            <p:cNvSpPr txBox="1"/>
            <p:nvPr/>
          </p:nvSpPr>
          <p:spPr>
            <a:xfrm>
              <a:off x="440635" y="3429000"/>
              <a:ext cx="2670312"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2. LCNT </a:t>
              </a:r>
              <a:r>
                <a:rPr lang="en-US" sz="2000" dirty="0" err="1">
                  <a:latin typeface="Arial" panose="020B0604020202020204" pitchFamily="34" charset="0"/>
                  <a:cs typeface="Arial" panose="020B0604020202020204" pitchFamily="34" charset="0"/>
                </a:rPr>
                <a:t>dầu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endParaRPr lang="en-US" sz="200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42501DBE-4049-C5AB-9A23-4A36FA64E3D0}"/>
              </a:ext>
            </a:extLst>
          </p:cNvPr>
          <p:cNvGrpSpPr/>
          <p:nvPr/>
        </p:nvGrpSpPr>
        <p:grpSpPr>
          <a:xfrm>
            <a:off x="1561270" y="1394818"/>
            <a:ext cx="2660374" cy="1341783"/>
            <a:chOff x="1547191" y="1343434"/>
            <a:chExt cx="2660374" cy="1341783"/>
          </a:xfrm>
        </p:grpSpPr>
        <p:sp>
          <p:nvSpPr>
            <p:cNvPr id="9" name="Rectangle: Rounded Corners 8">
              <a:extLst>
                <a:ext uri="{FF2B5EF4-FFF2-40B4-BE49-F238E27FC236}">
                  <a16:creationId xmlns:a16="http://schemas.microsoft.com/office/drawing/2014/main" id="{F81C00B0-BC01-2160-05EF-A8060D79C816}"/>
                </a:ext>
              </a:extLst>
            </p:cNvPr>
            <p:cNvSpPr/>
            <p:nvPr/>
          </p:nvSpPr>
          <p:spPr>
            <a:xfrm>
              <a:off x="1547191" y="1343434"/>
              <a:ext cx="2660374" cy="134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3DAFA838-CA12-CDA4-0A01-998CA79C19FF}"/>
                </a:ext>
              </a:extLst>
            </p:cNvPr>
            <p:cNvSpPr txBox="1"/>
            <p:nvPr/>
          </p:nvSpPr>
          <p:spPr>
            <a:xfrm>
              <a:off x="1612071" y="1515665"/>
              <a:ext cx="2451100"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3. </a:t>
              </a:r>
              <a:r>
                <a:rPr lang="en-US" sz="2000" dirty="0" err="1">
                  <a:latin typeface="Arial" panose="020B0604020202020204" pitchFamily="34" charset="0"/>
                  <a:cs typeface="Arial" panose="020B0604020202020204" pitchFamily="34" charset="0"/>
                </a:rPr>
                <a:t>Lựa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NĐT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PPP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a:t>
              </a:r>
              <a:endParaRPr lang="en-US" sz="200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4AB4414-8EF3-22A4-36AE-4A51768F00A2}"/>
              </a:ext>
            </a:extLst>
          </p:cNvPr>
          <p:cNvGrpSpPr/>
          <p:nvPr/>
        </p:nvGrpSpPr>
        <p:grpSpPr>
          <a:xfrm>
            <a:off x="4934778" y="672544"/>
            <a:ext cx="2514600" cy="1341783"/>
            <a:chOff x="4934778" y="672544"/>
            <a:chExt cx="2514600" cy="1341783"/>
          </a:xfrm>
        </p:grpSpPr>
        <p:sp>
          <p:nvSpPr>
            <p:cNvPr id="15" name="Rectangle: Rounded Corners 14">
              <a:extLst>
                <a:ext uri="{FF2B5EF4-FFF2-40B4-BE49-F238E27FC236}">
                  <a16:creationId xmlns:a16="http://schemas.microsoft.com/office/drawing/2014/main" id="{C6218084-F328-DE86-A4F1-60CC3BD8D7D4}"/>
                </a:ext>
              </a:extLst>
            </p:cNvPr>
            <p:cNvSpPr/>
            <p:nvPr/>
          </p:nvSpPr>
          <p:spPr>
            <a:xfrm>
              <a:off x="4934778" y="672544"/>
              <a:ext cx="2514600" cy="134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9389DA61-8830-A4D5-3269-65E16B3D8872}"/>
                </a:ext>
              </a:extLst>
            </p:cNvPr>
            <p:cNvSpPr txBox="1"/>
            <p:nvPr/>
          </p:nvSpPr>
          <p:spPr>
            <a:xfrm>
              <a:off x="5002557" y="835602"/>
              <a:ext cx="237904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4. LCNT ở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ngoài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endParaRPr lang="en-US" sz="20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741485B8-7F0A-9F9D-BBDB-D4196FDC2016}"/>
              </a:ext>
            </a:extLst>
          </p:cNvPr>
          <p:cNvGrpSpPr/>
          <p:nvPr/>
        </p:nvGrpSpPr>
        <p:grpSpPr>
          <a:xfrm>
            <a:off x="8613913" y="3170581"/>
            <a:ext cx="3273287" cy="1389172"/>
            <a:chOff x="9090991" y="3255063"/>
            <a:chExt cx="2660374" cy="1389172"/>
          </a:xfrm>
        </p:grpSpPr>
        <p:sp>
          <p:nvSpPr>
            <p:cNvPr id="17" name="Rectangle: Rounded Corners 16">
              <a:extLst>
                <a:ext uri="{FF2B5EF4-FFF2-40B4-BE49-F238E27FC236}">
                  <a16:creationId xmlns:a16="http://schemas.microsoft.com/office/drawing/2014/main" id="{FF242109-012B-6EBA-07A6-F72DFAD8EB45}"/>
                </a:ext>
              </a:extLst>
            </p:cNvPr>
            <p:cNvSpPr/>
            <p:nvPr/>
          </p:nvSpPr>
          <p:spPr>
            <a:xfrm>
              <a:off x="9090991" y="3255063"/>
              <a:ext cx="2660374" cy="1389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8BC1803C-4F28-6608-0296-66FBD3C02114}"/>
                </a:ext>
              </a:extLst>
            </p:cNvPr>
            <p:cNvSpPr txBox="1"/>
            <p:nvPr/>
          </p:nvSpPr>
          <p:spPr>
            <a:xfrm>
              <a:off x="9183342" y="3320796"/>
              <a:ext cx="2475672"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6.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ước</a:t>
              </a:r>
              <a:r>
                <a:rPr lang="en-US" sz="2000" dirty="0">
                  <a:latin typeface="Arial" panose="020B0604020202020204" pitchFamily="34" charset="0"/>
                  <a:cs typeface="Arial" panose="020B0604020202020204" pitchFamily="34" charset="0"/>
                </a:rPr>
                <a:t> QT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endParaRPr lang="en-US" sz="2000" dirty="0">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D4A916-ED73-376F-9870-40316D2880E7}"/>
              </a:ext>
            </a:extLst>
          </p:cNvPr>
          <p:cNvGrpSpPr/>
          <p:nvPr/>
        </p:nvGrpSpPr>
        <p:grpSpPr>
          <a:xfrm>
            <a:off x="8613913" y="1343435"/>
            <a:ext cx="2514600" cy="1341783"/>
            <a:chOff x="8613913" y="1343435"/>
            <a:chExt cx="2514600" cy="1341783"/>
          </a:xfrm>
        </p:grpSpPr>
        <p:sp>
          <p:nvSpPr>
            <p:cNvPr id="14" name="Rectangle: Rounded Corners 13">
              <a:extLst>
                <a:ext uri="{FF2B5EF4-FFF2-40B4-BE49-F238E27FC236}">
                  <a16:creationId xmlns:a16="http://schemas.microsoft.com/office/drawing/2014/main" id="{B3287CCD-BA37-F97E-471A-C8E3F32C83E2}"/>
                </a:ext>
              </a:extLst>
            </p:cNvPr>
            <p:cNvSpPr/>
            <p:nvPr/>
          </p:nvSpPr>
          <p:spPr>
            <a:xfrm>
              <a:off x="8613913" y="1343435"/>
              <a:ext cx="2514600" cy="134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A6785112-2F72-54B0-209C-25FC93AF03F9}"/>
                </a:ext>
              </a:extLst>
            </p:cNvPr>
            <p:cNvSpPr txBox="1"/>
            <p:nvPr/>
          </p:nvSpPr>
          <p:spPr>
            <a:xfrm>
              <a:off x="8650356" y="1361778"/>
              <a:ext cx="2441713" cy="1323439"/>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5. ODA, </a:t>
              </a:r>
              <a:r>
                <a:rPr lang="en-US" sz="2000" dirty="0" err="1">
                  <a:latin typeface="Arial" panose="020B0604020202020204" pitchFamily="34" charset="0"/>
                  <a:cs typeface="Arial" panose="020B0604020202020204" pitchFamily="34" charset="0"/>
                </a:rPr>
                <a:t>vốn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thỏa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QT </a:t>
              </a:r>
              <a:r>
                <a:rPr lang="en-US" sz="2000" dirty="0" err="1">
                  <a:latin typeface="Arial" panose="020B0604020202020204" pitchFamily="34" charset="0"/>
                  <a:cs typeface="Arial" panose="020B0604020202020204" pitchFamily="34" charset="0"/>
                </a:rPr>
                <a:t>đó</a:t>
              </a:r>
              <a:endParaRPr lang="en-US" sz="20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6CB2C04-8D89-DD89-FA0A-EEB2CAF217D3}"/>
              </a:ext>
            </a:extLst>
          </p:cNvPr>
          <p:cNvGrpSpPr/>
          <p:nvPr/>
        </p:nvGrpSpPr>
        <p:grpSpPr>
          <a:xfrm>
            <a:off x="8613913" y="4794137"/>
            <a:ext cx="3203437" cy="1507614"/>
            <a:chOff x="9090993" y="5048250"/>
            <a:chExt cx="2660372" cy="1507614"/>
          </a:xfrm>
        </p:grpSpPr>
        <p:sp>
          <p:nvSpPr>
            <p:cNvPr id="16" name="Rectangle: Rounded Corners 15">
              <a:extLst>
                <a:ext uri="{FF2B5EF4-FFF2-40B4-BE49-F238E27FC236}">
                  <a16:creationId xmlns:a16="http://schemas.microsoft.com/office/drawing/2014/main" id="{9D87087B-09CE-46AF-6D3C-98E8256B21A7}"/>
                </a:ext>
              </a:extLst>
            </p:cNvPr>
            <p:cNvSpPr/>
            <p:nvPr/>
          </p:nvSpPr>
          <p:spPr>
            <a:xfrm>
              <a:off x="9090993" y="5048250"/>
              <a:ext cx="2660372" cy="15076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CFE9B0C8-CB49-0226-5C6F-BFC691925DB8}"/>
                </a:ext>
              </a:extLst>
            </p:cNvPr>
            <p:cNvSpPr txBox="1"/>
            <p:nvPr/>
          </p:nvSpPr>
          <p:spPr>
            <a:xfrm>
              <a:off x="9273346" y="5334124"/>
              <a:ext cx="2441438" cy="707886"/>
            </a:xfrm>
            <a:prstGeom prst="rect">
              <a:avLst/>
            </a:prstGeom>
            <a:noFill/>
          </p:spPr>
          <p:txBody>
            <a:bodyPr wrap="square" rtlCol="0">
              <a:spAutoFit/>
            </a:bodyPr>
            <a:lstStyle/>
            <a:p>
              <a:pPr algn="ctr"/>
              <a:r>
                <a:rPr lang="en-US" sz="2000" dirty="0">
                  <a:solidFill>
                    <a:srgbClr val="0070C0"/>
                  </a:solidFill>
                  <a:latin typeface="Arial" panose="020B0604020202020204" pitchFamily="34" charset="0"/>
                  <a:cs typeface="Arial" panose="020B0604020202020204" pitchFamily="34" charset="0"/>
                </a:rPr>
                <a:t>7. </a:t>
              </a:r>
              <a:r>
                <a:rPr lang="en-US" sz="2000" dirty="0" err="1">
                  <a:solidFill>
                    <a:srgbClr val="0070C0"/>
                  </a:solidFill>
                  <a:latin typeface="Arial" panose="020B0604020202020204" pitchFamily="34" charset="0"/>
                  <a:cs typeface="Arial" panose="020B0604020202020204" pitchFamily="34" charset="0"/>
                </a:rPr>
                <a:t>Cơ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quan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tổ</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chức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doanh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nghiệp</a:t>
              </a:r>
              <a:r>
                <a:rPr lang="en-US" sz="2000" dirty="0">
                  <a:solidFill>
                    <a:srgbClr val="0070C0"/>
                  </a:solidFill>
                  <a:latin typeface="Arial" panose="020B0604020202020204" pitchFamily="34" charset="0"/>
                  <a:cs typeface="Arial" panose="020B0604020202020204" pitchFamily="34" charset="0"/>
                </a:rPr>
                <a:t> QĐ LCNT</a:t>
              </a:r>
            </a:p>
          </p:txBody>
        </p:sp>
      </p:grpSp>
    </p:spTree>
    <p:extLst>
      <p:ext uri="{BB962C8B-B14F-4D97-AF65-F5344CB8AC3E}">
        <p14:creationId xmlns:p14="http://schemas.microsoft.com/office/powerpoint/2010/main" val="272386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2646615" y="400049"/>
            <a:ext cx="7264528" cy="459741"/>
          </a:xfrm>
          <a:prstGeom prst="rect">
            <a:avLst/>
          </a:prstGeom>
        </p:spPr>
        <p:txBody>
          <a:bodyPr vert="horz" wrap="square" lIns="0" tIns="13335" rIns="0" bIns="0" rtlCol="0">
            <a:spAutoFit/>
          </a:bodyPr>
          <a:lstStyle/>
          <a:p>
            <a:pPr marL="12700" algn="ctr">
              <a:lnSpc>
                <a:spcPct val="100000"/>
              </a:lnSpc>
              <a:spcBef>
                <a:spcPts val="105"/>
              </a:spcBef>
            </a:pPr>
            <a:r>
              <a:rPr sz="2900" dirty="0">
                <a:solidFill>
                  <a:schemeClr val="tx1"/>
                </a:solidFill>
                <a:latin typeface="Arial" panose="020B0604020202020204" pitchFamily="34" charset="0"/>
                <a:cs typeface="Arial" panose="020B0604020202020204" pitchFamily="34" charset="0"/>
              </a:rPr>
              <a:t>Nguyên</a:t>
            </a:r>
            <a:r>
              <a:rPr sz="2900" spc="-30" dirty="0">
                <a:solidFill>
                  <a:schemeClr val="tx1"/>
                </a:solidFill>
                <a:latin typeface="Arial" panose="020B0604020202020204" pitchFamily="34" charset="0"/>
                <a:cs typeface="Arial" panose="020B0604020202020204" pitchFamily="34" charset="0"/>
              </a:rPr>
              <a:t> </a:t>
            </a:r>
            <a:r>
              <a:rPr sz="2900" dirty="0">
                <a:solidFill>
                  <a:schemeClr val="tx1"/>
                </a:solidFill>
                <a:latin typeface="Arial" panose="020B0604020202020204" pitchFamily="34" charset="0"/>
                <a:cs typeface="Arial" panose="020B0604020202020204" pitchFamily="34" charset="0"/>
              </a:rPr>
              <a:t>tắc</a:t>
            </a:r>
            <a:r>
              <a:rPr sz="2900" spc="-10" dirty="0">
                <a:solidFill>
                  <a:schemeClr val="tx1"/>
                </a:solidFill>
                <a:latin typeface="Arial" panose="020B0604020202020204" pitchFamily="34" charset="0"/>
                <a:cs typeface="Arial" panose="020B0604020202020204" pitchFamily="34" charset="0"/>
              </a:rPr>
              <a:t> </a:t>
            </a:r>
            <a:r>
              <a:rPr sz="2900" dirty="0" err="1">
                <a:solidFill>
                  <a:schemeClr val="tx1"/>
                </a:solidFill>
                <a:latin typeface="Arial" panose="020B0604020202020204" pitchFamily="34" charset="0"/>
                <a:cs typeface="Arial" panose="020B0604020202020204" pitchFamily="34" charset="0"/>
              </a:rPr>
              <a:t>áp</a:t>
            </a:r>
            <a:r>
              <a:rPr sz="2900" spc="-10" dirty="0">
                <a:solidFill>
                  <a:schemeClr val="tx1"/>
                </a:solidFill>
                <a:latin typeface="Arial" panose="020B0604020202020204" pitchFamily="34" charset="0"/>
                <a:cs typeface="Arial" panose="020B0604020202020204" pitchFamily="34" charset="0"/>
              </a:rPr>
              <a:t> </a:t>
            </a:r>
            <a:r>
              <a:rPr sz="2900" dirty="0" err="1">
                <a:solidFill>
                  <a:schemeClr val="tx1"/>
                </a:solidFill>
                <a:latin typeface="Arial" panose="020B0604020202020204" pitchFamily="34" charset="0"/>
                <a:cs typeface="Arial" panose="020B0604020202020204" pitchFamily="34" charset="0"/>
              </a:rPr>
              <a:t>dụng</a:t>
            </a:r>
            <a:endParaRPr sz="2900" dirty="0">
              <a:solidFill>
                <a:schemeClr val="tx1"/>
              </a:solidFill>
              <a:latin typeface="Arial" panose="020B0604020202020204" pitchFamily="34" charset="0"/>
              <a:cs typeface="Arial" panose="020B0604020202020204" pitchFamily="34" charset="0"/>
            </a:endParaRPr>
          </a:p>
        </p:txBody>
      </p:sp>
      <p:pic>
        <p:nvPicPr>
          <p:cNvPr id="15" name="object 15"/>
          <p:cNvPicPr/>
          <p:nvPr/>
        </p:nvPicPr>
        <p:blipFill>
          <a:blip r:embed="rId2" cstate="print"/>
          <a:stretch>
            <a:fillRect/>
          </a:stretch>
        </p:blipFill>
        <p:spPr>
          <a:xfrm>
            <a:off x="454151" y="1257300"/>
            <a:ext cx="11649456" cy="4863084"/>
          </a:xfrm>
          <a:prstGeom prst="rect">
            <a:avLst/>
          </a:prstGeom>
        </p:spPr>
      </p:pic>
      <p:graphicFrame>
        <p:nvGraphicFramePr>
          <p:cNvPr id="16" name="object 16"/>
          <p:cNvGraphicFramePr>
            <a:graphicFrameLocks noGrp="1"/>
          </p:cNvGraphicFramePr>
          <p:nvPr>
            <p:extLst>
              <p:ext uri="{D42A27DB-BD31-4B8C-83A1-F6EECF244321}">
                <p14:modId xmlns:p14="http://schemas.microsoft.com/office/powerpoint/2010/main" val="170014374"/>
              </p:ext>
            </p:extLst>
          </p:nvPr>
        </p:nvGraphicFramePr>
        <p:xfrm>
          <a:off x="380831" y="76507"/>
          <a:ext cx="11515725" cy="6032500"/>
        </p:xfrm>
        <a:graphic>
          <a:graphicData uri="http://schemas.openxmlformats.org/drawingml/2006/table">
            <a:tbl>
              <a:tblPr firstRow="1" bandRow="1">
                <a:tableStyleId>{2D5ABB26-0587-4C30-8999-92F81FD0307C}</a:tableStyleId>
              </a:tblPr>
              <a:tblGrid>
                <a:gridCol w="349250">
                  <a:extLst>
                    <a:ext uri="{9D8B030D-6E8A-4147-A177-3AD203B41FA5}">
                      <a16:colId xmlns:a16="http://schemas.microsoft.com/office/drawing/2014/main" val="20000"/>
                    </a:ext>
                  </a:extLst>
                </a:gridCol>
                <a:gridCol w="10769600">
                  <a:extLst>
                    <a:ext uri="{9D8B030D-6E8A-4147-A177-3AD203B41FA5}">
                      <a16:colId xmlns:a16="http://schemas.microsoft.com/office/drawing/2014/main" val="20001"/>
                    </a:ext>
                  </a:extLst>
                </a:gridCol>
                <a:gridCol w="371475">
                  <a:extLst>
                    <a:ext uri="{9D8B030D-6E8A-4147-A177-3AD203B41FA5}">
                      <a16:colId xmlns:a16="http://schemas.microsoft.com/office/drawing/2014/main" val="20003"/>
                    </a:ext>
                  </a:extLst>
                </a:gridCol>
                <a:gridCol w="25400">
                  <a:extLst>
                    <a:ext uri="{9D8B030D-6E8A-4147-A177-3AD203B41FA5}">
                      <a16:colId xmlns:a16="http://schemas.microsoft.com/office/drawing/2014/main" val="489478457"/>
                    </a:ext>
                  </a:extLst>
                </a:gridCol>
              </a:tblGrid>
              <a:tr h="595045">
                <a:tc>
                  <a:txBody>
                    <a:bodyPr/>
                    <a:lstStyle/>
                    <a:p>
                      <a:pPr>
                        <a:lnSpc>
                          <a:spcPct val="100000"/>
                        </a:lnSpc>
                      </a:pPr>
                      <a:endParaRPr sz="2400">
                        <a:latin typeface="Times New Roman"/>
                        <a:cs typeface="Times New Roman"/>
                      </a:endParaRPr>
                    </a:p>
                  </a:txBody>
                  <a:tcPr marL="0" marR="0" marT="0" marB="0">
                    <a:lnL w="12700">
                      <a:solidFill>
                        <a:srgbClr val="FFFFFF"/>
                      </a:solidFill>
                      <a:prstDash val="solid"/>
                    </a:lnL>
                    <a:lnR w="28575">
                      <a:solidFill>
                        <a:srgbClr val="EBEBEB"/>
                      </a:solidFill>
                      <a:prstDash val="solid"/>
                    </a:lnR>
                    <a:lnT w="12700">
                      <a:solidFill>
                        <a:srgbClr val="FFFFFF"/>
                      </a:solidFill>
                      <a:prstDash val="solid"/>
                    </a:lnT>
                    <a:lnB w="38100">
                      <a:solidFill>
                        <a:srgbClr val="FFFFFF"/>
                      </a:solidFill>
                      <a:prstDash val="solid"/>
                    </a:lnB>
                    <a:solidFill>
                      <a:srgbClr val="7BB5DF"/>
                    </a:solidFill>
                  </a:tcPr>
                </a:tc>
                <a:tc>
                  <a:txBody>
                    <a:bodyPr/>
                    <a:lstStyle/>
                    <a:p>
                      <a:pPr marL="90805" marR="83820" algn="ctr">
                        <a:lnSpc>
                          <a:spcPct val="100000"/>
                        </a:lnSpc>
                        <a:spcBef>
                          <a:spcPts val="285"/>
                        </a:spcBef>
                      </a:pPr>
                      <a:r>
                        <a:rPr lang="en-US" sz="2800" b="1" dirty="0">
                          <a:solidFill>
                            <a:srgbClr val="0070C0"/>
                          </a:solidFill>
                          <a:latin typeface="Times New Roman"/>
                          <a:cs typeface="Times New Roman"/>
                        </a:rPr>
                        <a:t>CSYT </a:t>
                      </a:r>
                      <a:r>
                        <a:rPr sz="2800" b="1" dirty="0" err="1">
                          <a:solidFill>
                            <a:srgbClr val="0070C0"/>
                          </a:solidFill>
                          <a:latin typeface="Times New Roman"/>
                          <a:cs typeface="Times New Roman"/>
                        </a:rPr>
                        <a:t>được</a:t>
                      </a:r>
                      <a:r>
                        <a:rPr sz="2800" b="1" spc="110" dirty="0">
                          <a:solidFill>
                            <a:srgbClr val="0070C0"/>
                          </a:solidFill>
                          <a:latin typeface="Times New Roman"/>
                          <a:cs typeface="Times New Roman"/>
                        </a:rPr>
                        <a:t> </a:t>
                      </a:r>
                      <a:r>
                        <a:rPr sz="2800" b="1" dirty="0">
                          <a:solidFill>
                            <a:srgbClr val="0070C0"/>
                          </a:solidFill>
                          <a:latin typeface="Times New Roman"/>
                          <a:cs typeface="Times New Roman"/>
                        </a:rPr>
                        <a:t>tự</a:t>
                      </a:r>
                      <a:r>
                        <a:rPr sz="2800" b="1" spc="120" dirty="0">
                          <a:solidFill>
                            <a:srgbClr val="0070C0"/>
                          </a:solidFill>
                          <a:latin typeface="Times New Roman"/>
                          <a:cs typeface="Times New Roman"/>
                        </a:rPr>
                        <a:t> </a:t>
                      </a:r>
                      <a:r>
                        <a:rPr sz="2800" b="1" dirty="0">
                          <a:solidFill>
                            <a:srgbClr val="0070C0"/>
                          </a:solidFill>
                          <a:latin typeface="Times New Roman"/>
                          <a:cs typeface="Times New Roman"/>
                        </a:rPr>
                        <a:t>quyết</a:t>
                      </a:r>
                      <a:r>
                        <a:rPr sz="2800" b="1" spc="130" dirty="0">
                          <a:solidFill>
                            <a:srgbClr val="0070C0"/>
                          </a:solidFill>
                          <a:latin typeface="Times New Roman"/>
                          <a:cs typeface="Times New Roman"/>
                        </a:rPr>
                        <a:t> </a:t>
                      </a:r>
                      <a:r>
                        <a:rPr sz="2800" b="1" dirty="0">
                          <a:solidFill>
                            <a:srgbClr val="0070C0"/>
                          </a:solidFill>
                          <a:latin typeface="Times New Roman"/>
                          <a:cs typeface="Times New Roman"/>
                        </a:rPr>
                        <a:t>định</a:t>
                      </a:r>
                      <a:r>
                        <a:rPr sz="2800" b="1" spc="114" dirty="0">
                          <a:solidFill>
                            <a:srgbClr val="0070C0"/>
                          </a:solidFill>
                          <a:latin typeface="Times New Roman"/>
                          <a:cs typeface="Times New Roman"/>
                        </a:rPr>
                        <a:t> </a:t>
                      </a:r>
                      <a:r>
                        <a:rPr sz="2800" b="1" dirty="0" err="1">
                          <a:solidFill>
                            <a:srgbClr val="0070C0"/>
                          </a:solidFill>
                          <a:latin typeface="Times New Roman"/>
                          <a:cs typeface="Times New Roman"/>
                        </a:rPr>
                        <a:t>việc</a:t>
                      </a:r>
                      <a:r>
                        <a:rPr sz="2800" b="1" spc="110" dirty="0">
                          <a:solidFill>
                            <a:srgbClr val="0070C0"/>
                          </a:solidFill>
                          <a:latin typeface="Times New Roman"/>
                          <a:cs typeface="Times New Roman"/>
                        </a:rPr>
                        <a:t> </a:t>
                      </a:r>
                      <a:r>
                        <a:rPr lang="en-US" sz="2800" b="1" dirty="0">
                          <a:solidFill>
                            <a:srgbClr val="0070C0"/>
                          </a:solidFill>
                          <a:latin typeface="Times New Roman"/>
                          <a:cs typeface="Times New Roman"/>
                        </a:rPr>
                        <a:t>LCNT </a:t>
                      </a:r>
                      <a:r>
                        <a:rPr sz="2800" b="1" dirty="0" err="1">
                          <a:solidFill>
                            <a:srgbClr val="0070C0"/>
                          </a:solidFill>
                          <a:latin typeface="Times New Roman"/>
                          <a:cs typeface="Times New Roman"/>
                        </a:rPr>
                        <a:t>trên</a:t>
                      </a:r>
                      <a:r>
                        <a:rPr sz="2800" b="1" spc="114" dirty="0">
                          <a:solidFill>
                            <a:srgbClr val="0070C0"/>
                          </a:solidFill>
                          <a:latin typeface="Times New Roman"/>
                          <a:cs typeface="Times New Roman"/>
                        </a:rPr>
                        <a:t> </a:t>
                      </a:r>
                      <a:r>
                        <a:rPr sz="2800" b="1" dirty="0">
                          <a:solidFill>
                            <a:srgbClr val="0070C0"/>
                          </a:solidFill>
                          <a:latin typeface="Times New Roman"/>
                          <a:cs typeface="Times New Roman"/>
                        </a:rPr>
                        <a:t>cơ</a:t>
                      </a:r>
                      <a:r>
                        <a:rPr sz="2800" b="1" spc="120" dirty="0">
                          <a:solidFill>
                            <a:srgbClr val="0070C0"/>
                          </a:solidFill>
                          <a:latin typeface="Times New Roman"/>
                          <a:cs typeface="Times New Roman"/>
                        </a:rPr>
                        <a:t> </a:t>
                      </a:r>
                      <a:r>
                        <a:rPr sz="2800" b="1" dirty="0">
                          <a:solidFill>
                            <a:srgbClr val="0070C0"/>
                          </a:solidFill>
                          <a:latin typeface="Times New Roman"/>
                          <a:cs typeface="Times New Roman"/>
                        </a:rPr>
                        <a:t>sở</a:t>
                      </a:r>
                      <a:r>
                        <a:rPr sz="2800" b="1" spc="114" dirty="0">
                          <a:solidFill>
                            <a:srgbClr val="0070C0"/>
                          </a:solidFill>
                          <a:latin typeface="Times New Roman"/>
                          <a:cs typeface="Times New Roman"/>
                        </a:rPr>
                        <a:t> </a:t>
                      </a:r>
                      <a:r>
                        <a:rPr sz="2800" b="1" dirty="0">
                          <a:solidFill>
                            <a:srgbClr val="0070C0"/>
                          </a:solidFill>
                          <a:latin typeface="Times New Roman"/>
                          <a:cs typeface="Times New Roman"/>
                        </a:rPr>
                        <a:t>bảo</a:t>
                      </a:r>
                      <a:r>
                        <a:rPr sz="2800" b="1" spc="114" dirty="0">
                          <a:solidFill>
                            <a:srgbClr val="0070C0"/>
                          </a:solidFill>
                          <a:latin typeface="Times New Roman"/>
                          <a:cs typeface="Times New Roman"/>
                        </a:rPr>
                        <a:t> </a:t>
                      </a:r>
                      <a:r>
                        <a:rPr sz="2800" b="1" dirty="0">
                          <a:solidFill>
                            <a:srgbClr val="0070C0"/>
                          </a:solidFill>
                          <a:latin typeface="Times New Roman"/>
                          <a:cs typeface="Times New Roman"/>
                        </a:rPr>
                        <a:t>đảm</a:t>
                      </a:r>
                      <a:r>
                        <a:rPr sz="2800" b="1" spc="114" dirty="0">
                          <a:solidFill>
                            <a:srgbClr val="0070C0"/>
                          </a:solidFill>
                          <a:latin typeface="Times New Roman"/>
                          <a:cs typeface="Times New Roman"/>
                        </a:rPr>
                        <a:t> </a:t>
                      </a:r>
                      <a:r>
                        <a:rPr sz="2800" b="1" dirty="0">
                          <a:solidFill>
                            <a:srgbClr val="0070C0"/>
                          </a:solidFill>
                          <a:latin typeface="Times New Roman"/>
                          <a:cs typeface="Times New Roman"/>
                        </a:rPr>
                        <a:t>công</a:t>
                      </a:r>
                      <a:r>
                        <a:rPr sz="2800" b="1" spc="125" dirty="0">
                          <a:solidFill>
                            <a:srgbClr val="0070C0"/>
                          </a:solidFill>
                          <a:latin typeface="Times New Roman"/>
                          <a:cs typeface="Times New Roman"/>
                        </a:rPr>
                        <a:t> </a:t>
                      </a:r>
                      <a:r>
                        <a:rPr sz="2800" b="1" spc="-10" dirty="0" err="1">
                          <a:solidFill>
                            <a:srgbClr val="0070C0"/>
                          </a:solidFill>
                          <a:latin typeface="Times New Roman"/>
                          <a:cs typeface="Times New Roman"/>
                        </a:rPr>
                        <a:t>khai</a:t>
                      </a:r>
                      <a:r>
                        <a:rPr sz="2800" b="1" spc="-10" dirty="0">
                          <a:solidFill>
                            <a:srgbClr val="0070C0"/>
                          </a:solidFill>
                          <a:latin typeface="Times New Roman"/>
                          <a:cs typeface="Times New Roman"/>
                        </a:rPr>
                        <a:t>,</a:t>
                      </a:r>
                      <a:endParaRPr lang="en-US" sz="2800" b="1" spc="-10" dirty="0">
                        <a:solidFill>
                          <a:srgbClr val="0070C0"/>
                        </a:solidFill>
                        <a:latin typeface="Times New Roman"/>
                        <a:cs typeface="Times New Roman"/>
                      </a:endParaRPr>
                    </a:p>
                    <a:p>
                      <a:pPr marL="90805" marR="83820" algn="ctr">
                        <a:lnSpc>
                          <a:spcPct val="100000"/>
                        </a:lnSpc>
                        <a:spcBef>
                          <a:spcPts val="285"/>
                        </a:spcBef>
                      </a:pPr>
                      <a:r>
                        <a:rPr sz="2800" b="1" dirty="0" err="1">
                          <a:solidFill>
                            <a:srgbClr val="0070C0"/>
                          </a:solidFill>
                          <a:latin typeface="Times New Roman"/>
                          <a:cs typeface="Times New Roman"/>
                        </a:rPr>
                        <a:t>minh</a:t>
                      </a:r>
                      <a:r>
                        <a:rPr sz="2800" b="1" spc="-25" dirty="0">
                          <a:solidFill>
                            <a:srgbClr val="0070C0"/>
                          </a:solidFill>
                          <a:latin typeface="Times New Roman"/>
                          <a:cs typeface="Times New Roman"/>
                        </a:rPr>
                        <a:t> </a:t>
                      </a:r>
                      <a:r>
                        <a:rPr sz="2800" b="1" dirty="0">
                          <a:solidFill>
                            <a:srgbClr val="0070C0"/>
                          </a:solidFill>
                          <a:latin typeface="Times New Roman"/>
                          <a:cs typeface="Times New Roman"/>
                        </a:rPr>
                        <a:t>bạch,</a:t>
                      </a:r>
                      <a:r>
                        <a:rPr sz="2800" b="1" spc="-25" dirty="0">
                          <a:solidFill>
                            <a:srgbClr val="0070C0"/>
                          </a:solidFill>
                          <a:latin typeface="Times New Roman"/>
                          <a:cs typeface="Times New Roman"/>
                        </a:rPr>
                        <a:t> </a:t>
                      </a:r>
                      <a:r>
                        <a:rPr sz="2800" b="1" dirty="0">
                          <a:solidFill>
                            <a:srgbClr val="0070C0"/>
                          </a:solidFill>
                          <a:latin typeface="Times New Roman"/>
                          <a:cs typeface="Times New Roman"/>
                        </a:rPr>
                        <a:t>hiệu</a:t>
                      </a:r>
                      <a:r>
                        <a:rPr sz="2800" b="1" spc="-10" dirty="0">
                          <a:solidFill>
                            <a:srgbClr val="0070C0"/>
                          </a:solidFill>
                          <a:latin typeface="Times New Roman"/>
                          <a:cs typeface="Times New Roman"/>
                        </a:rPr>
                        <a:t> </a:t>
                      </a:r>
                      <a:r>
                        <a:rPr sz="2800" b="1" dirty="0">
                          <a:solidFill>
                            <a:srgbClr val="0070C0"/>
                          </a:solidFill>
                          <a:latin typeface="Times New Roman"/>
                          <a:cs typeface="Times New Roman"/>
                        </a:rPr>
                        <a:t>quả</a:t>
                      </a:r>
                      <a:r>
                        <a:rPr sz="2800" b="1" spc="-10" dirty="0">
                          <a:solidFill>
                            <a:srgbClr val="0070C0"/>
                          </a:solidFill>
                          <a:latin typeface="Times New Roman"/>
                          <a:cs typeface="Times New Roman"/>
                        </a:rPr>
                        <a:t> </a:t>
                      </a:r>
                      <a:r>
                        <a:rPr sz="2800" b="1" dirty="0">
                          <a:solidFill>
                            <a:srgbClr val="0070C0"/>
                          </a:solidFill>
                          <a:latin typeface="Times New Roman"/>
                          <a:cs typeface="Times New Roman"/>
                        </a:rPr>
                        <a:t>kinh</a:t>
                      </a:r>
                      <a:r>
                        <a:rPr sz="2800" b="1" spc="-25" dirty="0">
                          <a:solidFill>
                            <a:srgbClr val="0070C0"/>
                          </a:solidFill>
                          <a:latin typeface="Times New Roman"/>
                          <a:cs typeface="Times New Roman"/>
                        </a:rPr>
                        <a:t> </a:t>
                      </a:r>
                      <a:r>
                        <a:rPr sz="2800" b="1" dirty="0">
                          <a:solidFill>
                            <a:srgbClr val="0070C0"/>
                          </a:solidFill>
                          <a:latin typeface="Times New Roman"/>
                          <a:cs typeface="Times New Roman"/>
                        </a:rPr>
                        <a:t>tế</a:t>
                      </a:r>
                      <a:r>
                        <a:rPr sz="2800" b="1" spc="-15" dirty="0">
                          <a:solidFill>
                            <a:srgbClr val="0070C0"/>
                          </a:solidFill>
                          <a:latin typeface="Times New Roman"/>
                          <a:cs typeface="Times New Roman"/>
                        </a:rPr>
                        <a:t> </a:t>
                      </a:r>
                      <a:r>
                        <a:rPr sz="2800" b="1" dirty="0">
                          <a:solidFill>
                            <a:srgbClr val="0070C0"/>
                          </a:solidFill>
                          <a:latin typeface="Times New Roman"/>
                          <a:cs typeface="Times New Roman"/>
                        </a:rPr>
                        <a:t>và</a:t>
                      </a:r>
                      <a:r>
                        <a:rPr sz="2800" b="1" spc="-5" dirty="0">
                          <a:solidFill>
                            <a:srgbClr val="0070C0"/>
                          </a:solidFill>
                          <a:latin typeface="Times New Roman"/>
                          <a:cs typeface="Times New Roman"/>
                        </a:rPr>
                        <a:t> </a:t>
                      </a:r>
                      <a:r>
                        <a:rPr sz="2800" b="1" dirty="0">
                          <a:solidFill>
                            <a:srgbClr val="0070C0"/>
                          </a:solidFill>
                          <a:latin typeface="Times New Roman"/>
                          <a:cs typeface="Times New Roman"/>
                        </a:rPr>
                        <a:t>trách</a:t>
                      </a:r>
                      <a:r>
                        <a:rPr sz="2800" b="1" spc="-35" dirty="0">
                          <a:solidFill>
                            <a:srgbClr val="0070C0"/>
                          </a:solidFill>
                          <a:latin typeface="Times New Roman"/>
                          <a:cs typeface="Times New Roman"/>
                        </a:rPr>
                        <a:t> </a:t>
                      </a:r>
                      <a:r>
                        <a:rPr sz="2800" b="1" dirty="0">
                          <a:solidFill>
                            <a:srgbClr val="0070C0"/>
                          </a:solidFill>
                          <a:latin typeface="Times New Roman"/>
                          <a:cs typeface="Times New Roman"/>
                        </a:rPr>
                        <a:t>nhiệm</a:t>
                      </a:r>
                      <a:r>
                        <a:rPr sz="2800" b="1" spc="-15" dirty="0">
                          <a:solidFill>
                            <a:srgbClr val="0070C0"/>
                          </a:solidFill>
                          <a:latin typeface="Times New Roman"/>
                          <a:cs typeface="Times New Roman"/>
                        </a:rPr>
                        <a:t> </a:t>
                      </a:r>
                      <a:r>
                        <a:rPr sz="2800" b="1" dirty="0" err="1">
                          <a:solidFill>
                            <a:srgbClr val="0070C0"/>
                          </a:solidFill>
                          <a:latin typeface="Times New Roman"/>
                          <a:cs typeface="Times New Roman"/>
                        </a:rPr>
                        <a:t>giải</a:t>
                      </a:r>
                      <a:r>
                        <a:rPr sz="2800" b="1" spc="-30" dirty="0">
                          <a:solidFill>
                            <a:srgbClr val="0070C0"/>
                          </a:solidFill>
                          <a:latin typeface="Times New Roman"/>
                          <a:cs typeface="Times New Roman"/>
                        </a:rPr>
                        <a:t> </a:t>
                      </a:r>
                      <a:r>
                        <a:rPr sz="2800" b="1" dirty="0" err="1">
                          <a:solidFill>
                            <a:srgbClr val="0070C0"/>
                          </a:solidFill>
                          <a:latin typeface="Times New Roman"/>
                          <a:cs typeface="Times New Roman"/>
                        </a:rPr>
                        <a:t>trình</a:t>
                      </a:r>
                      <a:r>
                        <a:rPr sz="2800" b="1" spc="-20" dirty="0">
                          <a:solidFill>
                            <a:srgbClr val="0070C0"/>
                          </a:solidFill>
                          <a:latin typeface="Times New Roman"/>
                          <a:cs typeface="Times New Roman"/>
                        </a:rPr>
                        <a:t>:</a:t>
                      </a:r>
                      <a:endParaRPr lang="en-US" sz="2800" b="1" spc="-20" dirty="0">
                        <a:solidFill>
                          <a:srgbClr val="0070C0"/>
                        </a:solidFill>
                        <a:latin typeface="Times New Roman"/>
                        <a:cs typeface="Times New Roman"/>
                      </a:endParaRPr>
                    </a:p>
                    <a:p>
                      <a:pPr marL="90805" marR="83820" algn="ctr">
                        <a:lnSpc>
                          <a:spcPct val="100000"/>
                        </a:lnSpc>
                        <a:spcBef>
                          <a:spcPts val="285"/>
                        </a:spcBef>
                      </a:pPr>
                      <a:endParaRPr sz="1600" dirty="0">
                        <a:solidFill>
                          <a:srgbClr val="0070C0"/>
                        </a:solidFill>
                        <a:latin typeface="Times New Roman"/>
                        <a:cs typeface="Times New Roman"/>
                      </a:endParaRPr>
                    </a:p>
                  </a:txBody>
                  <a:tcPr marL="0" marR="0" marT="36195" marB="0">
                    <a:lnL w="28575">
                      <a:solidFill>
                        <a:srgbClr val="EBEBEB"/>
                      </a:solidFill>
                      <a:prstDash val="solid"/>
                    </a:lnL>
                    <a:lnR w="28575">
                      <a:solidFill>
                        <a:srgbClr val="EBEBEB"/>
                      </a:solidFill>
                      <a:prstDash val="solid"/>
                    </a:lnR>
                    <a:lnT w="28575">
                      <a:solidFill>
                        <a:srgbClr val="EBEBEB"/>
                      </a:solidFill>
                      <a:prstDash val="solid"/>
                    </a:lnT>
                    <a:lnB w="38100">
                      <a:solidFill>
                        <a:srgbClr val="FFFFFF"/>
                      </a:solidFill>
                      <a:prstDash val="solid"/>
                    </a:lnB>
                    <a:solidFill>
                      <a:srgbClr val="9FDFF5"/>
                    </a:solidFill>
                  </a:tcPr>
                </a:tc>
                <a:tc gridSpan="2">
                  <a:txBody>
                    <a:bodyPr/>
                    <a:lstStyle/>
                    <a:p>
                      <a:pPr>
                        <a:lnSpc>
                          <a:spcPct val="100000"/>
                        </a:lnSpc>
                      </a:pPr>
                      <a:endParaRPr sz="2000">
                        <a:latin typeface="Times New Roman"/>
                        <a:cs typeface="Times New Roman"/>
                      </a:endParaRPr>
                    </a:p>
                  </a:txBody>
                  <a:tcPr marL="0" marR="0" marT="0" marB="0">
                    <a:lnL w="28575" cap="flat" cmpd="sng" algn="ctr">
                      <a:solidFill>
                        <a:srgbClr val="EBEBEB"/>
                      </a:solidFill>
                      <a:prstDash val="solid"/>
                      <a:round/>
                      <a:headEnd type="none" w="med" len="med"/>
                      <a:tailEnd type="none" w="med" len="med"/>
                    </a:lnL>
                    <a:lnR w="28575" cap="flat" cmpd="sng" algn="ctr">
                      <a:solidFill>
                        <a:srgbClr val="EBEBEB"/>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7BB5DF"/>
                    </a:solidFill>
                  </a:tcPr>
                </a:tc>
                <a:tc hMerge="1">
                  <a:txBody>
                    <a:bodyPr/>
                    <a:lstStyle/>
                    <a:p>
                      <a:pPr>
                        <a:lnSpc>
                          <a:spcPct val="100000"/>
                        </a:lnSpc>
                      </a:pPr>
                      <a:endParaRPr sz="2000">
                        <a:latin typeface="Times New Roman"/>
                        <a:cs typeface="Times New Roman"/>
                      </a:endParaRPr>
                    </a:p>
                  </a:txBody>
                  <a:tcPr marL="0" marR="0" marT="0" marB="0">
                    <a:lnL w="28575">
                      <a:solidFill>
                        <a:srgbClr val="EBEBEB"/>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7BB5DF"/>
                    </a:solidFill>
                  </a:tcPr>
                </a:tc>
                <a:extLst>
                  <a:ext uri="{0D108BD9-81ED-4DB2-BD59-A6C34878D82A}">
                    <a16:rowId xmlns:a16="http://schemas.microsoft.com/office/drawing/2014/main" val="10000"/>
                  </a:ext>
                </a:extLst>
              </a:tr>
              <a:tr h="4299291">
                <a:tc gridSpan="3">
                  <a:txBody>
                    <a:bodyPr/>
                    <a:lstStyle/>
                    <a:p>
                      <a:pPr marL="549275" marR="0" lvl="0" indent="-457200" algn="just" defTabSz="914400" rtl="0" eaLnBrk="1" fontAlgn="auto" latinLnBrk="0" hangingPunct="1">
                        <a:lnSpc>
                          <a:spcPct val="100000"/>
                        </a:lnSpc>
                        <a:spcBef>
                          <a:spcPts val="1200"/>
                        </a:spcBef>
                        <a:spcAft>
                          <a:spcPts val="600"/>
                        </a:spcAft>
                        <a:buClrTx/>
                        <a:buSzTx/>
                        <a:buFont typeface="+mj-lt"/>
                        <a:buAutoNum type="arabicPeriod"/>
                        <a:tabLst>
                          <a:tab pos="396240" algn="l"/>
                        </a:tabLst>
                        <a:defRPr/>
                      </a:pPr>
                      <a:r>
                        <a:rPr lang="en-US" sz="2800" kern="1200" dirty="0">
                          <a:solidFill>
                            <a:srgbClr val="0070C0"/>
                          </a:solidFill>
                          <a:latin typeface="Times New Roman"/>
                          <a:ea typeface="+mn-ea"/>
                          <a:cs typeface="Times New Roman"/>
                        </a:rPr>
                        <a:t>T</a:t>
                      </a:r>
                      <a:r>
                        <a:rPr lang="vi-VN" sz="2800" kern="1200" dirty="0">
                          <a:solidFill>
                            <a:srgbClr val="0070C0"/>
                          </a:solidFill>
                          <a:latin typeface="Times New Roman"/>
                          <a:ea typeface="+mn-ea"/>
                          <a:cs typeface="Times New Roman"/>
                        </a:rPr>
                        <a:t>hực hiện gói thầu mà nhà tài trợ trong nước yêu cầu không theo Luật này</a:t>
                      </a:r>
                    </a:p>
                    <a:p>
                      <a:pPr marL="549275" marR="0" lvl="0" indent="-457200" algn="just" defTabSz="914400" rtl="0" eaLnBrk="1" fontAlgn="auto" latinLnBrk="0" hangingPunct="1">
                        <a:lnSpc>
                          <a:spcPct val="100000"/>
                        </a:lnSpc>
                        <a:spcBef>
                          <a:spcPts val="1200"/>
                        </a:spcBef>
                        <a:spcAft>
                          <a:spcPts val="600"/>
                        </a:spcAft>
                        <a:buClrTx/>
                        <a:buSzTx/>
                        <a:buFont typeface="+mj-lt"/>
                        <a:buAutoNum type="arabicPeriod"/>
                        <a:tabLst>
                          <a:tab pos="396240" algn="l"/>
                        </a:tabLst>
                        <a:defRPr/>
                      </a:pPr>
                      <a:r>
                        <a:rPr lang="en-US" sz="2800" kern="1200" dirty="0" err="1">
                          <a:solidFill>
                            <a:srgbClr val="0070C0"/>
                          </a:solidFill>
                          <a:latin typeface="Times New Roman"/>
                          <a:ea typeface="+mn-ea"/>
                          <a:cs typeface="Times New Roman"/>
                        </a:rPr>
                        <a:t>Thuê</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mua</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thuê</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mua</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nhà</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trụ</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sở</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tài</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sản</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gắn</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liền</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với</a:t>
                      </a:r>
                      <a:r>
                        <a:rPr lang="en-US" sz="2800" kern="1200" dirty="0">
                          <a:solidFill>
                            <a:srgbClr val="0070C0"/>
                          </a:solidFill>
                          <a:latin typeface="Times New Roman"/>
                          <a:ea typeface="+mn-ea"/>
                          <a:cs typeface="Times New Roman"/>
                        </a:rPr>
                        <a:t> </a:t>
                      </a:r>
                      <a:r>
                        <a:rPr lang="en-US" sz="2800" kern="1200" dirty="0" err="1">
                          <a:solidFill>
                            <a:srgbClr val="0070C0"/>
                          </a:solidFill>
                          <a:latin typeface="Times New Roman"/>
                          <a:ea typeface="+mn-ea"/>
                          <a:cs typeface="Times New Roman"/>
                        </a:rPr>
                        <a:t>đất</a:t>
                      </a:r>
                      <a:endParaRPr lang="en-US" sz="2800" kern="1200" dirty="0">
                        <a:solidFill>
                          <a:srgbClr val="0070C0"/>
                        </a:solidFill>
                        <a:latin typeface="Times New Roman"/>
                        <a:ea typeface="+mn-ea"/>
                        <a:cs typeface="Times New Roman"/>
                      </a:endParaRPr>
                    </a:p>
                    <a:p>
                      <a:pPr marL="549275" marR="0" lvl="0" indent="-457200" algn="just" defTabSz="914400" rtl="0" eaLnBrk="1" fontAlgn="auto" latinLnBrk="0" hangingPunct="1">
                        <a:lnSpc>
                          <a:spcPct val="100000"/>
                        </a:lnSpc>
                        <a:spcBef>
                          <a:spcPts val="1200"/>
                        </a:spcBef>
                        <a:spcAft>
                          <a:spcPts val="600"/>
                        </a:spcAft>
                        <a:buClrTx/>
                        <a:buSzTx/>
                        <a:buFont typeface="+mj-lt"/>
                        <a:buAutoNum type="arabicPeriod"/>
                        <a:tabLst>
                          <a:tab pos="396240" algn="l"/>
                        </a:tabLst>
                        <a:defRPr/>
                      </a:pPr>
                      <a:r>
                        <a:rPr lang="vi-VN" sz="2800" kern="1200" dirty="0">
                          <a:solidFill>
                            <a:schemeClr val="tx1"/>
                          </a:solidFill>
                          <a:latin typeface="Times New Roman"/>
                          <a:ea typeface="+mn-ea"/>
                          <a:cs typeface="Times New Roman"/>
                        </a:rPr>
                        <a:t>Gói thầu của đơn vị sự nghiệp công lập sử dụng nguồn vốn vay, trừ vốn tín dụng đầu tư của nhà nước, vốn vay lại ODA, vốn vay ưu đãi nước ngoài</a:t>
                      </a:r>
                    </a:p>
                    <a:p>
                      <a:pPr marL="549275" marR="0" lvl="0" indent="-457200" algn="just" defTabSz="914400" rtl="0" eaLnBrk="1" fontAlgn="auto" latinLnBrk="0" hangingPunct="1">
                        <a:lnSpc>
                          <a:spcPct val="100000"/>
                        </a:lnSpc>
                        <a:spcBef>
                          <a:spcPts val="1200"/>
                        </a:spcBef>
                        <a:spcAft>
                          <a:spcPts val="600"/>
                        </a:spcAft>
                        <a:buClrTx/>
                        <a:buSzTx/>
                        <a:buFont typeface="+mj-lt"/>
                        <a:buAutoNum type="arabicPeriod"/>
                        <a:tabLst>
                          <a:tab pos="396240" algn="l"/>
                        </a:tabLst>
                        <a:defRPr/>
                      </a:pPr>
                      <a:r>
                        <a:rPr lang="vi-VN" sz="2800" kern="1200" dirty="0">
                          <a:solidFill>
                            <a:srgbClr val="0070C0"/>
                          </a:solidFill>
                          <a:latin typeface="Times New Roman"/>
                          <a:ea typeface="+mn-ea"/>
                          <a:cs typeface="Times New Roman"/>
                        </a:rPr>
                        <a:t>Cung cấp dịch vụ, nguyên liệu phục vụ trực tiếp cho gói thầu đã trúng thầu</a:t>
                      </a:r>
                      <a:endParaRPr lang="en-US" sz="2800" kern="1200" dirty="0">
                        <a:solidFill>
                          <a:srgbClr val="0070C0"/>
                        </a:solidFill>
                        <a:latin typeface="Times New Roman"/>
                        <a:ea typeface="+mn-ea"/>
                        <a:cs typeface="Times New Roman"/>
                      </a:endParaRPr>
                    </a:p>
                    <a:p>
                      <a:pPr marL="549275" marR="0" lvl="0" indent="-457200" algn="just" defTabSz="914400" rtl="0" eaLnBrk="1" fontAlgn="auto" latinLnBrk="0" hangingPunct="1">
                        <a:lnSpc>
                          <a:spcPct val="100000"/>
                        </a:lnSpc>
                        <a:spcBef>
                          <a:spcPts val="1200"/>
                        </a:spcBef>
                        <a:spcAft>
                          <a:spcPts val="600"/>
                        </a:spcAft>
                        <a:buClrTx/>
                        <a:buSzTx/>
                        <a:buFont typeface="+mj-lt"/>
                        <a:buAutoNum type="arabicPeriod" startAt="5"/>
                        <a:tabLst>
                          <a:tab pos="396240" algn="l"/>
                        </a:tabLst>
                        <a:defRPr/>
                      </a:pPr>
                      <a:r>
                        <a:rPr lang="vi-VN" sz="2800" kern="1200" dirty="0">
                          <a:solidFill>
                            <a:srgbClr val="0070C0"/>
                          </a:solidFill>
                          <a:latin typeface="Times New Roman"/>
                          <a:ea typeface="+mn-ea"/>
                          <a:cs typeface="Times New Roman"/>
                        </a:rPr>
                        <a:t>Có giá bán do Nhà nước định giá cụ thể theo quy định của pháp luật về giá</a:t>
                      </a:r>
                    </a:p>
                    <a:p>
                      <a:pPr marL="549275" indent="-457200" algn="just" defTabSz="914400" rtl="0" eaLnBrk="1" latinLnBrk="0" hangingPunct="1">
                        <a:lnSpc>
                          <a:spcPct val="100000"/>
                        </a:lnSpc>
                        <a:spcBef>
                          <a:spcPts val="1200"/>
                        </a:spcBef>
                        <a:spcAft>
                          <a:spcPts val="600"/>
                        </a:spcAft>
                        <a:buFont typeface="+mj-lt"/>
                        <a:buAutoNum type="arabicPeriod" startAt="5"/>
                        <a:tabLst>
                          <a:tab pos="396240" algn="l"/>
                        </a:tabLst>
                      </a:pPr>
                      <a:r>
                        <a:rPr lang="vi-VN" sz="2800" kern="1200" dirty="0">
                          <a:solidFill>
                            <a:srgbClr val="0070C0"/>
                          </a:solidFill>
                          <a:latin typeface="Times New Roman"/>
                          <a:ea typeface="+mn-ea"/>
                          <a:cs typeface="Times New Roman"/>
                        </a:rPr>
                        <a:t>Mua thuốc không thuộc danh mục thuốc do quỹ bảo hiểm y tế chi trả</a:t>
                      </a:r>
                    </a:p>
                    <a:p>
                      <a:pPr marL="549275" indent="-457200" algn="just" defTabSz="914400" rtl="0" eaLnBrk="1" latinLnBrk="0" hangingPunct="1">
                        <a:lnSpc>
                          <a:spcPct val="100000"/>
                        </a:lnSpc>
                        <a:spcBef>
                          <a:spcPts val="1200"/>
                        </a:spcBef>
                        <a:spcAft>
                          <a:spcPts val="600"/>
                        </a:spcAft>
                        <a:buFont typeface="+mj-lt"/>
                        <a:buAutoNum type="arabicPeriod" startAt="5"/>
                        <a:tabLst>
                          <a:tab pos="396240" algn="l"/>
                        </a:tabLst>
                      </a:pPr>
                      <a:r>
                        <a:rPr lang="vi-VN" sz="2800" kern="1200" dirty="0">
                          <a:solidFill>
                            <a:srgbClr val="0070C0"/>
                          </a:solidFill>
                          <a:latin typeface="Times New Roman"/>
                          <a:ea typeface="+mn-ea"/>
                          <a:cs typeface="Times New Roman"/>
                        </a:rPr>
                        <a:t>Mua vắc xin dịch vụ</a:t>
                      </a: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F5FB"/>
                    </a:solidFill>
                  </a:tcPr>
                </a:tc>
                <a:tc hMerge="1">
                  <a:txBody>
                    <a:bodyPr/>
                    <a:lstStyle/>
                    <a:p>
                      <a:endParaRPr/>
                    </a:p>
                  </a:txBody>
                  <a:tcPr marL="0" marR="0" marT="0" marB="0"/>
                </a:tc>
                <a:tc hMerge="1">
                  <a:txBody>
                    <a:bodyPr/>
                    <a:lstStyle/>
                    <a:p>
                      <a:endParaRPr/>
                    </a:p>
                  </a:txBody>
                  <a:tcPr marL="0" marR="0" marT="0" marB="0">
                    <a:lnL w="127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tcPr>
                </a:tc>
                <a:tc>
                  <a:txBody>
                    <a:bodyPr/>
                    <a:lstStyle/>
                    <a:p>
                      <a:pPr marL="549275" marR="0" lvl="0" indent="-457200" algn="just" defTabSz="914400" rtl="0" eaLnBrk="1" fontAlgn="auto" latinLnBrk="0" hangingPunct="1">
                        <a:lnSpc>
                          <a:spcPct val="100000"/>
                        </a:lnSpc>
                        <a:spcBef>
                          <a:spcPts val="600"/>
                        </a:spcBef>
                        <a:spcAft>
                          <a:spcPts val="600"/>
                        </a:spcAft>
                        <a:buClrTx/>
                        <a:buSzTx/>
                        <a:buFont typeface="+mj-lt"/>
                        <a:buAutoNum type="arabicPeriod" startAt="5"/>
                        <a:tabLst>
                          <a:tab pos="396240" algn="l"/>
                        </a:tabLst>
                        <a:defRPr/>
                      </a:pPr>
                      <a:endParaRPr sz="2400" kern="1200" dirty="0">
                        <a:solidFill>
                          <a:schemeClr val="tx1"/>
                        </a:solidFill>
                        <a:latin typeface="Times New Roman"/>
                        <a:ea typeface="+mn-ea"/>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F5F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74A2288-921F-70D2-C570-47046EF3F234}"/>
              </a:ext>
            </a:extLst>
          </p:cNvPr>
          <p:cNvGraphicFramePr>
            <a:graphicFrameLocks noGrp="1"/>
          </p:cNvGraphicFramePr>
          <p:nvPr>
            <p:extLst>
              <p:ext uri="{D42A27DB-BD31-4B8C-83A1-F6EECF244321}">
                <p14:modId xmlns:p14="http://schemas.microsoft.com/office/powerpoint/2010/main" val="4019555861"/>
              </p:ext>
            </p:extLst>
          </p:nvPr>
        </p:nvGraphicFramePr>
        <p:xfrm>
          <a:off x="176981" y="892552"/>
          <a:ext cx="11842954" cy="5164602"/>
        </p:xfrm>
        <a:graphic>
          <a:graphicData uri="http://schemas.openxmlformats.org/drawingml/2006/table">
            <a:tbl>
              <a:tblPr firstRow="1" bandRow="1">
                <a:tableStyleId>{0505E3EF-67EA-436B-97B2-0124C06EBD24}</a:tableStyleId>
              </a:tblPr>
              <a:tblGrid>
                <a:gridCol w="7178060">
                  <a:extLst>
                    <a:ext uri="{9D8B030D-6E8A-4147-A177-3AD203B41FA5}">
                      <a16:colId xmlns:a16="http://schemas.microsoft.com/office/drawing/2014/main" val="3412355642"/>
                    </a:ext>
                  </a:extLst>
                </a:gridCol>
                <a:gridCol w="4664894">
                  <a:extLst>
                    <a:ext uri="{9D8B030D-6E8A-4147-A177-3AD203B41FA5}">
                      <a16:colId xmlns:a16="http://schemas.microsoft.com/office/drawing/2014/main" val="3688239993"/>
                    </a:ext>
                  </a:extLst>
                </a:gridCol>
              </a:tblGrid>
              <a:tr h="614677">
                <a:tc>
                  <a:txBody>
                    <a:bodyPr/>
                    <a:lstStyle/>
                    <a:p>
                      <a:pPr algn="ctr"/>
                      <a:r>
                        <a:rPr lang="en-US" sz="2200" b="1" dirty="0">
                          <a:latin typeface="Arial" panose="020B0604020202020204" pitchFamily="34" charset="0"/>
                          <a:cs typeface="Arial" panose="020B0604020202020204" pitchFamily="34" charset="0"/>
                        </a:rPr>
                        <a:t>Thông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a:latin typeface="Arial" panose="020B0604020202020204" pitchFamily="34" charset="0"/>
                          <a:cs typeface="Arial" panose="020B0604020202020204" pitchFamily="34" charset="0"/>
                        </a:rPr>
                        <a:t>Trách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nhiệm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đăng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tải</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441141"/>
                  </a:ext>
                </a:extLst>
              </a:tr>
              <a:tr h="614677">
                <a:tc>
                  <a:txBody>
                    <a:bodyPr/>
                    <a:lstStyle/>
                    <a:p>
                      <a:r>
                        <a:rPr lang="en-US" sz="2200" b="0" dirty="0">
                          <a:latin typeface="Arial" panose="020B0604020202020204" pitchFamily="34" charset="0"/>
                          <a:cs typeface="Arial" panose="020B0604020202020204" pitchFamily="34" charset="0"/>
                        </a:rPr>
                        <a:t>a) Thông tin </a:t>
                      </a:r>
                      <a:r>
                        <a:rPr lang="en-US" sz="2200" b="0" dirty="0" err="1">
                          <a:latin typeface="Arial" panose="020B0604020202020204" pitchFamily="34" charset="0"/>
                          <a:cs typeface="Arial" panose="020B0604020202020204" pitchFamily="34" charset="0"/>
                        </a:rPr>
                        <a:t>về</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dự</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án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kế</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hoạch</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lựa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chọn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nhà</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CĐT – </a:t>
                      </a:r>
                      <a:r>
                        <a:rPr lang="en-US" sz="2200" b="0" dirty="0" err="1">
                          <a:latin typeface="Arial" panose="020B0604020202020204" pitchFamily="34" charset="0"/>
                          <a:cs typeface="Arial" panose="020B0604020202020204" pitchFamily="34" charset="0"/>
                        </a:rPr>
                        <a:t>trong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đa</a:t>
                      </a:r>
                      <a:r>
                        <a:rPr lang="en-US" sz="2200" b="0" dirty="0">
                          <a:latin typeface="Arial" panose="020B0604020202020204" pitchFamily="34" charset="0"/>
                          <a:cs typeface="Arial" panose="020B0604020202020204" pitchFamily="34" charset="0"/>
                        </a:rPr>
                        <a:t> </a:t>
                      </a:r>
                      <a:r>
                        <a:rPr lang="en-US" sz="2200" b="0" dirty="0">
                          <a:solidFill>
                            <a:srgbClr val="0070C0"/>
                          </a:solidFill>
                          <a:latin typeface="Arial" panose="020B0604020202020204" pitchFamily="34" charset="0"/>
                          <a:cs typeface="Arial" panose="020B0604020202020204" pitchFamily="34" charset="0"/>
                        </a:rPr>
                        <a:t>05 </a:t>
                      </a:r>
                      <a:r>
                        <a:rPr lang="en-US" sz="2200" b="0" dirty="0" err="1">
                          <a:solidFill>
                            <a:srgbClr val="0070C0"/>
                          </a:solidFill>
                          <a:latin typeface="Arial" panose="020B0604020202020204" pitchFamily="34" charset="0"/>
                          <a:cs typeface="Arial" panose="020B0604020202020204" pitchFamily="34" charset="0"/>
                        </a:rPr>
                        <a:t>ngày</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làm</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việc</a:t>
                      </a:r>
                      <a:endParaRPr lang="en-US" sz="2200" b="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858089"/>
                  </a:ext>
                </a:extLst>
              </a:tr>
              <a:tr h="614677">
                <a:tc>
                  <a:txBody>
                    <a:bodyPr/>
                    <a:lstStyle/>
                    <a:p>
                      <a:r>
                        <a:rPr lang="en-US" sz="2200" b="0" dirty="0">
                          <a:latin typeface="Arial" panose="020B0604020202020204" pitchFamily="34" charset="0"/>
                          <a:cs typeface="Arial" panose="020B0604020202020204" pitchFamily="34" charset="0"/>
                        </a:rPr>
                        <a:t>b) Thông </a:t>
                      </a:r>
                      <a:r>
                        <a:rPr lang="en-US" sz="2200" b="0" dirty="0" err="1">
                          <a:latin typeface="Arial" panose="020B0604020202020204" pitchFamily="34" charset="0"/>
                          <a:cs typeface="Arial" panose="020B0604020202020204" pitchFamily="34" charset="0"/>
                        </a:rPr>
                        <a:t>báo</a:t>
                      </a:r>
                      <a:r>
                        <a:rPr lang="en-US" sz="2200" b="0" dirty="0">
                          <a:latin typeface="Arial" panose="020B0604020202020204" pitchFamily="34" charset="0"/>
                          <a:cs typeface="Arial" panose="020B0604020202020204" pitchFamily="34" charset="0"/>
                        </a:rPr>
                        <a:t> MQT, MST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BMT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791247"/>
                  </a:ext>
                </a:extLst>
              </a:tr>
              <a:tr h="614677">
                <a:tc>
                  <a:txBody>
                    <a:bodyPr/>
                    <a:lstStyle/>
                    <a:p>
                      <a:r>
                        <a:rPr lang="en-US" sz="2200" b="0" dirty="0">
                          <a:latin typeface="Arial" panose="020B0604020202020204" pitchFamily="34" charset="0"/>
                          <a:cs typeface="Arial" panose="020B0604020202020204" pitchFamily="34" charset="0"/>
                        </a:rPr>
                        <a:t>c) Thông </a:t>
                      </a:r>
                      <a:r>
                        <a:rPr lang="en-US" sz="2200" b="0" dirty="0" err="1">
                          <a:latin typeface="Arial" panose="020B0604020202020204" pitchFamily="34" charset="0"/>
                          <a:cs typeface="Arial" panose="020B0604020202020204" pitchFamily="34" charset="0"/>
                        </a:rPr>
                        <a:t>báo</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mời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BMT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53519"/>
                  </a:ext>
                </a:extLst>
              </a:tr>
              <a:tr h="614677">
                <a:tc>
                  <a:txBody>
                    <a:bodyPr/>
                    <a:lstStyle/>
                    <a:p>
                      <a:r>
                        <a:rPr lang="en-US" sz="2200" b="0" dirty="0">
                          <a:latin typeface="Arial" panose="020B0604020202020204" pitchFamily="34" charset="0"/>
                          <a:cs typeface="Arial" panose="020B0604020202020204" pitchFamily="34" charset="0"/>
                        </a:rPr>
                        <a:t>d) Danh </a:t>
                      </a:r>
                      <a:r>
                        <a:rPr lang="en-US" sz="2200" b="0" dirty="0" err="1">
                          <a:latin typeface="Arial" panose="020B0604020202020204" pitchFamily="34" charset="0"/>
                          <a:cs typeface="Arial" panose="020B0604020202020204" pitchFamily="34" charset="0"/>
                        </a:rPr>
                        <a:t>sách</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ngắn</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BMT – </a:t>
                      </a:r>
                      <a:r>
                        <a:rPr lang="en-US" sz="2200" b="0" dirty="0" err="1">
                          <a:latin typeface="Arial" panose="020B0604020202020204" pitchFamily="34" charset="0"/>
                          <a:cs typeface="Arial" panose="020B0604020202020204" pitchFamily="34" charset="0"/>
                        </a:rPr>
                        <a:t>trong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đa</a:t>
                      </a:r>
                      <a:r>
                        <a:rPr lang="en-US" sz="2200" b="0" dirty="0">
                          <a:latin typeface="Arial" panose="020B0604020202020204" pitchFamily="34" charset="0"/>
                          <a:cs typeface="Arial" panose="020B0604020202020204" pitchFamily="34" charset="0"/>
                        </a:rPr>
                        <a:t> </a:t>
                      </a:r>
                      <a:r>
                        <a:rPr lang="en-US" sz="2200" b="0" dirty="0">
                          <a:solidFill>
                            <a:srgbClr val="0070C0"/>
                          </a:solidFill>
                          <a:latin typeface="Arial" panose="020B0604020202020204" pitchFamily="34" charset="0"/>
                          <a:cs typeface="Arial" panose="020B0604020202020204" pitchFamily="34" charset="0"/>
                        </a:rPr>
                        <a:t>05 </a:t>
                      </a:r>
                      <a:r>
                        <a:rPr lang="en-US" sz="2200" b="0" dirty="0" err="1">
                          <a:solidFill>
                            <a:srgbClr val="0070C0"/>
                          </a:solidFill>
                          <a:latin typeface="Arial" panose="020B0604020202020204" pitchFamily="34" charset="0"/>
                          <a:cs typeface="Arial" panose="020B0604020202020204" pitchFamily="34" charset="0"/>
                        </a:rPr>
                        <a:t>ngày</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làm</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việc</a:t>
                      </a:r>
                      <a:endParaRPr lang="en-US" sz="2200" b="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054745"/>
                  </a:ext>
                </a:extLst>
              </a:tr>
              <a:tr h="861863">
                <a:tc>
                  <a:txBody>
                    <a:bodyPr/>
                    <a:lstStyle/>
                    <a:p>
                      <a:r>
                        <a:rPr lang="en-US" sz="2200" b="0" dirty="0">
                          <a:latin typeface="Arial" panose="020B0604020202020204" pitchFamily="34" charset="0"/>
                          <a:cs typeface="Arial" panose="020B0604020202020204" pitchFamily="34" charset="0"/>
                        </a:rPr>
                        <a:t>đ) </a:t>
                      </a:r>
                      <a:r>
                        <a:rPr lang="en-US" sz="2200" b="0" dirty="0" err="1">
                          <a:latin typeface="Arial" panose="020B0604020202020204" pitchFamily="34" charset="0"/>
                          <a:cs typeface="Arial" panose="020B0604020202020204" pitchFamily="34" charset="0"/>
                        </a:rPr>
                        <a:t>Hồ</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sơ</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mời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quan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tâm</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hồ</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sơ</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mời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sơ</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tuyển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hồ</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sơ</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mời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và</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các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nội</a:t>
                      </a:r>
                      <a:r>
                        <a:rPr lang="en-US" sz="2200" b="0" dirty="0">
                          <a:latin typeface="Arial" panose="020B0604020202020204" pitchFamily="34" charset="0"/>
                          <a:cs typeface="Arial" panose="020B0604020202020204" pitchFamily="34" charset="0"/>
                        </a:rPr>
                        <a:t> dung </a:t>
                      </a:r>
                      <a:r>
                        <a:rPr lang="en-US" sz="2200" b="0" dirty="0" err="1">
                          <a:latin typeface="Arial" panose="020B0604020202020204" pitchFamily="34" charset="0"/>
                          <a:cs typeface="Arial" panose="020B0604020202020204" pitchFamily="34" charset="0"/>
                        </a:rPr>
                        <a:t>sửa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đổi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làm</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rõ</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hồ</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sơ</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nếu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có</a:t>
                      </a:r>
                      <a:r>
                        <a:rPr lang="en-US" sz="2200" b="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BMT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11912"/>
                  </a:ext>
                </a:extLst>
              </a:tr>
              <a:tr h="614677">
                <a:tc>
                  <a:txBody>
                    <a:bodyPr/>
                    <a:lstStyle/>
                    <a:p>
                      <a:r>
                        <a:rPr lang="en-US" sz="2200" b="0" dirty="0">
                          <a:latin typeface="Arial" panose="020B0604020202020204" pitchFamily="34" charset="0"/>
                          <a:cs typeface="Arial" panose="020B0604020202020204" pitchFamily="34" charset="0"/>
                        </a:rPr>
                        <a:t>e) </a:t>
                      </a:r>
                      <a:r>
                        <a:rPr lang="en-US" sz="2200" b="0" dirty="0" err="1">
                          <a:latin typeface="Arial" panose="020B0604020202020204" pitchFamily="34" charset="0"/>
                          <a:cs typeface="Arial" panose="020B0604020202020204" pitchFamily="34" charset="0"/>
                        </a:rPr>
                        <a:t>Kết</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quả</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mở</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với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đấu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r>
                        <a:rPr lang="en-US" sz="2200" b="0" dirty="0">
                          <a:latin typeface="Arial" panose="020B0604020202020204" pitchFamily="34" charset="0"/>
                          <a:cs typeface="Arial" panose="020B0604020202020204" pitchFamily="34" charset="0"/>
                        </a:rPr>
                        <a:t> qua </a:t>
                      </a:r>
                      <a:r>
                        <a:rPr lang="en-US" sz="2200" b="0" dirty="0" err="1">
                          <a:latin typeface="Arial" panose="020B0604020202020204" pitchFamily="34" charset="0"/>
                          <a:cs typeface="Arial" panose="020B0604020202020204" pitchFamily="34" charset="0"/>
                        </a:rPr>
                        <a:t>mạng</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err="1">
                          <a:latin typeface="Arial" panose="020B0604020202020204" pitchFamily="34" charset="0"/>
                          <a:cs typeface="Arial" panose="020B0604020202020204" pitchFamily="34" charset="0"/>
                        </a:rPr>
                        <a:t>Hệ</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thống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mạng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đấu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quốc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gia</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196666"/>
                  </a:ext>
                </a:extLst>
              </a:tr>
              <a:tr h="614677">
                <a:tc>
                  <a:txBody>
                    <a:bodyPr/>
                    <a:lstStyle/>
                    <a:p>
                      <a:r>
                        <a:rPr lang="en-US" sz="2200" b="0" dirty="0">
                          <a:latin typeface="Arial" panose="020B0604020202020204" pitchFamily="34" charset="0"/>
                          <a:cs typeface="Arial" panose="020B0604020202020204" pitchFamily="34" charset="0"/>
                        </a:rPr>
                        <a:t>g) </a:t>
                      </a:r>
                      <a:r>
                        <a:rPr lang="en-US" sz="2200" b="0" dirty="0" err="1">
                          <a:latin typeface="Arial" panose="020B0604020202020204" pitchFamily="34" charset="0"/>
                          <a:cs typeface="Arial" panose="020B0604020202020204" pitchFamily="34" charset="0"/>
                        </a:rPr>
                        <a:t>Kết</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quả</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lựa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chọn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nhà</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CĐT – </a:t>
                      </a:r>
                      <a:r>
                        <a:rPr lang="en-US" sz="2200" b="0" dirty="0" err="1">
                          <a:latin typeface="Arial" panose="020B0604020202020204" pitchFamily="34" charset="0"/>
                          <a:cs typeface="Arial" panose="020B0604020202020204" pitchFamily="34" charset="0"/>
                        </a:rPr>
                        <a:t>trong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đa</a:t>
                      </a:r>
                      <a:r>
                        <a:rPr lang="en-US" sz="2200" b="0" dirty="0">
                          <a:latin typeface="Arial" panose="020B0604020202020204" pitchFamily="34" charset="0"/>
                          <a:cs typeface="Arial" panose="020B0604020202020204" pitchFamily="34" charset="0"/>
                        </a:rPr>
                        <a:t> </a:t>
                      </a:r>
                      <a:r>
                        <a:rPr lang="en-US" sz="2200" b="0" dirty="0">
                          <a:solidFill>
                            <a:srgbClr val="0070C0"/>
                          </a:solidFill>
                          <a:latin typeface="Arial" panose="020B0604020202020204" pitchFamily="34" charset="0"/>
                          <a:cs typeface="Arial" panose="020B0604020202020204" pitchFamily="34" charset="0"/>
                        </a:rPr>
                        <a:t>05 </a:t>
                      </a:r>
                      <a:r>
                        <a:rPr lang="en-US" sz="2200" b="0" dirty="0" err="1">
                          <a:solidFill>
                            <a:srgbClr val="0070C0"/>
                          </a:solidFill>
                          <a:latin typeface="Arial" panose="020B0604020202020204" pitchFamily="34" charset="0"/>
                          <a:cs typeface="Arial" panose="020B0604020202020204" pitchFamily="34" charset="0"/>
                        </a:rPr>
                        <a:t>ngày</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làm</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việc</a:t>
                      </a:r>
                      <a:endParaRPr lang="en-US" sz="2200" b="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3993165"/>
                  </a:ext>
                </a:extLst>
              </a:tr>
            </a:tbl>
          </a:graphicData>
        </a:graphic>
      </p:graphicFrame>
      <p:sp>
        <p:nvSpPr>
          <p:cNvPr id="3" name="TextBox 2">
            <a:extLst>
              <a:ext uri="{FF2B5EF4-FFF2-40B4-BE49-F238E27FC236}">
                <a16:creationId xmlns:a16="http://schemas.microsoft.com/office/drawing/2014/main" id="{9F6C9C70-D293-9A1F-5609-FC929D82BA7B}"/>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THÔNG TIN VỀ LỰA CHỌN NHÀ THẦU</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322424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F29D-DA75-7EED-D6DE-099E3BF7E3D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DD060B2-289F-A022-ADD1-B2CB3393D3A7}"/>
              </a:ext>
            </a:extLst>
          </p:cNvPr>
          <p:cNvGraphicFramePr>
            <a:graphicFrameLocks noGrp="1"/>
          </p:cNvGraphicFramePr>
          <p:nvPr>
            <p:extLst>
              <p:ext uri="{D42A27DB-BD31-4B8C-83A1-F6EECF244321}">
                <p14:modId xmlns:p14="http://schemas.microsoft.com/office/powerpoint/2010/main" val="2797022756"/>
              </p:ext>
            </p:extLst>
          </p:nvPr>
        </p:nvGraphicFramePr>
        <p:xfrm>
          <a:off x="1121465" y="1436410"/>
          <a:ext cx="9949070" cy="4127684"/>
        </p:xfrm>
        <a:graphic>
          <a:graphicData uri="http://schemas.openxmlformats.org/drawingml/2006/table">
            <a:tbl>
              <a:tblPr firstRow="1" bandRow="1">
                <a:tableStyleId>{0505E3EF-67EA-436B-97B2-0124C06EBD24}</a:tableStyleId>
              </a:tblPr>
              <a:tblGrid>
                <a:gridCol w="4974535">
                  <a:extLst>
                    <a:ext uri="{9D8B030D-6E8A-4147-A177-3AD203B41FA5}">
                      <a16:colId xmlns:a16="http://schemas.microsoft.com/office/drawing/2014/main" val="3412355642"/>
                    </a:ext>
                  </a:extLst>
                </a:gridCol>
                <a:gridCol w="4974535">
                  <a:extLst>
                    <a:ext uri="{9D8B030D-6E8A-4147-A177-3AD203B41FA5}">
                      <a16:colId xmlns:a16="http://schemas.microsoft.com/office/drawing/2014/main" val="3688239993"/>
                    </a:ext>
                  </a:extLst>
                </a:gridCol>
              </a:tblGrid>
              <a:tr h="710970">
                <a:tc>
                  <a:txBody>
                    <a:bodyPr/>
                    <a:lstStyle/>
                    <a:p>
                      <a:pPr algn="ctr">
                        <a:spcBef>
                          <a:spcPts val="1200"/>
                        </a:spcBef>
                        <a:spcAft>
                          <a:spcPts val="1200"/>
                        </a:spcAft>
                      </a:pPr>
                      <a:r>
                        <a:rPr lang="en-US" sz="2200" b="1" dirty="0">
                          <a:latin typeface="Arial" panose="020B0604020202020204" pitchFamily="34" charset="0"/>
                          <a:cs typeface="Arial" panose="020B0604020202020204" pitchFamily="34" charset="0"/>
                        </a:rPr>
                        <a:t>Thông tin</a:t>
                      </a:r>
                    </a:p>
                  </a:txBody>
                  <a:tcPr/>
                </a:tc>
                <a:tc>
                  <a:txBody>
                    <a:bodyPr/>
                    <a:lstStyle/>
                    <a:p>
                      <a:pPr algn="ctr">
                        <a:spcBef>
                          <a:spcPts val="1200"/>
                        </a:spcBef>
                        <a:spcAft>
                          <a:spcPts val="1200"/>
                        </a:spcAft>
                      </a:pPr>
                      <a:r>
                        <a:rPr lang="en-US" sz="2200" b="1" dirty="0" err="1">
                          <a:latin typeface="Arial" panose="020B0604020202020204" pitchFamily="34" charset="0"/>
                          <a:cs typeface="Arial" panose="020B0604020202020204" pitchFamily="34" charset="0"/>
                        </a:rPr>
                        <a:t>Trách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nhiệm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đăng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tải</a:t>
                      </a:r>
                      <a:endParaRPr lang="en-US" sz="2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7441141"/>
                  </a:ext>
                </a:extLst>
              </a:tr>
              <a:tr h="736193">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h) Thông tin </a:t>
                      </a:r>
                      <a:r>
                        <a:rPr lang="en-US" sz="2200" b="0" dirty="0" err="1">
                          <a:latin typeface="Arial" panose="020B0604020202020204" pitchFamily="34" charset="0"/>
                          <a:cs typeface="Arial" panose="020B0604020202020204" pitchFamily="34" charset="0"/>
                        </a:rPr>
                        <a:t>chủ</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yếu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của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hợp</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đồng</a:t>
                      </a:r>
                      <a:endParaRPr lang="en-US" sz="2200" b="0" dirty="0">
                        <a:latin typeface="Arial" panose="020B0604020202020204" pitchFamily="34" charset="0"/>
                        <a:cs typeface="Arial" panose="020B0604020202020204" pitchFamily="34" charset="0"/>
                      </a:endParaRPr>
                    </a:p>
                  </a:txBody>
                  <a:tcPr/>
                </a:tc>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CĐT – </a:t>
                      </a:r>
                      <a:r>
                        <a:rPr lang="en-US" sz="2200" b="0" dirty="0" err="1">
                          <a:latin typeface="Arial" panose="020B0604020202020204" pitchFamily="34" charset="0"/>
                          <a:cs typeface="Arial" panose="020B0604020202020204" pitchFamily="34" charset="0"/>
                        </a:rPr>
                        <a:t>trong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đa</a:t>
                      </a:r>
                      <a:r>
                        <a:rPr lang="en-US" sz="2200" b="0" dirty="0">
                          <a:latin typeface="Arial" panose="020B0604020202020204" pitchFamily="34" charset="0"/>
                          <a:cs typeface="Arial" panose="020B0604020202020204" pitchFamily="34" charset="0"/>
                        </a:rPr>
                        <a:t> </a:t>
                      </a:r>
                      <a:r>
                        <a:rPr lang="en-US" sz="2200" b="0" dirty="0">
                          <a:solidFill>
                            <a:srgbClr val="0070C0"/>
                          </a:solidFill>
                          <a:latin typeface="Arial" panose="020B0604020202020204" pitchFamily="34" charset="0"/>
                          <a:cs typeface="Arial" panose="020B0604020202020204" pitchFamily="34" charset="0"/>
                        </a:rPr>
                        <a:t>05 </a:t>
                      </a:r>
                      <a:r>
                        <a:rPr lang="en-US" sz="2200" b="0" dirty="0" err="1">
                          <a:solidFill>
                            <a:srgbClr val="0070C0"/>
                          </a:solidFill>
                          <a:latin typeface="Arial" panose="020B0604020202020204" pitchFamily="34" charset="0"/>
                          <a:cs typeface="Arial" panose="020B0604020202020204" pitchFamily="34" charset="0"/>
                        </a:rPr>
                        <a:t>ngày</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làm</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việc</a:t>
                      </a:r>
                      <a:endParaRPr lang="en-US" sz="2200" b="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3416785"/>
                  </a:ext>
                </a:extLst>
              </a:tr>
              <a:tr h="888544">
                <a:tc>
                  <a:txBody>
                    <a:bodyPr/>
                    <a:lstStyle/>
                    <a:p>
                      <a:pPr>
                        <a:spcBef>
                          <a:spcPts val="1200"/>
                        </a:spcBef>
                        <a:spcAft>
                          <a:spcPts val="1200"/>
                        </a:spcAft>
                      </a:pPr>
                      <a:r>
                        <a:rPr lang="en-US" sz="2200" b="0" dirty="0" err="1">
                          <a:latin typeface="Arial" panose="020B0604020202020204" pitchFamily="34" charset="0"/>
                          <a:cs typeface="Arial" panose="020B0604020202020204" pitchFamily="34" charset="0"/>
                        </a:rPr>
                        <a:t>i</a:t>
                      </a:r>
                      <a:r>
                        <a:rPr lang="en-US" sz="2200" b="0" dirty="0">
                          <a:latin typeface="Arial" panose="020B0604020202020204" pitchFamily="34" charset="0"/>
                          <a:cs typeface="Arial" panose="020B0604020202020204" pitchFamily="34" charset="0"/>
                        </a:rPr>
                        <a:t>) Thông tin </a:t>
                      </a:r>
                      <a:r>
                        <a:rPr lang="en-US" sz="2200" b="0" dirty="0" err="1">
                          <a:latin typeface="Arial" panose="020B0604020202020204" pitchFamily="34" charset="0"/>
                          <a:cs typeface="Arial" panose="020B0604020202020204" pitchFamily="34" charset="0"/>
                        </a:rPr>
                        <a:t>xử</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lý</a:t>
                      </a:r>
                      <a:r>
                        <a:rPr lang="en-US" sz="2200" b="0" dirty="0">
                          <a:latin typeface="Arial" panose="020B0604020202020204" pitchFamily="34" charset="0"/>
                          <a:cs typeface="Arial" panose="020B0604020202020204" pitchFamily="34" charset="0"/>
                        </a:rPr>
                        <a:t> vi </a:t>
                      </a:r>
                      <a:r>
                        <a:rPr lang="en-US" sz="2200" b="0" dirty="0" err="1">
                          <a:latin typeface="Arial" panose="020B0604020202020204" pitchFamily="34" charset="0"/>
                          <a:cs typeface="Arial" panose="020B0604020202020204" pitchFamily="34" charset="0"/>
                        </a:rPr>
                        <a:t>phạm</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pháp</a:t>
                      </a:r>
                      <a:r>
                        <a:rPr lang="en-US" sz="2200" b="0" dirty="0">
                          <a:latin typeface="Arial" panose="020B0604020202020204" pitchFamily="34" charset="0"/>
                          <a:cs typeface="Arial" panose="020B0604020202020204" pitchFamily="34" charset="0"/>
                        </a:rPr>
                        <a:t> </a:t>
                      </a:r>
                    </a:p>
                  </a:txBody>
                  <a:tcPr/>
                </a:tc>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CĐT – </a:t>
                      </a:r>
                      <a:r>
                        <a:rPr lang="en-US" sz="2200" b="0" dirty="0" err="1">
                          <a:latin typeface="Arial" panose="020B0604020202020204" pitchFamily="34" charset="0"/>
                          <a:cs typeface="Arial" panose="020B0604020202020204" pitchFamily="34" charset="0"/>
                        </a:rPr>
                        <a:t>trong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tối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đa</a:t>
                      </a:r>
                      <a:r>
                        <a:rPr lang="en-US" sz="2200" b="0" dirty="0">
                          <a:latin typeface="Arial" panose="020B0604020202020204" pitchFamily="34" charset="0"/>
                          <a:cs typeface="Arial" panose="020B0604020202020204" pitchFamily="34" charset="0"/>
                        </a:rPr>
                        <a:t> </a:t>
                      </a:r>
                      <a:r>
                        <a:rPr lang="en-US" sz="2200" b="0" dirty="0">
                          <a:solidFill>
                            <a:srgbClr val="0070C0"/>
                          </a:solidFill>
                          <a:latin typeface="Arial" panose="020B0604020202020204" pitchFamily="34" charset="0"/>
                          <a:cs typeface="Arial" panose="020B0604020202020204" pitchFamily="34" charset="0"/>
                        </a:rPr>
                        <a:t>05 </a:t>
                      </a:r>
                      <a:r>
                        <a:rPr lang="en-US" sz="2200" b="0" dirty="0" err="1">
                          <a:solidFill>
                            <a:srgbClr val="0070C0"/>
                          </a:solidFill>
                          <a:latin typeface="Arial" panose="020B0604020202020204" pitchFamily="34" charset="0"/>
                          <a:cs typeface="Arial" panose="020B0604020202020204" pitchFamily="34" charset="0"/>
                        </a:rPr>
                        <a:t>ngày</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làm</a:t>
                      </a:r>
                      <a:r>
                        <a:rPr lang="en-US" sz="2200" b="0" dirty="0">
                          <a:solidFill>
                            <a:srgbClr val="0070C0"/>
                          </a:solidFill>
                          <a:latin typeface="Arial" panose="020B0604020202020204" pitchFamily="34" charset="0"/>
                          <a:cs typeface="Arial" panose="020B0604020202020204" pitchFamily="34" charset="0"/>
                        </a:rPr>
                        <a:t> </a:t>
                      </a:r>
                      <a:r>
                        <a:rPr lang="en-US" sz="2200" b="0" dirty="0" err="1">
                          <a:solidFill>
                            <a:srgbClr val="0070C0"/>
                          </a:solidFill>
                          <a:latin typeface="Arial" panose="020B0604020202020204" pitchFamily="34" charset="0"/>
                          <a:cs typeface="Arial" panose="020B0604020202020204" pitchFamily="34" charset="0"/>
                        </a:rPr>
                        <a:t>việc</a:t>
                      </a:r>
                      <a:endParaRPr lang="en-US" sz="2200" b="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071794"/>
                  </a:ext>
                </a:extLst>
              </a:tr>
              <a:tr h="1064642">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k) Thông tin </a:t>
                      </a:r>
                      <a:r>
                        <a:rPr lang="en-US" sz="2200" b="0" dirty="0" err="1">
                          <a:latin typeface="Arial" panose="020B0604020202020204" pitchFamily="34" charset="0"/>
                          <a:cs typeface="Arial" panose="020B0604020202020204" pitchFamily="34" charset="0"/>
                        </a:rPr>
                        <a:t>về</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kết</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quả</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thực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hiện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hợp</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đồng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của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nhà</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endParaRPr lang="en-US" sz="2200" b="0" dirty="0">
                        <a:latin typeface="Arial" panose="020B0604020202020204" pitchFamily="34" charset="0"/>
                        <a:cs typeface="Arial" panose="020B0604020202020204" pitchFamily="34" charset="0"/>
                      </a:endParaRPr>
                    </a:p>
                  </a:txBody>
                  <a:tcPr/>
                </a:tc>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CĐT/NT</a:t>
                      </a:r>
                    </a:p>
                  </a:txBody>
                  <a:tcPr/>
                </a:tc>
                <a:extLst>
                  <a:ext uri="{0D108BD9-81ED-4DB2-BD59-A6C34878D82A}">
                    <a16:rowId xmlns:a16="http://schemas.microsoft.com/office/drawing/2014/main" val="3723079772"/>
                  </a:ext>
                </a:extLst>
              </a:tr>
              <a:tr h="727335">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l) Thông tin </a:t>
                      </a:r>
                      <a:r>
                        <a:rPr lang="en-US" sz="2200" b="0" dirty="0" err="1">
                          <a:latin typeface="Arial" panose="020B0604020202020204" pitchFamily="34" charset="0"/>
                          <a:cs typeface="Arial" panose="020B0604020202020204" pitchFamily="34" charset="0"/>
                        </a:rPr>
                        <a:t>khác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có</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liên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quan</a:t>
                      </a:r>
                      <a:endParaRPr lang="en-US" sz="2200" b="0" dirty="0">
                        <a:latin typeface="Arial" panose="020B0604020202020204" pitchFamily="34" charset="0"/>
                        <a:cs typeface="Arial" panose="020B0604020202020204" pitchFamily="34" charset="0"/>
                      </a:endParaRPr>
                    </a:p>
                  </a:txBody>
                  <a:tcPr/>
                </a:tc>
                <a:tc>
                  <a:txBody>
                    <a:bodyPr/>
                    <a:lstStyle/>
                    <a:p>
                      <a:pPr>
                        <a:spcBef>
                          <a:spcPts val="1200"/>
                        </a:spcBef>
                        <a:spcAft>
                          <a:spcPts val="1200"/>
                        </a:spcAft>
                      </a:pPr>
                      <a:r>
                        <a:rPr lang="en-US" sz="2200" b="0" dirty="0">
                          <a:latin typeface="Arial" panose="020B0604020202020204" pitchFamily="34" charset="0"/>
                          <a:cs typeface="Arial" panose="020B0604020202020204" pitchFamily="34" charset="0"/>
                        </a:rPr>
                        <a:t>CĐT/BMT</a:t>
                      </a:r>
                    </a:p>
                  </a:txBody>
                  <a:tcPr/>
                </a:tc>
                <a:extLst>
                  <a:ext uri="{0D108BD9-81ED-4DB2-BD59-A6C34878D82A}">
                    <a16:rowId xmlns:a16="http://schemas.microsoft.com/office/drawing/2014/main" val="1321384608"/>
                  </a:ext>
                </a:extLst>
              </a:tr>
            </a:tbl>
          </a:graphicData>
        </a:graphic>
      </p:graphicFrame>
      <p:sp>
        <p:nvSpPr>
          <p:cNvPr id="2" name="TextBox 1">
            <a:extLst>
              <a:ext uri="{FF2B5EF4-FFF2-40B4-BE49-F238E27FC236}">
                <a16:creationId xmlns:a16="http://schemas.microsoft.com/office/drawing/2014/main" id="{8675414F-5A5F-9E97-DA49-FF55E42077B2}"/>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THÔNG TIN VỀ LỰA CHỌN NHÀ THẦU</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08480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EC1550-82BE-512C-E235-F3B77D3D01DC}"/>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vi-VN" sz="3600" b="1" i="0" u="none" strike="noStrike" kern="1200" baseline="0" dirty="0">
                <a:solidFill>
                  <a:srgbClr val="FFC000"/>
                </a:solidFill>
                <a:latin typeface="Times New Roman" panose="02020603050405020304" pitchFamily="18" charset="0"/>
              </a:rPr>
              <a:t>CÁC HÀNH VI BỊ CẤM</a:t>
            </a:r>
            <a:endParaRPr lang="en-US" sz="3600" b="0" i="0" u="none" strike="noStrike" kern="1200" baseline="0" dirty="0">
              <a:solidFill>
                <a:srgbClr val="FFC000"/>
              </a:solidFill>
              <a:latin typeface="Times New Roman" panose="02020603050405020304" pitchFamily="18" charset="0"/>
            </a:endParaRPr>
          </a:p>
        </p:txBody>
      </p:sp>
      <p:grpSp>
        <p:nvGrpSpPr>
          <p:cNvPr id="3" name="Group 2">
            <a:extLst>
              <a:ext uri="{FF2B5EF4-FFF2-40B4-BE49-F238E27FC236}">
                <a16:creationId xmlns:a16="http://schemas.microsoft.com/office/drawing/2014/main" id="{009F28C7-F3C4-A02D-61AC-6DB500E5E37C}"/>
              </a:ext>
            </a:extLst>
          </p:cNvPr>
          <p:cNvGrpSpPr/>
          <p:nvPr/>
        </p:nvGrpSpPr>
        <p:grpSpPr>
          <a:xfrm>
            <a:off x="1795499" y="584201"/>
            <a:ext cx="7983501" cy="5924550"/>
            <a:chOff x="2057398" y="0"/>
            <a:chExt cx="7989851" cy="6633121"/>
          </a:xfrm>
        </p:grpSpPr>
        <p:sp>
          <p:nvSpPr>
            <p:cNvPr id="5" name="Oval 4">
              <a:extLst>
                <a:ext uri="{FF2B5EF4-FFF2-40B4-BE49-F238E27FC236}">
                  <a16:creationId xmlns:a16="http://schemas.microsoft.com/office/drawing/2014/main" id="{E4404451-3146-7C8B-3F98-2F89BFBF81BB}"/>
                </a:ext>
              </a:extLst>
            </p:cNvPr>
            <p:cNvSpPr/>
            <p:nvPr/>
          </p:nvSpPr>
          <p:spPr>
            <a:xfrm>
              <a:off x="4874941" y="2297151"/>
              <a:ext cx="2442117" cy="2263697"/>
            </a:xfrm>
            <a:prstGeom prst="ellips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hành</a:t>
              </a:r>
              <a:r>
                <a:rPr lang="en-US" b="1" dirty="0">
                  <a:latin typeface="Arial" panose="020B0604020202020204" pitchFamily="34" charset="0"/>
                  <a:cs typeface="Arial" panose="020B0604020202020204" pitchFamily="34" charset="0"/>
                </a:rPr>
                <a:t> vi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cấm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đấu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16 - </a:t>
              </a:r>
              <a:r>
                <a:rPr lang="en-US" b="1" dirty="0" err="1">
                  <a:latin typeface="Arial" panose="020B0604020202020204" pitchFamily="34" charset="0"/>
                  <a:cs typeface="Arial" panose="020B0604020202020204" pitchFamily="34" charset="0"/>
                </a:rPr>
                <a:t>Luật</a:t>
              </a:r>
              <a:r>
                <a:rPr lang="en-US" b="1" dirty="0">
                  <a:latin typeface="Arial" panose="020B0604020202020204" pitchFamily="34" charset="0"/>
                  <a:cs typeface="Arial" panose="020B0604020202020204" pitchFamily="34" charset="0"/>
                </a:rPr>
                <a:t> 22</a:t>
              </a:r>
            </a:p>
          </p:txBody>
        </p:sp>
        <p:sp>
          <p:nvSpPr>
            <p:cNvPr id="18" name="Oval 17">
              <a:extLst>
                <a:ext uri="{FF2B5EF4-FFF2-40B4-BE49-F238E27FC236}">
                  <a16:creationId xmlns:a16="http://schemas.microsoft.com/office/drawing/2014/main" id="{1F49C0B5-4B93-8732-1EE8-BD67CA534BE2}"/>
                </a:ext>
              </a:extLst>
            </p:cNvPr>
            <p:cNvSpPr/>
            <p:nvPr/>
          </p:nvSpPr>
          <p:spPr>
            <a:xfrm>
              <a:off x="2057398" y="229715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8.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endParaRPr lang="en-US"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A779B10-B2BC-D7CC-C752-A9EC5A2B6268}"/>
                </a:ext>
              </a:extLst>
            </p:cNvPr>
            <p:cNvSpPr/>
            <p:nvPr/>
          </p:nvSpPr>
          <p:spPr>
            <a:xfrm>
              <a:off x="2584758" y="3997712"/>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7.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a:t>
              </a:r>
            </a:p>
          </p:txBody>
        </p:sp>
        <p:sp>
          <p:nvSpPr>
            <p:cNvPr id="21" name="Oval 20">
              <a:extLst>
                <a:ext uri="{FF2B5EF4-FFF2-40B4-BE49-F238E27FC236}">
                  <a16:creationId xmlns:a16="http://schemas.microsoft.com/office/drawing/2014/main" id="{1EF65D55-18B9-248B-98F7-D5520C68B233}"/>
                </a:ext>
              </a:extLst>
            </p:cNvPr>
            <p:cNvSpPr/>
            <p:nvPr/>
          </p:nvSpPr>
          <p:spPr>
            <a:xfrm>
              <a:off x="4299723" y="495672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6.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bạch</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93553285-4EB6-2F5E-2AA8-3FF5A1948093}"/>
                </a:ext>
              </a:extLst>
            </p:cNvPr>
            <p:cNvSpPr/>
            <p:nvPr/>
          </p:nvSpPr>
          <p:spPr>
            <a:xfrm>
              <a:off x="6373850" y="495672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5. </a:t>
              </a:r>
              <a:r>
                <a:rPr lang="en-US" dirty="0" err="1">
                  <a:latin typeface="Arial" panose="020B0604020202020204" pitchFamily="34" charset="0"/>
                  <a:cs typeface="Arial" panose="020B0604020202020204" pitchFamily="34" charset="0"/>
                </a:rPr>
                <a:t>Cản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trở</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EABA2F7-8BE7-CA6D-DAD6-6CDECA526EDB}"/>
                </a:ext>
              </a:extLst>
            </p:cNvPr>
            <p:cNvSpPr/>
            <p:nvPr/>
          </p:nvSpPr>
          <p:spPr>
            <a:xfrm>
              <a:off x="7969405" y="3616713"/>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4. Gian </a:t>
              </a:r>
              <a:r>
                <a:rPr lang="en-US" dirty="0" err="1">
                  <a:latin typeface="Arial" panose="020B0604020202020204" pitchFamily="34" charset="0"/>
                  <a:cs typeface="Arial" panose="020B0604020202020204" pitchFamily="34" charset="0"/>
                </a:rPr>
                <a:t>lận</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9397EA0-2B97-FCE6-A698-82EDFCDC7CD7}"/>
                </a:ext>
              </a:extLst>
            </p:cNvPr>
            <p:cNvSpPr/>
            <p:nvPr/>
          </p:nvSpPr>
          <p:spPr>
            <a:xfrm>
              <a:off x="8250044" y="1838094"/>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3. Thông </a:t>
              </a:r>
              <a:r>
                <a:rPr lang="en-US" dirty="0" err="1">
                  <a:latin typeface="Arial" panose="020B0604020202020204" pitchFamily="34" charset="0"/>
                  <a:cs typeface="Arial" panose="020B0604020202020204" pitchFamily="34" charset="0"/>
                </a:rPr>
                <a:t>thầu</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1A8F0545-648E-8486-6847-598B7EF504DC}"/>
                </a:ext>
              </a:extLst>
            </p:cNvPr>
            <p:cNvSpPr/>
            <p:nvPr/>
          </p:nvSpPr>
          <p:spPr>
            <a:xfrm>
              <a:off x="7129346" y="39215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Lợi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D52B35D4-B7B9-975C-B071-84DAC4EB42DB}"/>
                </a:ext>
              </a:extLst>
            </p:cNvPr>
            <p:cNvSpPr/>
            <p:nvPr/>
          </p:nvSpPr>
          <p:spPr>
            <a:xfrm>
              <a:off x="5059865" y="0"/>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1. </a:t>
              </a:r>
              <a:r>
                <a:rPr lang="en-US" dirty="0" err="1">
                  <a:latin typeface="Arial" panose="020B0604020202020204" pitchFamily="34" charset="0"/>
                  <a:cs typeface="Arial" panose="020B0604020202020204" pitchFamily="34" charset="0"/>
                </a:rPr>
                <a:t>Đưa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lộ</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385BD5B9-E9BF-8143-4FD1-74AFE5307B94}"/>
                </a:ext>
              </a:extLst>
            </p:cNvPr>
            <p:cNvSpPr/>
            <p:nvPr/>
          </p:nvSpPr>
          <p:spPr>
            <a:xfrm>
              <a:off x="2990384" y="630045"/>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9.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vốn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chưa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endParaRPr lang="en-US"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441022BA-EE23-FC26-D8D8-2C632B663082}"/>
                </a:ext>
              </a:extLst>
            </p:cNvPr>
            <p:cNvSpPr/>
            <p:nvPr/>
          </p:nvSpPr>
          <p:spPr>
            <a:xfrm rot="16200000">
              <a:off x="5773542" y="162435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Arrow: Right 36">
              <a:extLst>
                <a:ext uri="{FF2B5EF4-FFF2-40B4-BE49-F238E27FC236}">
                  <a16:creationId xmlns:a16="http://schemas.microsoft.com/office/drawing/2014/main" id="{B7F933A8-B30D-45C8-C66E-DCCF9F0262AE}"/>
                </a:ext>
              </a:extLst>
            </p:cNvPr>
            <p:cNvSpPr/>
            <p:nvPr/>
          </p:nvSpPr>
          <p:spPr>
            <a:xfrm rot="13253574">
              <a:off x="4714475" y="2053972"/>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Arrow: Right 37">
              <a:extLst>
                <a:ext uri="{FF2B5EF4-FFF2-40B4-BE49-F238E27FC236}">
                  <a16:creationId xmlns:a16="http://schemas.microsoft.com/office/drawing/2014/main" id="{53CC6E01-A2EF-4E34-9CA2-DFD50D147102}"/>
                </a:ext>
              </a:extLst>
            </p:cNvPr>
            <p:cNvSpPr/>
            <p:nvPr/>
          </p:nvSpPr>
          <p:spPr>
            <a:xfrm rot="10800000">
              <a:off x="4191162" y="283389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Arrow: Right 38">
              <a:extLst>
                <a:ext uri="{FF2B5EF4-FFF2-40B4-BE49-F238E27FC236}">
                  <a16:creationId xmlns:a16="http://schemas.microsoft.com/office/drawing/2014/main" id="{2B8EEF04-418E-56BD-3DED-2BC4DFDBBAEB}"/>
                </a:ext>
              </a:extLst>
            </p:cNvPr>
            <p:cNvSpPr/>
            <p:nvPr/>
          </p:nvSpPr>
          <p:spPr>
            <a:xfrm rot="9224740">
              <a:off x="4398551" y="379694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Arrow: Right 39">
              <a:extLst>
                <a:ext uri="{FF2B5EF4-FFF2-40B4-BE49-F238E27FC236}">
                  <a16:creationId xmlns:a16="http://schemas.microsoft.com/office/drawing/2014/main" id="{76308A9F-9317-9D03-5081-60F22EFF8671}"/>
                </a:ext>
              </a:extLst>
            </p:cNvPr>
            <p:cNvSpPr/>
            <p:nvPr/>
          </p:nvSpPr>
          <p:spPr>
            <a:xfrm rot="7082928">
              <a:off x="5312529" y="4424165"/>
              <a:ext cx="341940" cy="669241"/>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36D7083E-C9C5-BFC2-A56F-FD721D36087F}"/>
                </a:ext>
              </a:extLst>
            </p:cNvPr>
            <p:cNvSpPr/>
            <p:nvPr/>
          </p:nvSpPr>
          <p:spPr>
            <a:xfrm rot="18123726">
              <a:off x="6807781" y="187938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Arrow: Right 42">
              <a:extLst>
                <a:ext uri="{FF2B5EF4-FFF2-40B4-BE49-F238E27FC236}">
                  <a16:creationId xmlns:a16="http://schemas.microsoft.com/office/drawing/2014/main" id="{50F943D4-C6BB-D973-5A05-F90B8E3173BB}"/>
                </a:ext>
              </a:extLst>
            </p:cNvPr>
            <p:cNvSpPr/>
            <p:nvPr/>
          </p:nvSpPr>
          <p:spPr>
            <a:xfrm rot="20782047">
              <a:off x="7414659" y="265589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Arrow: Right 43">
              <a:extLst>
                <a:ext uri="{FF2B5EF4-FFF2-40B4-BE49-F238E27FC236}">
                  <a16:creationId xmlns:a16="http://schemas.microsoft.com/office/drawing/2014/main" id="{EB1DB15E-1F09-0992-C022-AA620EFCE33C}"/>
                </a:ext>
              </a:extLst>
            </p:cNvPr>
            <p:cNvSpPr/>
            <p:nvPr/>
          </p:nvSpPr>
          <p:spPr>
            <a:xfrm rot="1170665">
              <a:off x="7386435" y="3554297"/>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E814B93B-F42D-309C-0500-6A02BB4881D8}"/>
                </a:ext>
              </a:extLst>
            </p:cNvPr>
            <p:cNvSpPr/>
            <p:nvPr/>
          </p:nvSpPr>
          <p:spPr>
            <a:xfrm rot="3659634">
              <a:off x="6599502" y="4323563"/>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5544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7FF0BD-D40A-DA23-8AC1-E7612CE5B8EC}"/>
              </a:ext>
            </a:extLst>
          </p:cNvPr>
          <p:cNvSpPr/>
          <p:nvPr/>
        </p:nvSpPr>
        <p:spPr>
          <a:xfrm>
            <a:off x="2674373" y="1056968"/>
            <a:ext cx="6843252" cy="10323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err="1">
                <a:latin typeface="Arial" panose="020B0604020202020204" pitchFamily="34" charset="0"/>
                <a:cs typeface="Arial" panose="020B0604020202020204" pitchFamily="34" charset="0"/>
              </a:rPr>
              <a:t>Áp</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dụng</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khi</a:t>
            </a:r>
            <a:endParaRPr lang="en-US" sz="35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F3F3C50-D364-EFAC-5864-9C0CF09D17AE}"/>
              </a:ext>
            </a:extLst>
          </p:cNvPr>
          <p:cNvSpPr/>
          <p:nvPr/>
        </p:nvSpPr>
        <p:spPr>
          <a:xfrm>
            <a:off x="422785" y="2403988"/>
            <a:ext cx="1656737" cy="166656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CD45BB0-58FE-9D4D-5654-A2ED84FCD374}"/>
              </a:ext>
            </a:extLst>
          </p:cNvPr>
          <p:cNvSpPr/>
          <p:nvPr/>
        </p:nvSpPr>
        <p:spPr>
          <a:xfrm>
            <a:off x="499600" y="4415706"/>
            <a:ext cx="1579922" cy="129547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E0A46C2-D758-2B99-AA0D-8FD4D86155BD}"/>
              </a:ext>
            </a:extLst>
          </p:cNvPr>
          <p:cNvSpPr/>
          <p:nvPr/>
        </p:nvSpPr>
        <p:spPr>
          <a:xfrm>
            <a:off x="2187677" y="2382957"/>
            <a:ext cx="8469261" cy="16875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err="1">
                <a:latin typeface="Arial" panose="020B0604020202020204" pitchFamily="34" charset="0"/>
                <a:cs typeface="Arial" panose="020B0604020202020204" pitchFamily="34" charset="0"/>
              </a:rPr>
              <a:t>Hàng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hóa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cần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mua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sắm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lượng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chủng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tự</a:t>
            </a:r>
            <a:r>
              <a:rPr lang="en-US" sz="2500" dirty="0">
                <a:latin typeface="Arial" panose="020B0604020202020204" pitchFamily="34" charset="0"/>
                <a:cs typeface="Arial" panose="020B0604020202020204" pitchFamily="34" charset="0"/>
              </a:rPr>
              <a:t> ở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nhiều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tổ</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endParaRPr lang="en-US" sz="25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500" dirty="0" err="1">
                <a:solidFill>
                  <a:srgbClr val="0070C0"/>
                </a:solidFill>
                <a:latin typeface="Arial" panose="020B0604020202020204" pitchFamily="34" charset="0"/>
                <a:cs typeface="Arial" panose="020B0604020202020204" pitchFamily="34" charset="0"/>
              </a:rPr>
              <a:t>Trường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hợp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mua</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thuốc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hiếm</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thuốc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cần</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mua</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với</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số</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lượng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ít</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có</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thể</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áp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dụng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hình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thực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mua</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sắm</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tập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trung</a:t>
            </a:r>
            <a:endParaRPr lang="en-US" sz="2500" dirty="0">
              <a:solidFill>
                <a:srgbClr val="0070C0"/>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A0B5E95-6CDE-97E4-A0C8-617863E505EF}"/>
              </a:ext>
            </a:extLst>
          </p:cNvPr>
          <p:cNvSpPr/>
          <p:nvPr/>
        </p:nvSpPr>
        <p:spPr>
          <a:xfrm>
            <a:off x="2187677" y="4415707"/>
            <a:ext cx="8469261" cy="12802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err="1">
                <a:latin typeface="Arial" panose="020B0604020202020204" pitchFamily="34" charset="0"/>
                <a:cs typeface="Arial" panose="020B0604020202020204" pitchFamily="34" charset="0"/>
              </a:rPr>
              <a:t>Hàng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hóa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thuộc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danh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mục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hàng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hóa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áp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mua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sắm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trung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Khoản</a:t>
            </a:r>
            <a:r>
              <a:rPr lang="en-US" sz="2500" dirty="0">
                <a:latin typeface="Arial" panose="020B0604020202020204" pitchFamily="34" charset="0"/>
                <a:cs typeface="Arial" panose="020B0604020202020204" pitchFamily="34" charset="0"/>
              </a:rPr>
              <a:t> 2, </a:t>
            </a:r>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53</a:t>
            </a:r>
          </a:p>
        </p:txBody>
      </p:sp>
      <p:pic>
        <p:nvPicPr>
          <p:cNvPr id="12" name="Picture 11">
            <a:extLst>
              <a:ext uri="{FF2B5EF4-FFF2-40B4-BE49-F238E27FC236}">
                <a16:creationId xmlns:a16="http://schemas.microsoft.com/office/drawing/2014/main" id="{9573D033-E81C-F2A3-B316-535DA3CE45E0}"/>
              </a:ext>
            </a:extLst>
          </p:cNvPr>
          <p:cNvPicPr>
            <a:picLocks noChangeAspect="1"/>
          </p:cNvPicPr>
          <p:nvPr/>
        </p:nvPicPr>
        <p:blipFill>
          <a:blip r:embed="rId2"/>
          <a:stretch>
            <a:fillRect/>
          </a:stretch>
        </p:blipFill>
        <p:spPr>
          <a:xfrm>
            <a:off x="606989" y="2581967"/>
            <a:ext cx="1432522" cy="1310607"/>
          </a:xfrm>
          <a:prstGeom prst="rect">
            <a:avLst/>
          </a:prstGeom>
        </p:spPr>
      </p:pic>
      <p:pic>
        <p:nvPicPr>
          <p:cNvPr id="16" name="Picture 15">
            <a:extLst>
              <a:ext uri="{FF2B5EF4-FFF2-40B4-BE49-F238E27FC236}">
                <a16:creationId xmlns:a16="http://schemas.microsoft.com/office/drawing/2014/main" id="{1BB78492-7E69-A103-A5D8-B38F7FB0B237}"/>
              </a:ext>
            </a:extLst>
          </p:cNvPr>
          <p:cNvPicPr>
            <a:picLocks noChangeAspect="1"/>
          </p:cNvPicPr>
          <p:nvPr/>
        </p:nvPicPr>
        <p:blipFill>
          <a:blip r:embed="rId3"/>
          <a:stretch>
            <a:fillRect/>
          </a:stretch>
        </p:blipFill>
        <p:spPr>
          <a:xfrm>
            <a:off x="758177" y="4415706"/>
            <a:ext cx="1269300" cy="1295471"/>
          </a:xfrm>
          <a:prstGeom prst="rect">
            <a:avLst/>
          </a:prstGeom>
        </p:spPr>
      </p:pic>
      <p:sp>
        <p:nvSpPr>
          <p:cNvPr id="3" name="TextBox 2">
            <a:extLst>
              <a:ext uri="{FF2B5EF4-FFF2-40B4-BE49-F238E27FC236}">
                <a16:creationId xmlns:a16="http://schemas.microsoft.com/office/drawing/2014/main" id="{8D80E12A-F3C8-8435-95AD-DCD3D41E1421}"/>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MUA SẮM TẬP TRUNG</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56816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3292C-5E4E-D30A-3776-F6A26B409BB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211628-97EB-DEA6-FF50-E80DE0DF931E}"/>
              </a:ext>
            </a:extLst>
          </p:cNvPr>
          <p:cNvSpPr/>
          <p:nvPr/>
        </p:nvSpPr>
        <p:spPr>
          <a:xfrm>
            <a:off x="1861368" y="915766"/>
            <a:ext cx="9789857" cy="630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000" dirty="0" err="1">
                <a:latin typeface="Arial" panose="020B0604020202020204" pitchFamily="34" charset="0"/>
                <a:cs typeface="Arial" panose="020B0604020202020204" pitchFamily="34" charset="0"/>
              </a:rPr>
              <a:t>Bộ</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trưởng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Bộ</a:t>
            </a:r>
            <a:r>
              <a:rPr lang="en-US" sz="3000" dirty="0">
                <a:latin typeface="Arial" panose="020B0604020202020204" pitchFamily="34" charset="0"/>
                <a:cs typeface="Arial" panose="020B0604020202020204" pitchFamily="34" charset="0"/>
              </a:rPr>
              <a:t> Y </a:t>
            </a:r>
            <a:r>
              <a:rPr lang="en-US" sz="3000" dirty="0" err="1">
                <a:latin typeface="Arial" panose="020B0604020202020204" pitchFamily="34" charset="0"/>
                <a:cs typeface="Arial" panose="020B0604020202020204" pitchFamily="34" charset="0"/>
              </a:rPr>
              <a:t>tế</a:t>
            </a:r>
            <a:endParaRPr lang="en-US" sz="30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21A357D-D32E-93F7-C94E-ABE187273001}"/>
              </a:ext>
            </a:extLst>
          </p:cNvPr>
          <p:cNvSpPr/>
          <p:nvPr/>
        </p:nvSpPr>
        <p:spPr>
          <a:xfrm>
            <a:off x="1861366" y="2650584"/>
            <a:ext cx="9789857" cy="630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000" dirty="0" err="1">
                <a:latin typeface="Arial" panose="020B0604020202020204" pitchFamily="34" charset="0"/>
                <a:cs typeface="Arial" panose="020B0604020202020204" pitchFamily="34" charset="0"/>
              </a:rPr>
              <a:t>Bộ</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trưởng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Bộ</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Tài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chính</a:t>
            </a:r>
            <a:endParaRPr lang="en-US" sz="30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1BC937B6-A870-BD94-59C8-C0DB3E636DB4}"/>
              </a:ext>
            </a:extLst>
          </p:cNvPr>
          <p:cNvSpPr/>
          <p:nvPr/>
        </p:nvSpPr>
        <p:spPr>
          <a:xfrm>
            <a:off x="1861367" y="4046509"/>
            <a:ext cx="9789856" cy="131438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dirty="0" err="1">
                <a:latin typeface="Arial" panose="020B0604020202020204" pitchFamily="34" charset="0"/>
                <a:cs typeface="Arial" panose="020B0604020202020204" pitchFamily="34" charset="0"/>
              </a:rPr>
              <a:t>Bộ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trưởng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trưởng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thuộc</a:t>
            </a:r>
            <a:r>
              <a:rPr lang="en-US" sz="2200" dirty="0">
                <a:latin typeface="Arial" panose="020B0604020202020204" pitchFamily="34" charset="0"/>
                <a:cs typeface="Arial" panose="020B0604020202020204" pitchFamily="34" charset="0"/>
              </a:rPr>
              <a:t> CP,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ở TƯ,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tịch</a:t>
            </a:r>
            <a:r>
              <a:rPr lang="en-US" sz="2200" dirty="0">
                <a:latin typeface="Arial" panose="020B0604020202020204" pitchFamily="34" charset="0"/>
                <a:cs typeface="Arial" panose="020B0604020202020204" pitchFamily="34" charset="0"/>
              </a:rPr>
              <a:t> UBND </a:t>
            </a:r>
            <a:r>
              <a:rPr lang="en-US" sz="2200" dirty="0" err="1">
                <a:latin typeface="Arial" panose="020B0604020202020204" pitchFamily="34" charset="0"/>
                <a:cs typeface="Arial" panose="020B0604020202020204" pitchFamily="34" charset="0"/>
              </a:rPr>
              <a:t>cấp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tỉnh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do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nắm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t>
            </a:r>
            <a:r>
              <a:rPr lang="en-US" sz="2200" dirty="0">
                <a:latin typeface="Arial" panose="020B0604020202020204" pitchFamily="34" charset="0"/>
                <a:cs typeface="Arial" panose="020B0604020202020204" pitchFamily="34" charset="0"/>
              </a:rPr>
              <a:t> 100% </a:t>
            </a:r>
            <a:r>
              <a:rPr lang="en-US" sz="2200" dirty="0" err="1">
                <a:latin typeface="Arial" panose="020B0604020202020204" pitchFamily="34" charset="0"/>
                <a:cs typeface="Arial" panose="020B0604020202020204" pitchFamily="34" charset="0"/>
              </a:rPr>
              <a:t>vốn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lệ</a:t>
            </a:r>
            <a:endParaRPr lang="en-US" sz="2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36C754-EFD6-58CC-0F01-3FF61EDE1CEA}"/>
              </a:ext>
            </a:extLst>
          </p:cNvPr>
          <p:cNvSpPr txBox="1"/>
          <p:nvPr/>
        </p:nvSpPr>
        <p:spPr>
          <a:xfrm>
            <a:off x="1976284" y="1570497"/>
            <a:ext cx="978985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Ban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MSTT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thuốc</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Ban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MSTT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xét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4186FDF0-87BD-3247-15A6-828C122265D7}"/>
              </a:ext>
            </a:extLst>
          </p:cNvPr>
          <p:cNvSpPr txBox="1"/>
          <p:nvPr/>
        </p:nvSpPr>
        <p:spPr>
          <a:xfrm>
            <a:off x="1976284" y="3310075"/>
            <a:ext cx="978985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Ban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trưởng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ban </a:t>
            </a:r>
            <a:r>
              <a:rPr lang="en-US" sz="2000" dirty="0" err="1">
                <a:latin typeface="Arial" panose="020B0604020202020204" pitchFamily="34" charset="0"/>
                <a:cs typeface="Arial" panose="020B0604020202020204" pitchFamily="34" charset="0"/>
              </a:rPr>
              <a:t>hành</a:t>
            </a:r>
            <a:endParaRPr lang="en-US"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FC0D8D-8739-6B1F-4F03-3C197009F181}"/>
              </a:ext>
            </a:extLst>
          </p:cNvPr>
          <p:cNvSpPr txBox="1"/>
          <p:nvPr/>
        </p:nvSpPr>
        <p:spPr>
          <a:xfrm>
            <a:off x="1976284" y="5424154"/>
            <a:ext cx="978985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Ban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MSTT </a:t>
            </a:r>
            <a:r>
              <a:rPr lang="en-US" sz="2000" dirty="0">
                <a:solidFill>
                  <a:srgbClr val="0070C0"/>
                </a:solidFill>
                <a:latin typeface="Arial" panose="020B0604020202020204" pitchFamily="34" charset="0"/>
                <a:cs typeface="Arial" panose="020B0604020202020204" pitchFamily="34" charset="0"/>
              </a:rPr>
              <a:t>(bao </a:t>
            </a:r>
            <a:r>
              <a:rPr lang="en-US" sz="2000" dirty="0" err="1">
                <a:solidFill>
                  <a:srgbClr val="0070C0"/>
                </a:solidFill>
                <a:latin typeface="Arial" panose="020B0604020202020204" pitchFamily="34" charset="0"/>
                <a:cs typeface="Arial" panose="020B0604020202020204" pitchFamily="34" charset="0"/>
              </a:rPr>
              <a:t>gồm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danh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mục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thuốc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thiết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bị</a:t>
            </a:r>
            <a:r>
              <a:rPr lang="en-US" sz="2000" dirty="0">
                <a:solidFill>
                  <a:srgbClr val="0070C0"/>
                </a:solidFill>
                <a:latin typeface="Arial" panose="020B0604020202020204" pitchFamily="34" charset="0"/>
                <a:cs typeface="Arial" panose="020B0604020202020204" pitchFamily="34" charset="0"/>
              </a:rPr>
              <a:t> y </a:t>
            </a:r>
            <a:r>
              <a:rPr lang="en-US" sz="2000" dirty="0" err="1">
                <a:solidFill>
                  <a:srgbClr val="0070C0"/>
                </a:solidFill>
                <a:latin typeface="Arial" panose="020B0604020202020204" pitchFamily="34" charset="0"/>
                <a:cs typeface="Arial" panose="020B0604020202020204" pitchFamily="34" charset="0"/>
              </a:rPr>
              <a:t>tế</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tư</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xét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nghiệm</a:t>
            </a:r>
            <a:r>
              <a:rPr lang="en-US" sz="2000" dirty="0">
                <a:solidFill>
                  <a:srgbClr val="0070C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mình</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Trừ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endParaRPr lang="en-US"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FFD292C-EE84-5FB8-CA38-F23A069923D4}"/>
              </a:ext>
            </a:extLst>
          </p:cNvPr>
          <p:cNvSpPr txBox="1"/>
          <p:nvPr/>
        </p:nvSpPr>
        <p:spPr>
          <a:xfrm>
            <a:off x="0" y="2171302"/>
            <a:ext cx="1746449" cy="1138773"/>
          </a:xfrm>
          <a:prstGeom prst="rect">
            <a:avLst/>
          </a:prstGeom>
          <a:noFill/>
        </p:spPr>
        <p:txBody>
          <a:bodyPr wrap="square" rtlCol="0">
            <a:spAutoFit/>
          </a:bodyPr>
          <a:lstStyle/>
          <a:p>
            <a:r>
              <a:rPr lang="en-US" sz="3400" b="1" dirty="0">
                <a:latin typeface="Arial" panose="020B0604020202020204" pitchFamily="34" charset="0"/>
                <a:cs typeface="Arial" panose="020B0604020202020204" pitchFamily="34" charset="0"/>
              </a:rPr>
              <a:t>THẨM QUYỀN</a:t>
            </a:r>
          </a:p>
        </p:txBody>
      </p:sp>
      <p:sp>
        <p:nvSpPr>
          <p:cNvPr id="8" name="TextBox 7">
            <a:extLst>
              <a:ext uri="{FF2B5EF4-FFF2-40B4-BE49-F238E27FC236}">
                <a16:creationId xmlns:a16="http://schemas.microsoft.com/office/drawing/2014/main" id="{1C9ED4CA-5CCA-5367-63CF-6EC7CEA500B7}"/>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MUA SẮM TẬP TRUNG</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337654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9C354-5EC4-EC98-6EF0-5A4D134869C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512191-04D3-960E-5CE5-9D2C346C9AF5}"/>
              </a:ext>
            </a:extLst>
          </p:cNvPr>
          <p:cNvSpPr/>
          <p:nvPr/>
        </p:nvSpPr>
        <p:spPr>
          <a:xfrm>
            <a:off x="2674374" y="877598"/>
            <a:ext cx="6843252" cy="10323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err="1">
                <a:latin typeface="Arial" panose="020B0604020202020204" pitchFamily="34" charset="0"/>
                <a:cs typeface="Arial" panose="020B0604020202020204" pitchFamily="34" charset="0"/>
              </a:rPr>
              <a:t>Hình</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thức</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áp</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dụng</a:t>
            </a:r>
            <a:endParaRPr lang="en-US" sz="35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C10DE84-D564-A66E-E077-DD65E83FB427}"/>
              </a:ext>
            </a:extLst>
          </p:cNvPr>
          <p:cNvSpPr/>
          <p:nvPr/>
        </p:nvSpPr>
        <p:spPr>
          <a:xfrm>
            <a:off x="554479" y="2224274"/>
            <a:ext cx="1294368" cy="10323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C17DBC5-04A0-2F61-3174-49A010E965CD}"/>
              </a:ext>
            </a:extLst>
          </p:cNvPr>
          <p:cNvSpPr/>
          <p:nvPr/>
        </p:nvSpPr>
        <p:spPr>
          <a:xfrm>
            <a:off x="554479" y="3429000"/>
            <a:ext cx="1306890" cy="122213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6C18426-DDF3-31A0-69E6-857E79F576B1}"/>
              </a:ext>
            </a:extLst>
          </p:cNvPr>
          <p:cNvSpPr/>
          <p:nvPr/>
        </p:nvSpPr>
        <p:spPr>
          <a:xfrm>
            <a:off x="2187677" y="2224274"/>
            <a:ext cx="8677547" cy="10323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err="1">
                <a:latin typeface="Arial" panose="020B0604020202020204" pitchFamily="34" charset="0"/>
                <a:cs typeface="Arial" panose="020B0604020202020204" pitchFamily="34" charset="0"/>
              </a:rPr>
              <a:t>Đấu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rộng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rãi</a:t>
            </a:r>
            <a:endParaRPr lang="en-US" sz="25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0846115-B68E-EC17-C40E-9C1C77B5D01F}"/>
              </a:ext>
            </a:extLst>
          </p:cNvPr>
          <p:cNvSpPr/>
          <p:nvPr/>
        </p:nvSpPr>
        <p:spPr>
          <a:xfrm>
            <a:off x="2187315" y="3429000"/>
            <a:ext cx="8677909" cy="12221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err="1">
                <a:solidFill>
                  <a:srgbClr val="0070C0"/>
                </a:solidFill>
                <a:latin typeface="Arial" panose="020B0604020202020204" pitchFamily="34" charset="0"/>
                <a:cs typeface="Arial" panose="020B0604020202020204" pitchFamily="34" charset="0"/>
              </a:rPr>
              <a:t>Cần</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mua</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sắm</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để</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phòng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chống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dịch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bệnh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theo</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quy</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định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tại</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điểm</a:t>
            </a:r>
            <a:r>
              <a:rPr lang="en-US" sz="2500" dirty="0">
                <a:solidFill>
                  <a:srgbClr val="0070C0"/>
                </a:solidFill>
                <a:latin typeface="Arial" panose="020B0604020202020204" pitchFamily="34" charset="0"/>
                <a:cs typeface="Arial" panose="020B0604020202020204" pitchFamily="34" charset="0"/>
              </a:rPr>
              <a:t> c, </a:t>
            </a:r>
            <a:r>
              <a:rPr lang="en-US" sz="2500" dirty="0" err="1">
                <a:solidFill>
                  <a:srgbClr val="0070C0"/>
                </a:solidFill>
                <a:latin typeface="Arial" panose="020B0604020202020204" pitchFamily="34" charset="0"/>
                <a:cs typeface="Arial" panose="020B0604020202020204" pitchFamily="34" charset="0"/>
              </a:rPr>
              <a:t>khoản</a:t>
            </a:r>
            <a:r>
              <a:rPr lang="en-US" sz="2500" dirty="0">
                <a:solidFill>
                  <a:srgbClr val="0070C0"/>
                </a:solidFill>
                <a:latin typeface="Arial" panose="020B0604020202020204" pitchFamily="34" charset="0"/>
                <a:cs typeface="Arial" panose="020B0604020202020204" pitchFamily="34" charset="0"/>
              </a:rPr>
              <a:t> 1, </a:t>
            </a:r>
            <a:r>
              <a:rPr lang="en-US" sz="2500" dirty="0" err="1">
                <a:solidFill>
                  <a:srgbClr val="0070C0"/>
                </a:solidFill>
                <a:latin typeface="Arial" panose="020B0604020202020204" pitchFamily="34" charset="0"/>
                <a:cs typeface="Arial" panose="020B0604020202020204" pitchFamily="34" charset="0"/>
              </a:rPr>
              <a:t>Điều</a:t>
            </a:r>
            <a:r>
              <a:rPr lang="en-US" sz="2500" dirty="0">
                <a:solidFill>
                  <a:srgbClr val="0070C0"/>
                </a:solidFill>
                <a:latin typeface="Arial" panose="020B0604020202020204" pitchFamily="34" charset="0"/>
                <a:cs typeface="Arial" panose="020B0604020202020204" pitchFamily="34" charset="0"/>
              </a:rPr>
              <a:t> 23 </a:t>
            </a:r>
            <a:r>
              <a:rPr lang="en-US" sz="2500" dirty="0" err="1">
                <a:solidFill>
                  <a:srgbClr val="0070C0"/>
                </a:solidFill>
                <a:latin typeface="Arial" panose="020B0604020202020204" pitchFamily="34" charset="0"/>
                <a:cs typeface="Arial" panose="020B0604020202020204" pitchFamily="34" charset="0"/>
              </a:rPr>
              <a:t>thì</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được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áp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dụng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chỉ</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định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thầu</a:t>
            </a:r>
            <a:endParaRPr lang="en-US" sz="2500" dirty="0">
              <a:solidFill>
                <a:srgbClr val="0070C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CBC70DF-1199-316F-C15E-36DF8AB06FCE}"/>
              </a:ext>
            </a:extLst>
          </p:cNvPr>
          <p:cNvPicPr>
            <a:picLocks noChangeAspect="1"/>
          </p:cNvPicPr>
          <p:nvPr/>
        </p:nvPicPr>
        <p:blipFill>
          <a:blip r:embed="rId2"/>
          <a:stretch>
            <a:fillRect/>
          </a:stretch>
        </p:blipFill>
        <p:spPr>
          <a:xfrm>
            <a:off x="739098" y="2317268"/>
            <a:ext cx="925130" cy="846397"/>
          </a:xfrm>
          <a:prstGeom prst="rect">
            <a:avLst/>
          </a:prstGeom>
        </p:spPr>
      </p:pic>
      <p:pic>
        <p:nvPicPr>
          <p:cNvPr id="16" name="Picture 15">
            <a:extLst>
              <a:ext uri="{FF2B5EF4-FFF2-40B4-BE49-F238E27FC236}">
                <a16:creationId xmlns:a16="http://schemas.microsoft.com/office/drawing/2014/main" id="{B0F5E132-D939-6CFE-B31A-2E0119CD4E75}"/>
              </a:ext>
            </a:extLst>
          </p:cNvPr>
          <p:cNvPicPr>
            <a:picLocks noChangeAspect="1"/>
          </p:cNvPicPr>
          <p:nvPr/>
        </p:nvPicPr>
        <p:blipFill>
          <a:blip r:embed="rId3"/>
          <a:stretch>
            <a:fillRect/>
          </a:stretch>
        </p:blipFill>
        <p:spPr>
          <a:xfrm>
            <a:off x="705780" y="3478023"/>
            <a:ext cx="1101378" cy="1124087"/>
          </a:xfrm>
          <a:prstGeom prst="rect">
            <a:avLst/>
          </a:prstGeom>
        </p:spPr>
      </p:pic>
      <p:sp>
        <p:nvSpPr>
          <p:cNvPr id="2" name="Rectangle: Rounded Corners 1">
            <a:extLst>
              <a:ext uri="{FF2B5EF4-FFF2-40B4-BE49-F238E27FC236}">
                <a16:creationId xmlns:a16="http://schemas.microsoft.com/office/drawing/2014/main" id="{C4A70E42-6586-0E8B-2874-9D08F9A0FC18}"/>
              </a:ext>
            </a:extLst>
          </p:cNvPr>
          <p:cNvSpPr/>
          <p:nvPr/>
        </p:nvSpPr>
        <p:spPr>
          <a:xfrm>
            <a:off x="554479" y="4889908"/>
            <a:ext cx="1306890" cy="122213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2FE763B-A7EB-9004-8A56-54908F9122E7}"/>
              </a:ext>
            </a:extLst>
          </p:cNvPr>
          <p:cNvSpPr/>
          <p:nvPr/>
        </p:nvSpPr>
        <p:spPr>
          <a:xfrm>
            <a:off x="2187677" y="4889908"/>
            <a:ext cx="8677547" cy="12221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err="1">
                <a:solidFill>
                  <a:srgbClr val="0070C0"/>
                </a:solidFill>
                <a:latin typeface="Arial" panose="020B0604020202020204" pitchFamily="34" charset="0"/>
                <a:cs typeface="Arial" panose="020B0604020202020204" pitchFamily="34" charset="0"/>
              </a:rPr>
              <a:t>Hàng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hóa</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thuộc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danh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mục</a:t>
            </a:r>
            <a:r>
              <a:rPr lang="en-US" sz="2500" dirty="0">
                <a:solidFill>
                  <a:srgbClr val="0070C0"/>
                </a:solidFill>
                <a:latin typeface="Arial" panose="020B0604020202020204" pitchFamily="34" charset="0"/>
                <a:cs typeface="Arial" panose="020B0604020202020204" pitchFamily="34" charset="0"/>
              </a:rPr>
              <a:t> MSTT </a:t>
            </a:r>
            <a:r>
              <a:rPr lang="en-US" sz="2500" dirty="0" err="1">
                <a:solidFill>
                  <a:srgbClr val="0070C0"/>
                </a:solidFill>
                <a:latin typeface="Arial" panose="020B0604020202020204" pitchFamily="34" charset="0"/>
                <a:cs typeface="Arial" panose="020B0604020202020204" pitchFamily="34" charset="0"/>
              </a:rPr>
              <a:t>đáp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ứng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điều</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kiện</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đàm</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phán</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giá</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thì</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được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áp</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dụng</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hình</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thức</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đàm</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phán</a:t>
            </a:r>
            <a:r>
              <a:rPr lang="en-US" sz="2500" dirty="0">
                <a:solidFill>
                  <a:srgbClr val="0070C0"/>
                </a:solidFill>
                <a:latin typeface="Arial" panose="020B0604020202020204" pitchFamily="34" charset="0"/>
                <a:cs typeface="Arial" panose="020B0604020202020204" pitchFamily="34" charset="0"/>
              </a:rPr>
              <a:t> </a:t>
            </a:r>
            <a:r>
              <a:rPr lang="en-US" sz="2500" dirty="0" err="1">
                <a:solidFill>
                  <a:srgbClr val="0070C0"/>
                </a:solidFill>
                <a:latin typeface="Arial" panose="020B0604020202020204" pitchFamily="34" charset="0"/>
                <a:cs typeface="Arial" panose="020B0604020202020204" pitchFamily="34" charset="0"/>
              </a:rPr>
              <a:t>giá</a:t>
            </a:r>
            <a:endParaRPr lang="en-US" sz="2500" dirty="0">
              <a:solidFill>
                <a:srgbClr val="0070C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9A5E8D4-C7D4-C207-CA14-36F31759AED5}"/>
              </a:ext>
            </a:extLst>
          </p:cNvPr>
          <p:cNvPicPr>
            <a:picLocks noChangeAspect="1"/>
          </p:cNvPicPr>
          <p:nvPr/>
        </p:nvPicPr>
        <p:blipFill>
          <a:blip r:embed="rId2"/>
          <a:stretch>
            <a:fillRect/>
          </a:stretch>
        </p:blipFill>
        <p:spPr>
          <a:xfrm>
            <a:off x="739098" y="5077776"/>
            <a:ext cx="925130" cy="846397"/>
          </a:xfrm>
          <a:prstGeom prst="rect">
            <a:avLst/>
          </a:prstGeom>
        </p:spPr>
      </p:pic>
      <p:sp>
        <p:nvSpPr>
          <p:cNvPr id="14" name="TextBox 13">
            <a:extLst>
              <a:ext uri="{FF2B5EF4-FFF2-40B4-BE49-F238E27FC236}">
                <a16:creationId xmlns:a16="http://schemas.microsoft.com/office/drawing/2014/main" id="{9EAA3CDE-10EC-E24B-8A21-F9CD02E8781C}"/>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MUA SẮM TẬP TRUNG</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200736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B64A-41BD-6671-8CB3-00EF06D7816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79A58BD-DF90-36E4-50C0-ADC2DAE04CC3}"/>
              </a:ext>
            </a:extLst>
          </p:cNvPr>
          <p:cNvSpPr/>
          <p:nvPr/>
        </p:nvSpPr>
        <p:spPr>
          <a:xfrm>
            <a:off x="368710" y="915766"/>
            <a:ext cx="11282515" cy="630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endParaRPr lang="en-US" sz="28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7A5EC09-8676-78A3-FB86-4EFD8ECEDC0E}"/>
              </a:ext>
            </a:extLst>
          </p:cNvPr>
          <p:cNvSpPr/>
          <p:nvPr/>
        </p:nvSpPr>
        <p:spPr>
          <a:xfrm>
            <a:off x="368710" y="2929176"/>
            <a:ext cx="11282514" cy="630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Arial" panose="020B0604020202020204" pitchFamily="34" charset="0"/>
                <a:cs typeface="Arial" panose="020B0604020202020204" pitchFamily="34" charset="0"/>
              </a:rPr>
              <a:t>Gộp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dịch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sắm</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7F807B9-8365-0163-E63F-B9ABF43EA16D}"/>
              </a:ext>
            </a:extLst>
          </p:cNvPr>
          <p:cNvSpPr txBox="1"/>
          <p:nvPr/>
        </p:nvSpPr>
        <p:spPr>
          <a:xfrm>
            <a:off x="796413" y="1570497"/>
            <a:ext cx="10969727"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LCNT, </a:t>
            </a:r>
            <a:r>
              <a:rPr lang="en-US" sz="2000" dirty="0" err="1">
                <a:latin typeface="Arial" panose="020B0604020202020204" pitchFamily="34" charset="0"/>
                <a:cs typeface="Arial" panose="020B0604020202020204" pitchFamily="34" charset="0"/>
              </a:rPr>
              <a:t>trực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NT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Hoặc</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LCNT, </a:t>
            </a:r>
            <a:r>
              <a:rPr lang="en-US" sz="2000" dirty="0" err="1">
                <a:latin typeface="Arial" panose="020B0604020202020204" pitchFamily="34" charset="0"/>
                <a:cs typeface="Arial" panose="020B0604020202020204" pitchFamily="34" charset="0"/>
              </a:rPr>
              <a:t>ký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thỏa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nhiều</a:t>
            </a:r>
            <a:r>
              <a:rPr lang="en-US" sz="2000" dirty="0">
                <a:latin typeface="Arial" panose="020B0604020202020204" pitchFamily="34" charset="0"/>
                <a:cs typeface="Arial" panose="020B0604020202020204" pitchFamily="34" charset="0"/>
              </a:rPr>
              <a:t> NT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chọn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NT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chọn</a:t>
            </a:r>
            <a:endParaRPr lang="en-US" sz="20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FDEA8C7-A1E0-657A-60D6-B012F91E395F}"/>
              </a:ext>
            </a:extLst>
          </p:cNvPr>
          <p:cNvSpPr/>
          <p:nvPr/>
        </p:nvSpPr>
        <p:spPr>
          <a:xfrm>
            <a:off x="368710" y="3730801"/>
            <a:ext cx="11282514" cy="926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Arial" panose="020B0604020202020204" pitchFamily="34" charset="0"/>
                <a:cs typeface="Arial" panose="020B0604020202020204" pitchFamily="34" charset="0"/>
              </a:rPr>
              <a:t>Đơn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sắm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LCNT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endParaRPr lang="en-US" sz="28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EB08745-6CD9-D898-16FD-51F01A05D80B}"/>
              </a:ext>
            </a:extLst>
          </p:cNvPr>
          <p:cNvSpPr/>
          <p:nvPr/>
        </p:nvSpPr>
        <p:spPr>
          <a:xfrm>
            <a:off x="368710" y="4828023"/>
            <a:ext cx="11282514" cy="92654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Arial" panose="020B0604020202020204" pitchFamily="34" charset="0"/>
                <a:cs typeface="Arial" panose="020B0604020202020204" pitchFamily="34" charset="0"/>
              </a:rPr>
              <a:t>Chính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sắm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bệnh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bệnh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4A75FC-1A39-2231-4D5B-BF2F04384975}"/>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MUA SẮM TẬP TRUNG</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56799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FF9F50-4433-57B9-2BA1-205D6AE67BBE}"/>
              </a:ext>
            </a:extLst>
          </p:cNvPr>
          <p:cNvSpPr/>
          <p:nvPr/>
        </p:nvSpPr>
        <p:spPr>
          <a:xfrm>
            <a:off x="4820549" y="3769658"/>
            <a:ext cx="6730244" cy="64276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NT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hữu</a:t>
            </a:r>
            <a:r>
              <a:rPr lang="en-US"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389CFBBD-5DF5-55B9-04B9-8808E7D9F1D1}"/>
              </a:ext>
            </a:extLst>
          </p:cNvPr>
          <p:cNvSpPr/>
          <p:nvPr/>
        </p:nvSpPr>
        <p:spPr>
          <a:xfrm>
            <a:off x="4820549" y="4564828"/>
            <a:ext cx="6730244" cy="85254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GT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2708A35-67D5-5FF8-7E32-662365F59F04}"/>
              </a:ext>
            </a:extLst>
          </p:cNvPr>
          <p:cNvSpPr/>
          <p:nvPr/>
        </p:nvSpPr>
        <p:spPr>
          <a:xfrm>
            <a:off x="1040296" y="1376979"/>
            <a:ext cx="3099605" cy="25065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 NT </a:t>
            </a:r>
            <a:r>
              <a:rPr lang="en-US" sz="2400" dirty="0" err="1">
                <a:latin typeface="Times New Roman" panose="02020603050405020304" pitchFamily="18" charset="0"/>
                <a:cs typeface="Times New Roman" panose="02020603050405020304" pitchFamily="18" charset="0"/>
              </a:rPr>
              <a:t>trúng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TBYT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NT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endParaRPr 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6EA9590-880F-D699-3245-1E07C92BEE91}"/>
              </a:ext>
            </a:extLst>
          </p:cNvPr>
          <p:cNvSpPr/>
          <p:nvPr/>
        </p:nvSpPr>
        <p:spPr>
          <a:xfrm>
            <a:off x="1040296" y="4032325"/>
            <a:ext cx="3099605" cy="106500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 LCNT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63EF21C-F950-6121-B63A-D1B15840F6FE}"/>
              </a:ext>
            </a:extLst>
          </p:cNvPr>
          <p:cNvSpPr/>
          <p:nvPr/>
        </p:nvSpPr>
        <p:spPr>
          <a:xfrm>
            <a:off x="4820549" y="2543286"/>
            <a:ext cx="6730244" cy="106500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NT </a:t>
            </a:r>
            <a:r>
              <a:rPr lang="en-US" dirty="0" err="1">
                <a:latin typeface="Arial" panose="020B0604020202020204" pitchFamily="34" charset="0"/>
                <a:cs typeface="Arial" panose="020B0604020202020204" pitchFamily="34" charset="0"/>
              </a:rPr>
              <a:t>cung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chất</a:t>
            </a:r>
            <a:r>
              <a:rPr lang="en-US" dirty="0">
                <a:latin typeface="Arial" panose="020B0604020202020204" pitchFamily="34" charset="0"/>
                <a:cs typeface="Arial" panose="020B0604020202020204" pitchFamily="34" charset="0"/>
              </a:rPr>
              <a:t>, TBYT, </a:t>
            </a:r>
            <a:r>
              <a:rPr lang="en-US" dirty="0" err="1">
                <a:latin typeface="Arial" panose="020B0604020202020204" pitchFamily="34" charset="0"/>
                <a:cs typeface="Arial" panose="020B0604020202020204" pitchFamily="34" charset="0"/>
              </a:rPr>
              <a:t>linh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TBYT,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CC6D258-8D95-DA1C-4B47-73B05201276E}"/>
              </a:ext>
            </a:extLst>
          </p:cNvPr>
          <p:cNvSpPr/>
          <p:nvPr/>
        </p:nvSpPr>
        <p:spPr>
          <a:xfrm>
            <a:off x="4820549" y="5569773"/>
            <a:ext cx="6730243" cy="48678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a:latin typeface="Cambria Math" panose="02040503050406030204" pitchFamily="18" charset="0"/>
                <a:ea typeface="Cambria Math" panose="02040503050406030204" pitchFamily="18" charset="0"/>
              </a:rPr>
              <a:t>≤ </a:t>
            </a:r>
            <a:r>
              <a:rPr lang="en-US" dirty="0">
                <a:latin typeface="Arial" panose="020B0604020202020204" pitchFamily="34" charset="0"/>
                <a:ea typeface="Cambria Math" panose="02040503050406030204" pitchFamily="18" charset="0"/>
                <a:cs typeface="Arial" panose="020B0604020202020204" pitchFamily="34" charset="0"/>
              </a:rPr>
              <a:t>05 </a:t>
            </a:r>
            <a:r>
              <a:rPr lang="en-US" dirty="0" err="1">
                <a:latin typeface="Arial" panose="020B0604020202020204" pitchFamily="34" charset="0"/>
                <a:ea typeface="Cambria Math" panose="02040503050406030204" pitchFamily="18" charset="0"/>
                <a:cs typeface="Arial" panose="020B0604020202020204" pitchFamily="34" charset="0"/>
              </a:rPr>
              <a:t>năm</a:t>
            </a:r>
            <a:endParaRPr lang="en-US" dirty="0"/>
          </a:p>
        </p:txBody>
      </p:sp>
      <p:cxnSp>
        <p:nvCxnSpPr>
          <p:cNvPr id="16" name="Straight Connector 15">
            <a:extLst>
              <a:ext uri="{FF2B5EF4-FFF2-40B4-BE49-F238E27FC236}">
                <a16:creationId xmlns:a16="http://schemas.microsoft.com/office/drawing/2014/main" id="{3F5F7570-1263-F6E8-0F35-CAB7CFE00401}"/>
              </a:ext>
            </a:extLst>
          </p:cNvPr>
          <p:cNvCxnSpPr>
            <a:cxnSpLocks/>
            <a:stCxn id="11" idx="3"/>
          </p:cNvCxnSpPr>
          <p:nvPr/>
        </p:nvCxnSpPr>
        <p:spPr>
          <a:xfrm flipV="1">
            <a:off x="4139901" y="4564828"/>
            <a:ext cx="367553"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B9CC0C9-B8E7-9527-49E9-D36A0A7C8B04}"/>
              </a:ext>
            </a:extLst>
          </p:cNvPr>
          <p:cNvCxnSpPr/>
          <p:nvPr/>
        </p:nvCxnSpPr>
        <p:spPr>
          <a:xfrm>
            <a:off x="4507454" y="3075789"/>
            <a:ext cx="0" cy="273737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4D53CC8-CAB2-B3F8-808E-0479B52F75F4}"/>
              </a:ext>
            </a:extLst>
          </p:cNvPr>
          <p:cNvCxnSpPr>
            <a:endCxn id="12" idx="1"/>
          </p:cNvCxnSpPr>
          <p:nvPr/>
        </p:nvCxnSpPr>
        <p:spPr>
          <a:xfrm>
            <a:off x="4507454" y="3075789"/>
            <a:ext cx="313095" cy="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D1484A9-CB13-C8FF-A504-AA05E1FEFE30}"/>
              </a:ext>
            </a:extLst>
          </p:cNvPr>
          <p:cNvCxnSpPr/>
          <p:nvPr/>
        </p:nvCxnSpPr>
        <p:spPr>
          <a:xfrm>
            <a:off x="4514736" y="5812700"/>
            <a:ext cx="313095" cy="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A8990DD5-B676-FEBA-8C4F-2E5822A135E0}"/>
              </a:ext>
            </a:extLst>
          </p:cNvPr>
          <p:cNvCxnSpPr/>
          <p:nvPr/>
        </p:nvCxnSpPr>
        <p:spPr>
          <a:xfrm>
            <a:off x="4514736" y="4931031"/>
            <a:ext cx="313095" cy="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FC39B41-FE24-D603-D438-0CC19B9AB596}"/>
              </a:ext>
            </a:extLst>
          </p:cNvPr>
          <p:cNvCxnSpPr/>
          <p:nvPr/>
        </p:nvCxnSpPr>
        <p:spPr>
          <a:xfrm>
            <a:off x="4512163" y="4061906"/>
            <a:ext cx="313095" cy="1"/>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154A5CB2-AE9B-2885-2261-B3EB54AB2059}"/>
              </a:ext>
            </a:extLst>
          </p:cNvPr>
          <p:cNvSpPr txBox="1"/>
          <p:nvPr/>
        </p:nvSpPr>
        <p:spPr>
          <a:xfrm>
            <a:off x="0" y="16007"/>
            <a:ext cx="12192000" cy="1200329"/>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LCNT CUNG CẤP THUỐC, HÓA CHẤT, </a:t>
            </a:r>
          </a:p>
          <a:p>
            <a:pPr algn="ctr"/>
            <a:r>
              <a:rPr lang="en-US" sz="3600" b="1" dirty="0">
                <a:solidFill>
                  <a:srgbClr val="FFC000"/>
                </a:solidFill>
                <a:latin typeface="Times New Roman" panose="02020603050405020304" pitchFamily="18" charset="0"/>
              </a:rPr>
              <a:t>VẬT TƯ XÉT NGHIỆM, TBYT</a:t>
            </a:r>
            <a:endParaRPr lang="en-US" sz="3600" dirty="0">
              <a:solidFill>
                <a:srgbClr val="FFC000"/>
              </a:solidFill>
            </a:endParaRPr>
          </a:p>
        </p:txBody>
      </p:sp>
    </p:spTree>
    <p:extLst>
      <p:ext uri="{BB962C8B-B14F-4D97-AF65-F5344CB8AC3E}">
        <p14:creationId xmlns:p14="http://schemas.microsoft.com/office/powerpoint/2010/main" val="221315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EE738B-5275-994D-4605-42764CDC5AA5}"/>
              </a:ext>
            </a:extLst>
          </p:cNvPr>
          <p:cNvSpPr>
            <a:spLocks noGrp="1"/>
          </p:cNvSpPr>
          <p:nvPr>
            <p:ph type="title"/>
          </p:nvPr>
        </p:nvSpPr>
        <p:spPr>
          <a:xfrm>
            <a:off x="3493247" y="519906"/>
            <a:ext cx="3505200" cy="900112"/>
          </a:xfrm>
        </p:spPr>
        <p:txBody>
          <a:bodyPr/>
          <a:lstStyle/>
          <a:p>
            <a:pPr algn="ctr" eaLnBrk="1" hangingPunct="1"/>
            <a:r>
              <a:rPr lang="en-US" altLang="en-US" sz="3200" dirty="0">
                <a:solidFill>
                  <a:srgbClr val="002060"/>
                </a:solidFill>
                <a:latin typeface="Times New Roman" panose="02020603050405020304" pitchFamily="18" charset="0"/>
              </a:rPr>
              <a:t>NỘI DUNG</a:t>
            </a:r>
          </a:p>
        </p:txBody>
      </p:sp>
      <p:sp>
        <p:nvSpPr>
          <p:cNvPr id="22531" name="Slide Number Placeholder 1">
            <a:extLst>
              <a:ext uri="{FF2B5EF4-FFF2-40B4-BE49-F238E27FC236}">
                <a16:creationId xmlns:a16="http://schemas.microsoft.com/office/drawing/2014/main" id="{6CBFAD68-0F7B-1499-C79B-1258EF009D6C}"/>
              </a:ext>
            </a:extLst>
          </p:cNvPr>
          <p:cNvSpPr>
            <a:spLocks noGrp="1"/>
          </p:cNvSpPr>
          <p:nvPr>
            <p:ph type="sldNum" sz="quarter" idx="12"/>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spcBef>
                <a:spcPct val="0"/>
              </a:spcBef>
              <a:buClrTx/>
              <a:buFontTx/>
              <a:buNone/>
            </a:pPr>
            <a:fld id="{37E406D1-6932-441D-9472-EEA2066D3F8A}" type="slidenum">
              <a:rPr lang="en-US" altLang="en-US" smtClean="0"/>
              <a:pPr>
                <a:defRPr/>
              </a:pPr>
              <a:t>2</a:t>
            </a:fld>
            <a:endParaRPr lang="en-US" altLang="en-US">
              <a:solidFill>
                <a:srgbClr val="FEFFFF"/>
              </a:solidFill>
              <a:latin typeface="Tahoma" panose="020B0604030504040204" pitchFamily="34" charset="0"/>
            </a:endParaRPr>
          </a:p>
        </p:txBody>
      </p:sp>
      <p:graphicFrame>
        <p:nvGraphicFramePr>
          <p:cNvPr id="4" name="Diagram 3">
            <a:extLst>
              <a:ext uri="{FF2B5EF4-FFF2-40B4-BE49-F238E27FC236}">
                <a16:creationId xmlns:a16="http://schemas.microsoft.com/office/drawing/2014/main" id="{0FE1B049-266E-50C9-1985-CECFA0C0AFBF}"/>
              </a:ext>
            </a:extLst>
          </p:cNvPr>
          <p:cNvGraphicFramePr/>
          <p:nvPr>
            <p:extLst>
              <p:ext uri="{D42A27DB-BD31-4B8C-83A1-F6EECF244321}">
                <p14:modId xmlns:p14="http://schemas.microsoft.com/office/powerpoint/2010/main" val="3995537065"/>
              </p:ext>
            </p:extLst>
          </p:nvPr>
        </p:nvGraphicFramePr>
        <p:xfrm>
          <a:off x="1590261" y="1666460"/>
          <a:ext cx="9011478" cy="4297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92D7-D5A9-2018-6CBD-8E4C6BD851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26CE20-4763-4796-0473-62140552DC47}"/>
              </a:ext>
            </a:extLst>
          </p:cNvPr>
          <p:cNvSpPr txBox="1"/>
          <p:nvPr/>
        </p:nvSpPr>
        <p:spPr>
          <a:xfrm>
            <a:off x="1815547" y="1455172"/>
            <a:ext cx="9158707" cy="3600986"/>
          </a:xfrm>
          <a:prstGeom prst="rect">
            <a:avLst/>
          </a:prstGeom>
          <a:noFill/>
        </p:spPr>
        <p:txBody>
          <a:bodyPr wrap="square">
            <a:spAutoFit/>
          </a:bodyPr>
          <a:lstStyle/>
          <a:p>
            <a:pPr>
              <a:spcBef>
                <a:spcPts val="1200"/>
              </a:spcBef>
              <a:spcAft>
                <a:spcPts val="1200"/>
              </a:spcAft>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NT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TBYT,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CĐT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HĐ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cs typeface="Times New Roman" panose="02020603050405020304" pitchFamily="18" charset="0"/>
              </a:rPr>
              <a:t>d. LCNT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TBYT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PL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endParaRPr lang="en-US" sz="2400" dirty="0">
              <a:latin typeface="Times New Roman" panose="02020603050405020304" pitchFamily="18"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cs typeface="Times New Roman" panose="02020603050405020304" pitchFamily="18" charset="0"/>
              </a:rPr>
              <a:t>đ. LCNT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TBYT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endParaRPr lang="en-US" sz="2400" dirty="0">
              <a:latin typeface="Times New Roman" panose="02020603050405020304" pitchFamily="18"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cs typeface="Times New Roman" panose="02020603050405020304" pitchFamily="18" charset="0"/>
              </a:rPr>
              <a:t>e. LCNT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8E2563-21E7-BF55-50F7-F627B650BA4C}"/>
              </a:ext>
            </a:extLst>
          </p:cNvPr>
          <p:cNvSpPr txBox="1"/>
          <p:nvPr/>
        </p:nvSpPr>
        <p:spPr>
          <a:xfrm>
            <a:off x="0" y="16007"/>
            <a:ext cx="12192000" cy="1200329"/>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LCNT CUNG CẤP THUỐC, HÓA CHẤT, </a:t>
            </a:r>
          </a:p>
          <a:p>
            <a:pPr algn="ctr"/>
            <a:r>
              <a:rPr lang="en-US" sz="3600" b="1" dirty="0">
                <a:solidFill>
                  <a:srgbClr val="FFC000"/>
                </a:solidFill>
                <a:latin typeface="Times New Roman" panose="02020603050405020304" pitchFamily="18" charset="0"/>
              </a:rPr>
              <a:t>VẬT TƯ XÉT NGHIỆM, TBYT</a:t>
            </a:r>
            <a:endParaRPr lang="en-US" sz="3600" dirty="0">
              <a:solidFill>
                <a:srgbClr val="FFC000"/>
              </a:solidFill>
            </a:endParaRPr>
          </a:p>
        </p:txBody>
      </p:sp>
    </p:spTree>
    <p:extLst>
      <p:ext uri="{BB962C8B-B14F-4D97-AF65-F5344CB8AC3E}">
        <p14:creationId xmlns:p14="http://schemas.microsoft.com/office/powerpoint/2010/main" val="404772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572"/>
            <a:ext cx="12193270" cy="6868159"/>
            <a:chOff x="0" y="-4572"/>
            <a:chExt cx="12193270" cy="6868159"/>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pPr>
                <a:spcBef>
                  <a:spcPts val="600"/>
                </a:spcBef>
                <a:spcAft>
                  <a:spcPts val="600"/>
                </a:spcAft>
              </a:pPr>
              <a:endParaRPr/>
            </a:p>
          </p:txBody>
        </p:sp>
        <p:sp>
          <p:nvSpPr>
            <p:cNvPr id="5" name="object 5"/>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pPr>
                <a:spcBef>
                  <a:spcPts val="600"/>
                </a:spcBef>
                <a:spcAft>
                  <a:spcPts val="600"/>
                </a:spcAft>
              </a:pPr>
              <a:endParaRPr/>
            </a:p>
          </p:txBody>
        </p:sp>
        <p:sp>
          <p:nvSpPr>
            <p:cNvPr id="6" name="object 6"/>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pPr>
                <a:spcBef>
                  <a:spcPts val="600"/>
                </a:spcBef>
                <a:spcAft>
                  <a:spcPts val="600"/>
                </a:spcAft>
              </a:pPr>
              <a:endParaRPr/>
            </a:p>
          </p:txBody>
        </p:sp>
        <p:sp>
          <p:nvSpPr>
            <p:cNvPr id="7" name="object 7"/>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pPr>
                <a:spcBef>
                  <a:spcPts val="600"/>
                </a:spcBef>
                <a:spcAft>
                  <a:spcPts val="600"/>
                </a:spcAft>
              </a:pPr>
              <a:endParaRPr/>
            </a:p>
          </p:txBody>
        </p:sp>
        <p:sp>
          <p:nvSpPr>
            <p:cNvPr id="8" name="object 8"/>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pPr>
                <a:spcBef>
                  <a:spcPts val="600"/>
                </a:spcBef>
                <a:spcAft>
                  <a:spcPts val="600"/>
                </a:spcAft>
              </a:pPr>
              <a:endParaRPr/>
            </a:p>
          </p:txBody>
        </p:sp>
        <p:sp>
          <p:nvSpPr>
            <p:cNvPr id="9" name="object 9"/>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pPr>
                <a:spcBef>
                  <a:spcPts val="600"/>
                </a:spcBef>
                <a:spcAft>
                  <a:spcPts val="600"/>
                </a:spcAft>
              </a:pPr>
              <a:endParaRPr/>
            </a:p>
          </p:txBody>
        </p:sp>
        <p:sp>
          <p:nvSpPr>
            <p:cNvPr id="10" name="object 10"/>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pPr>
                <a:spcBef>
                  <a:spcPts val="600"/>
                </a:spcBef>
                <a:spcAft>
                  <a:spcPts val="600"/>
                </a:spcAft>
              </a:pPr>
              <a:endParaRPr/>
            </a:p>
          </p:txBody>
        </p:sp>
        <p:sp>
          <p:nvSpPr>
            <p:cNvPr id="11" name="object 11"/>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pPr>
                <a:spcBef>
                  <a:spcPts val="600"/>
                </a:spcBef>
                <a:spcAft>
                  <a:spcPts val="600"/>
                </a:spcAft>
              </a:pPr>
              <a:endParaRPr/>
            </a:p>
          </p:txBody>
        </p:sp>
        <p:sp>
          <p:nvSpPr>
            <p:cNvPr id="12" name="object 12"/>
            <p:cNvSpPr/>
            <p:nvPr/>
          </p:nvSpPr>
          <p:spPr>
            <a:xfrm>
              <a:off x="10372343"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pPr>
                <a:spcBef>
                  <a:spcPts val="600"/>
                </a:spcBef>
                <a:spcAft>
                  <a:spcPts val="600"/>
                </a:spcAft>
              </a:pPr>
              <a:endParaRPr/>
            </a:p>
          </p:txBody>
        </p:sp>
        <p:sp>
          <p:nvSpPr>
            <p:cNvPr id="13" name="object 13"/>
            <p:cNvSpPr/>
            <p:nvPr/>
          </p:nvSpPr>
          <p:spPr>
            <a:xfrm>
              <a:off x="0" y="4012692"/>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pPr>
                <a:spcBef>
                  <a:spcPts val="600"/>
                </a:spcBef>
                <a:spcAft>
                  <a:spcPts val="600"/>
                </a:spcAft>
              </a:pPr>
              <a:endParaRPr/>
            </a:p>
          </p:txBody>
        </p:sp>
      </p:grpSp>
      <p:sp>
        <p:nvSpPr>
          <p:cNvPr id="14" name="object 14"/>
          <p:cNvSpPr txBox="1"/>
          <p:nvPr/>
        </p:nvSpPr>
        <p:spPr>
          <a:xfrm>
            <a:off x="570356" y="1376183"/>
            <a:ext cx="10671810" cy="4883516"/>
          </a:xfrm>
          <a:prstGeom prst="rect">
            <a:avLst/>
          </a:prstGeom>
        </p:spPr>
        <p:txBody>
          <a:bodyPr vert="horz" wrap="square" lIns="0" tIns="11430" rIns="0" bIns="0" rtlCol="0">
            <a:spAutoFit/>
          </a:bodyPr>
          <a:lstStyle/>
          <a:p>
            <a:pPr marL="469265" marR="5080" indent="-457200" algn="just">
              <a:lnSpc>
                <a:spcPct val="101299"/>
              </a:lnSpc>
              <a:spcBef>
                <a:spcPts val="600"/>
              </a:spcBef>
              <a:spcAft>
                <a:spcPts val="600"/>
              </a:spcAft>
              <a:buFont typeface="Wingdings"/>
              <a:buChar char=""/>
              <a:tabLst>
                <a:tab pos="469265" algn="l"/>
              </a:tabLst>
            </a:pPr>
            <a:r>
              <a:rPr sz="2500" dirty="0">
                <a:latin typeface="Times New Roman"/>
                <a:cs typeface="Times New Roman"/>
              </a:rPr>
              <a:t>Trường</a:t>
            </a:r>
            <a:r>
              <a:rPr sz="2500" spc="250" dirty="0">
                <a:latin typeface="Times New Roman"/>
                <a:cs typeface="Times New Roman"/>
              </a:rPr>
              <a:t> </a:t>
            </a:r>
            <a:r>
              <a:rPr sz="2500" dirty="0">
                <a:latin typeface="Times New Roman"/>
                <a:cs typeface="Times New Roman"/>
              </a:rPr>
              <a:t>hợp</a:t>
            </a:r>
            <a:r>
              <a:rPr sz="2500" spc="229" dirty="0">
                <a:latin typeface="Times New Roman"/>
                <a:cs typeface="Times New Roman"/>
              </a:rPr>
              <a:t> </a:t>
            </a:r>
            <a:r>
              <a:rPr sz="2500" dirty="0">
                <a:latin typeface="Times New Roman"/>
                <a:cs typeface="Times New Roman"/>
              </a:rPr>
              <a:t>thuốc,</a:t>
            </a:r>
            <a:r>
              <a:rPr sz="2500" spc="245" dirty="0">
                <a:latin typeface="Times New Roman"/>
                <a:cs typeface="Times New Roman"/>
              </a:rPr>
              <a:t> </a:t>
            </a:r>
            <a:r>
              <a:rPr sz="2500" dirty="0">
                <a:latin typeface="Times New Roman"/>
                <a:cs typeface="Times New Roman"/>
              </a:rPr>
              <a:t>TBYT,</a:t>
            </a:r>
            <a:r>
              <a:rPr sz="2500" spc="245" dirty="0">
                <a:latin typeface="Times New Roman"/>
                <a:cs typeface="Times New Roman"/>
              </a:rPr>
              <a:t> </a:t>
            </a:r>
            <a:r>
              <a:rPr sz="2500" dirty="0">
                <a:latin typeface="Times New Roman"/>
                <a:cs typeface="Times New Roman"/>
              </a:rPr>
              <a:t>VTXN</a:t>
            </a:r>
            <a:r>
              <a:rPr sz="2500" spc="245" dirty="0">
                <a:latin typeface="Times New Roman"/>
                <a:cs typeface="Times New Roman"/>
              </a:rPr>
              <a:t> </a:t>
            </a:r>
            <a:r>
              <a:rPr sz="2500" dirty="0">
                <a:latin typeface="Times New Roman"/>
                <a:cs typeface="Times New Roman"/>
              </a:rPr>
              <a:t>thuộc</a:t>
            </a:r>
            <a:r>
              <a:rPr sz="2500" spc="250" dirty="0">
                <a:latin typeface="Times New Roman"/>
                <a:cs typeface="Times New Roman"/>
              </a:rPr>
              <a:t> </a:t>
            </a:r>
            <a:r>
              <a:rPr sz="2500" dirty="0">
                <a:latin typeface="Times New Roman"/>
                <a:cs typeface="Times New Roman"/>
              </a:rPr>
              <a:t>danh</a:t>
            </a:r>
            <a:r>
              <a:rPr sz="2500" spc="250" dirty="0">
                <a:latin typeface="Times New Roman"/>
                <a:cs typeface="Times New Roman"/>
              </a:rPr>
              <a:t> </a:t>
            </a:r>
            <a:r>
              <a:rPr sz="2500" dirty="0" err="1">
                <a:latin typeface="Times New Roman"/>
                <a:cs typeface="Times New Roman"/>
              </a:rPr>
              <a:t>mục</a:t>
            </a:r>
            <a:r>
              <a:rPr sz="2500" spc="260" dirty="0">
                <a:latin typeface="Times New Roman"/>
                <a:cs typeface="Times New Roman"/>
              </a:rPr>
              <a:t> </a:t>
            </a:r>
            <a:r>
              <a:rPr lang="en-US" sz="2500" dirty="0">
                <a:latin typeface="Times New Roman"/>
                <a:cs typeface="Times New Roman"/>
              </a:rPr>
              <a:t>MSTT </a:t>
            </a:r>
            <a:r>
              <a:rPr sz="2500" spc="-10" dirty="0" err="1">
                <a:latin typeface="Times New Roman"/>
                <a:cs typeface="Times New Roman"/>
              </a:rPr>
              <a:t>nhưng</a:t>
            </a:r>
            <a:r>
              <a:rPr sz="2500" spc="-10" dirty="0">
                <a:latin typeface="Times New Roman"/>
                <a:cs typeface="Times New Roman"/>
              </a:rPr>
              <a:t> </a:t>
            </a:r>
            <a:r>
              <a:rPr sz="2500" dirty="0">
                <a:latin typeface="Times New Roman"/>
                <a:cs typeface="Times New Roman"/>
              </a:rPr>
              <a:t>chưa</a:t>
            </a:r>
            <a:r>
              <a:rPr sz="2500" spc="260" dirty="0">
                <a:latin typeface="Times New Roman"/>
                <a:cs typeface="Times New Roman"/>
              </a:rPr>
              <a:t> </a:t>
            </a:r>
            <a:r>
              <a:rPr sz="2500" dirty="0">
                <a:latin typeface="Times New Roman"/>
                <a:cs typeface="Times New Roman"/>
              </a:rPr>
              <a:t>có</a:t>
            </a:r>
            <a:r>
              <a:rPr sz="2500" spc="265" dirty="0">
                <a:latin typeface="Times New Roman"/>
                <a:cs typeface="Times New Roman"/>
              </a:rPr>
              <a:t> </a:t>
            </a:r>
            <a:r>
              <a:rPr sz="2500" dirty="0">
                <a:latin typeface="Times New Roman"/>
                <a:cs typeface="Times New Roman"/>
              </a:rPr>
              <a:t>KQLCNT,</a:t>
            </a:r>
            <a:r>
              <a:rPr sz="2500" spc="260" dirty="0">
                <a:latin typeface="Times New Roman"/>
                <a:cs typeface="Times New Roman"/>
              </a:rPr>
              <a:t> </a:t>
            </a:r>
            <a:r>
              <a:rPr sz="2500" dirty="0">
                <a:latin typeface="Times New Roman"/>
                <a:cs typeface="Times New Roman"/>
              </a:rPr>
              <a:t>không</a:t>
            </a:r>
            <a:r>
              <a:rPr sz="2500" spc="254" dirty="0">
                <a:latin typeface="Times New Roman"/>
                <a:cs typeface="Times New Roman"/>
              </a:rPr>
              <a:t> </a:t>
            </a:r>
            <a:r>
              <a:rPr sz="2500" dirty="0">
                <a:latin typeface="Times New Roman"/>
                <a:cs typeface="Times New Roman"/>
              </a:rPr>
              <a:t>lựa</a:t>
            </a:r>
            <a:r>
              <a:rPr sz="2500" spc="260" dirty="0">
                <a:latin typeface="Times New Roman"/>
                <a:cs typeface="Times New Roman"/>
              </a:rPr>
              <a:t> </a:t>
            </a:r>
            <a:r>
              <a:rPr sz="2500" dirty="0">
                <a:latin typeface="Times New Roman"/>
                <a:cs typeface="Times New Roman"/>
              </a:rPr>
              <a:t>chọn</a:t>
            </a:r>
            <a:r>
              <a:rPr sz="2500" spc="254" dirty="0">
                <a:latin typeface="Times New Roman"/>
                <a:cs typeface="Times New Roman"/>
              </a:rPr>
              <a:t> </a:t>
            </a:r>
            <a:r>
              <a:rPr sz="2500" dirty="0">
                <a:latin typeface="Times New Roman"/>
                <a:cs typeface="Times New Roman"/>
              </a:rPr>
              <a:t>được</a:t>
            </a:r>
            <a:r>
              <a:rPr sz="2500" spc="254" dirty="0">
                <a:latin typeface="Times New Roman"/>
                <a:cs typeface="Times New Roman"/>
              </a:rPr>
              <a:t> </a:t>
            </a:r>
            <a:r>
              <a:rPr sz="2500" dirty="0">
                <a:latin typeface="Times New Roman"/>
                <a:cs typeface="Times New Roman"/>
              </a:rPr>
              <a:t>nhà</a:t>
            </a:r>
            <a:r>
              <a:rPr sz="2500" spc="260" dirty="0">
                <a:latin typeface="Times New Roman"/>
                <a:cs typeface="Times New Roman"/>
              </a:rPr>
              <a:t> </a:t>
            </a:r>
            <a:r>
              <a:rPr sz="2500" dirty="0">
                <a:latin typeface="Times New Roman"/>
                <a:cs typeface="Times New Roman"/>
              </a:rPr>
              <a:t>thầu</a:t>
            </a:r>
            <a:r>
              <a:rPr sz="2500" spc="250" dirty="0">
                <a:latin typeface="Times New Roman"/>
                <a:cs typeface="Times New Roman"/>
              </a:rPr>
              <a:t> </a:t>
            </a:r>
            <a:r>
              <a:rPr sz="2500" dirty="0">
                <a:latin typeface="Times New Roman"/>
                <a:cs typeface="Times New Roman"/>
              </a:rPr>
              <a:t>trúng</a:t>
            </a:r>
            <a:r>
              <a:rPr sz="2500" spc="250" dirty="0">
                <a:latin typeface="Times New Roman"/>
                <a:cs typeface="Times New Roman"/>
              </a:rPr>
              <a:t> </a:t>
            </a:r>
            <a:r>
              <a:rPr sz="2500" dirty="0">
                <a:latin typeface="Times New Roman"/>
                <a:cs typeface="Times New Roman"/>
              </a:rPr>
              <a:t>thầu,</a:t>
            </a:r>
            <a:r>
              <a:rPr sz="2500" spc="260" dirty="0">
                <a:latin typeface="Times New Roman"/>
                <a:cs typeface="Times New Roman"/>
              </a:rPr>
              <a:t> </a:t>
            </a:r>
            <a:r>
              <a:rPr sz="2500" dirty="0">
                <a:latin typeface="Times New Roman"/>
                <a:cs typeface="Times New Roman"/>
              </a:rPr>
              <a:t>khi</a:t>
            </a:r>
            <a:r>
              <a:rPr sz="2500" spc="254" dirty="0">
                <a:latin typeface="Times New Roman"/>
                <a:cs typeface="Times New Roman"/>
              </a:rPr>
              <a:t> </a:t>
            </a:r>
            <a:r>
              <a:rPr sz="2500" dirty="0">
                <a:latin typeface="Times New Roman"/>
                <a:cs typeface="Times New Roman"/>
              </a:rPr>
              <a:t>thỏa</a:t>
            </a:r>
            <a:r>
              <a:rPr sz="2500" spc="260" dirty="0">
                <a:latin typeface="Times New Roman"/>
                <a:cs typeface="Times New Roman"/>
              </a:rPr>
              <a:t> </a:t>
            </a:r>
            <a:r>
              <a:rPr sz="2500" spc="-10" dirty="0">
                <a:latin typeface="Times New Roman"/>
                <a:cs typeface="Times New Roman"/>
              </a:rPr>
              <a:t>thuận </a:t>
            </a:r>
            <a:r>
              <a:rPr sz="2500" dirty="0" err="1">
                <a:latin typeface="Times New Roman"/>
                <a:cs typeface="Times New Roman"/>
              </a:rPr>
              <a:t>khung</a:t>
            </a:r>
            <a:r>
              <a:rPr sz="2500" spc="40" dirty="0">
                <a:latin typeface="Times New Roman"/>
                <a:cs typeface="Times New Roman"/>
              </a:rPr>
              <a:t> </a:t>
            </a:r>
            <a:r>
              <a:rPr lang="en-US" sz="2500" dirty="0" err="1">
                <a:latin typeface="Times New Roman"/>
                <a:cs typeface="Times New Roman"/>
              </a:rPr>
              <a:t>sắp</a:t>
            </a:r>
            <a:r>
              <a:rPr lang="en-US" sz="2500" dirty="0">
                <a:latin typeface="Times New Roman"/>
                <a:cs typeface="Times New Roman"/>
              </a:rPr>
              <a:t> </a:t>
            </a:r>
            <a:r>
              <a:rPr sz="2500" dirty="0" err="1">
                <a:latin typeface="Times New Roman"/>
                <a:cs typeface="Times New Roman"/>
              </a:rPr>
              <a:t>hết</a:t>
            </a:r>
            <a:r>
              <a:rPr sz="2500" spc="40" dirty="0">
                <a:latin typeface="Times New Roman"/>
                <a:cs typeface="Times New Roman"/>
              </a:rPr>
              <a:t> </a:t>
            </a:r>
            <a:r>
              <a:rPr sz="2500" dirty="0">
                <a:latin typeface="Times New Roman"/>
                <a:cs typeface="Times New Roman"/>
              </a:rPr>
              <a:t>hiệu</a:t>
            </a:r>
            <a:r>
              <a:rPr sz="2500" spc="40" dirty="0">
                <a:latin typeface="Times New Roman"/>
                <a:cs typeface="Times New Roman"/>
              </a:rPr>
              <a:t> </a:t>
            </a:r>
            <a:r>
              <a:rPr sz="2500" dirty="0">
                <a:latin typeface="Times New Roman"/>
                <a:cs typeface="Times New Roman"/>
              </a:rPr>
              <a:t>lực</a:t>
            </a:r>
            <a:r>
              <a:rPr sz="2500" spc="35" dirty="0">
                <a:latin typeface="Times New Roman"/>
                <a:cs typeface="Times New Roman"/>
              </a:rPr>
              <a:t> </a:t>
            </a:r>
            <a:r>
              <a:rPr sz="2500" dirty="0">
                <a:latin typeface="Times New Roman"/>
                <a:cs typeface="Times New Roman"/>
              </a:rPr>
              <a:t>thì</a:t>
            </a:r>
            <a:r>
              <a:rPr sz="2500" spc="35" dirty="0">
                <a:latin typeface="Times New Roman"/>
                <a:cs typeface="Times New Roman"/>
              </a:rPr>
              <a:t> </a:t>
            </a:r>
            <a:r>
              <a:rPr sz="2500" dirty="0">
                <a:latin typeface="Times New Roman"/>
                <a:cs typeface="Times New Roman"/>
              </a:rPr>
              <a:t>cơ</a:t>
            </a:r>
            <a:r>
              <a:rPr sz="2500" spc="30" dirty="0">
                <a:latin typeface="Times New Roman"/>
                <a:cs typeface="Times New Roman"/>
              </a:rPr>
              <a:t> </a:t>
            </a:r>
            <a:r>
              <a:rPr sz="2500" dirty="0">
                <a:latin typeface="Times New Roman"/>
                <a:cs typeface="Times New Roman"/>
              </a:rPr>
              <a:t>sở</a:t>
            </a:r>
            <a:r>
              <a:rPr sz="2500" spc="45" dirty="0">
                <a:latin typeface="Times New Roman"/>
                <a:cs typeface="Times New Roman"/>
              </a:rPr>
              <a:t> </a:t>
            </a:r>
            <a:r>
              <a:rPr sz="2500" dirty="0">
                <a:latin typeface="Times New Roman"/>
                <a:cs typeface="Times New Roman"/>
              </a:rPr>
              <a:t>KB,</a:t>
            </a:r>
            <a:r>
              <a:rPr sz="2500" spc="40" dirty="0">
                <a:latin typeface="Times New Roman"/>
                <a:cs typeface="Times New Roman"/>
              </a:rPr>
              <a:t> </a:t>
            </a:r>
            <a:r>
              <a:rPr sz="2500" dirty="0">
                <a:latin typeface="Times New Roman"/>
                <a:cs typeface="Times New Roman"/>
              </a:rPr>
              <a:t>CB</a:t>
            </a:r>
            <a:r>
              <a:rPr sz="2500" spc="40" dirty="0">
                <a:latin typeface="Times New Roman"/>
                <a:cs typeface="Times New Roman"/>
              </a:rPr>
              <a:t> </a:t>
            </a:r>
            <a:r>
              <a:rPr sz="2500" dirty="0">
                <a:latin typeface="Times New Roman"/>
                <a:cs typeface="Times New Roman"/>
              </a:rPr>
              <a:t>được</a:t>
            </a:r>
            <a:r>
              <a:rPr sz="2500" spc="50" dirty="0">
                <a:latin typeface="Times New Roman"/>
                <a:cs typeface="Times New Roman"/>
              </a:rPr>
              <a:t> </a:t>
            </a:r>
            <a:r>
              <a:rPr sz="2500" spc="-25" dirty="0">
                <a:latin typeface="Times New Roman"/>
                <a:cs typeface="Times New Roman"/>
              </a:rPr>
              <a:t>mua </a:t>
            </a:r>
            <a:r>
              <a:rPr sz="2500" dirty="0">
                <a:latin typeface="Times New Roman"/>
                <a:cs typeface="Times New Roman"/>
              </a:rPr>
              <a:t>sắm</a:t>
            </a:r>
            <a:r>
              <a:rPr sz="2500" spc="114" dirty="0">
                <a:latin typeface="Times New Roman"/>
                <a:cs typeface="Times New Roman"/>
              </a:rPr>
              <a:t> </a:t>
            </a:r>
            <a:r>
              <a:rPr sz="2500" dirty="0">
                <a:latin typeface="Times New Roman"/>
                <a:cs typeface="Times New Roman"/>
              </a:rPr>
              <a:t>theo</a:t>
            </a:r>
            <a:r>
              <a:rPr sz="2500" spc="150" dirty="0">
                <a:latin typeface="Times New Roman"/>
                <a:cs typeface="Times New Roman"/>
              </a:rPr>
              <a:t> </a:t>
            </a:r>
            <a:r>
              <a:rPr sz="2500" dirty="0">
                <a:latin typeface="Times New Roman"/>
                <a:cs typeface="Times New Roman"/>
              </a:rPr>
              <a:t>thông</a:t>
            </a:r>
            <a:r>
              <a:rPr sz="2500" spc="135" dirty="0">
                <a:latin typeface="Times New Roman"/>
                <a:cs typeface="Times New Roman"/>
              </a:rPr>
              <a:t> </a:t>
            </a:r>
            <a:r>
              <a:rPr sz="2500" dirty="0">
                <a:latin typeface="Times New Roman"/>
                <a:cs typeface="Times New Roman"/>
              </a:rPr>
              <a:t>báo</a:t>
            </a:r>
            <a:r>
              <a:rPr sz="2500" spc="140" dirty="0">
                <a:latin typeface="Times New Roman"/>
                <a:cs typeface="Times New Roman"/>
              </a:rPr>
              <a:t> </a:t>
            </a:r>
            <a:r>
              <a:rPr sz="2500" dirty="0">
                <a:latin typeface="Times New Roman"/>
                <a:cs typeface="Times New Roman"/>
              </a:rPr>
              <a:t>của</a:t>
            </a:r>
            <a:r>
              <a:rPr sz="2500" spc="135" dirty="0">
                <a:latin typeface="Times New Roman"/>
                <a:cs typeface="Times New Roman"/>
              </a:rPr>
              <a:t> </a:t>
            </a:r>
            <a:r>
              <a:rPr sz="2500" dirty="0">
                <a:latin typeface="Times New Roman"/>
                <a:cs typeface="Times New Roman"/>
              </a:rPr>
              <a:t>đơn</a:t>
            </a:r>
            <a:r>
              <a:rPr sz="2500" spc="135" dirty="0">
                <a:latin typeface="Times New Roman"/>
                <a:cs typeface="Times New Roman"/>
              </a:rPr>
              <a:t> </a:t>
            </a:r>
            <a:r>
              <a:rPr sz="2500" dirty="0" err="1">
                <a:latin typeface="Times New Roman"/>
                <a:cs typeface="Times New Roman"/>
              </a:rPr>
              <a:t>vị</a:t>
            </a:r>
            <a:r>
              <a:rPr sz="2500" spc="140" dirty="0">
                <a:latin typeface="Times New Roman"/>
                <a:cs typeface="Times New Roman"/>
              </a:rPr>
              <a:t> </a:t>
            </a:r>
            <a:r>
              <a:rPr lang="en-US" sz="2500" spc="155" dirty="0">
                <a:latin typeface="Times New Roman"/>
                <a:cs typeface="Times New Roman"/>
              </a:rPr>
              <a:t>MSTT </a:t>
            </a:r>
            <a:r>
              <a:rPr sz="2500" dirty="0" err="1">
                <a:latin typeface="Times New Roman"/>
                <a:cs typeface="Times New Roman"/>
              </a:rPr>
              <a:t>nhưng</a:t>
            </a:r>
            <a:r>
              <a:rPr sz="2500" spc="150" dirty="0">
                <a:latin typeface="Times New Roman"/>
                <a:cs typeface="Times New Roman"/>
              </a:rPr>
              <a:t> </a:t>
            </a:r>
            <a:r>
              <a:rPr sz="2500" dirty="0">
                <a:latin typeface="Times New Roman"/>
                <a:cs typeface="Times New Roman"/>
              </a:rPr>
              <a:t>tối</a:t>
            </a:r>
            <a:r>
              <a:rPr sz="2500" spc="155" dirty="0">
                <a:latin typeface="Times New Roman"/>
                <a:cs typeface="Times New Roman"/>
              </a:rPr>
              <a:t> </a:t>
            </a:r>
            <a:r>
              <a:rPr sz="2500" dirty="0">
                <a:latin typeface="Times New Roman"/>
                <a:cs typeface="Times New Roman"/>
              </a:rPr>
              <a:t>đa</a:t>
            </a:r>
            <a:r>
              <a:rPr sz="2500" spc="145" dirty="0">
                <a:latin typeface="Times New Roman"/>
                <a:cs typeface="Times New Roman"/>
              </a:rPr>
              <a:t> </a:t>
            </a:r>
            <a:r>
              <a:rPr sz="2500" dirty="0">
                <a:latin typeface="Times New Roman"/>
                <a:cs typeface="Times New Roman"/>
              </a:rPr>
              <a:t>không</a:t>
            </a:r>
            <a:r>
              <a:rPr sz="2500" spc="150" dirty="0">
                <a:latin typeface="Times New Roman"/>
                <a:cs typeface="Times New Roman"/>
              </a:rPr>
              <a:t> </a:t>
            </a:r>
            <a:r>
              <a:rPr sz="2500" dirty="0">
                <a:latin typeface="Times New Roman"/>
                <a:cs typeface="Times New Roman"/>
              </a:rPr>
              <a:t>quá</a:t>
            </a:r>
            <a:r>
              <a:rPr sz="2500" spc="140" dirty="0">
                <a:latin typeface="Times New Roman"/>
                <a:cs typeface="Times New Roman"/>
              </a:rPr>
              <a:t> </a:t>
            </a:r>
            <a:r>
              <a:rPr sz="2500" dirty="0">
                <a:latin typeface="Times New Roman"/>
                <a:cs typeface="Times New Roman"/>
              </a:rPr>
              <a:t>12</a:t>
            </a:r>
            <a:r>
              <a:rPr sz="2500" spc="150" dirty="0">
                <a:latin typeface="Times New Roman"/>
                <a:cs typeface="Times New Roman"/>
              </a:rPr>
              <a:t> </a:t>
            </a:r>
            <a:r>
              <a:rPr sz="2500" dirty="0">
                <a:latin typeface="Times New Roman"/>
                <a:cs typeface="Times New Roman"/>
              </a:rPr>
              <a:t>tháng</a:t>
            </a:r>
            <a:r>
              <a:rPr sz="2500" spc="145" dirty="0">
                <a:latin typeface="Times New Roman"/>
                <a:cs typeface="Times New Roman"/>
              </a:rPr>
              <a:t> </a:t>
            </a:r>
            <a:r>
              <a:rPr sz="2500" dirty="0">
                <a:latin typeface="Times New Roman"/>
                <a:cs typeface="Times New Roman"/>
              </a:rPr>
              <a:t>và</a:t>
            </a:r>
            <a:r>
              <a:rPr sz="2500" spc="150" dirty="0">
                <a:latin typeface="Times New Roman"/>
                <a:cs typeface="Times New Roman"/>
              </a:rPr>
              <a:t> </a:t>
            </a:r>
            <a:r>
              <a:rPr sz="2500" dirty="0">
                <a:latin typeface="Times New Roman"/>
                <a:cs typeface="Times New Roman"/>
              </a:rPr>
              <a:t>được</a:t>
            </a:r>
            <a:r>
              <a:rPr sz="2500" spc="155" dirty="0">
                <a:latin typeface="Times New Roman"/>
                <a:cs typeface="Times New Roman"/>
              </a:rPr>
              <a:t> </a:t>
            </a:r>
            <a:r>
              <a:rPr sz="2500" dirty="0">
                <a:latin typeface="Times New Roman"/>
                <a:cs typeface="Times New Roman"/>
              </a:rPr>
              <a:t>quỹ</a:t>
            </a:r>
            <a:r>
              <a:rPr sz="2500" spc="155" dirty="0">
                <a:latin typeface="Times New Roman"/>
                <a:cs typeface="Times New Roman"/>
              </a:rPr>
              <a:t> </a:t>
            </a:r>
            <a:r>
              <a:rPr sz="2500" dirty="0">
                <a:latin typeface="Times New Roman"/>
                <a:cs typeface="Times New Roman"/>
              </a:rPr>
              <a:t>bảo</a:t>
            </a:r>
            <a:r>
              <a:rPr sz="2500" spc="145" dirty="0">
                <a:latin typeface="Times New Roman"/>
                <a:cs typeface="Times New Roman"/>
              </a:rPr>
              <a:t> </a:t>
            </a:r>
            <a:r>
              <a:rPr sz="2500" spc="-20" dirty="0">
                <a:latin typeface="Times New Roman"/>
                <a:cs typeface="Times New Roman"/>
              </a:rPr>
              <a:t>hiểm </a:t>
            </a:r>
            <a:r>
              <a:rPr sz="2500" dirty="0">
                <a:latin typeface="Times New Roman"/>
                <a:cs typeface="Times New Roman"/>
              </a:rPr>
              <a:t>y</a:t>
            </a:r>
            <a:r>
              <a:rPr sz="2500" spc="100" dirty="0">
                <a:latin typeface="Times New Roman"/>
                <a:cs typeface="Times New Roman"/>
              </a:rPr>
              <a:t> </a:t>
            </a:r>
            <a:r>
              <a:rPr sz="2500" dirty="0">
                <a:latin typeface="Times New Roman"/>
                <a:cs typeface="Times New Roman"/>
              </a:rPr>
              <a:t>tế</a:t>
            </a:r>
            <a:r>
              <a:rPr sz="2500" spc="105" dirty="0">
                <a:latin typeface="Times New Roman"/>
                <a:cs typeface="Times New Roman"/>
              </a:rPr>
              <a:t> </a:t>
            </a:r>
            <a:r>
              <a:rPr sz="2500" dirty="0">
                <a:latin typeface="Times New Roman"/>
                <a:cs typeface="Times New Roman"/>
              </a:rPr>
              <a:t>thanh</a:t>
            </a:r>
            <a:r>
              <a:rPr sz="2500" spc="100" dirty="0">
                <a:latin typeface="Times New Roman"/>
                <a:cs typeface="Times New Roman"/>
              </a:rPr>
              <a:t> </a:t>
            </a:r>
            <a:r>
              <a:rPr sz="2500" dirty="0">
                <a:latin typeface="Times New Roman"/>
                <a:cs typeface="Times New Roman"/>
              </a:rPr>
              <a:t>toán</a:t>
            </a:r>
            <a:r>
              <a:rPr sz="2500" spc="105" dirty="0">
                <a:latin typeface="Times New Roman"/>
                <a:cs typeface="Times New Roman"/>
              </a:rPr>
              <a:t> </a:t>
            </a:r>
            <a:r>
              <a:rPr sz="2500" dirty="0">
                <a:latin typeface="Times New Roman"/>
                <a:cs typeface="Times New Roman"/>
              </a:rPr>
              <a:t>theo</a:t>
            </a:r>
            <a:r>
              <a:rPr sz="2500" spc="105" dirty="0">
                <a:latin typeface="Times New Roman"/>
                <a:cs typeface="Times New Roman"/>
              </a:rPr>
              <a:t> </a:t>
            </a:r>
            <a:r>
              <a:rPr sz="2500" dirty="0">
                <a:latin typeface="Times New Roman"/>
                <a:cs typeface="Times New Roman"/>
              </a:rPr>
              <a:t>đúng</a:t>
            </a:r>
            <a:r>
              <a:rPr sz="2500" spc="100" dirty="0">
                <a:latin typeface="Times New Roman"/>
                <a:cs typeface="Times New Roman"/>
              </a:rPr>
              <a:t> </a:t>
            </a:r>
            <a:r>
              <a:rPr sz="2500" dirty="0">
                <a:latin typeface="Times New Roman"/>
                <a:cs typeface="Times New Roman"/>
              </a:rPr>
              <a:t>giá</a:t>
            </a:r>
            <a:r>
              <a:rPr sz="2500" spc="100" dirty="0">
                <a:latin typeface="Times New Roman"/>
                <a:cs typeface="Times New Roman"/>
              </a:rPr>
              <a:t> </a:t>
            </a:r>
            <a:r>
              <a:rPr sz="2500" dirty="0">
                <a:latin typeface="Times New Roman"/>
                <a:cs typeface="Times New Roman"/>
              </a:rPr>
              <a:t>hợp</a:t>
            </a:r>
            <a:r>
              <a:rPr sz="2500" spc="100" dirty="0">
                <a:latin typeface="Times New Roman"/>
                <a:cs typeface="Times New Roman"/>
              </a:rPr>
              <a:t> </a:t>
            </a:r>
            <a:r>
              <a:rPr sz="2500" dirty="0">
                <a:latin typeface="Times New Roman"/>
                <a:cs typeface="Times New Roman"/>
              </a:rPr>
              <a:t>đồng;</a:t>
            </a:r>
            <a:r>
              <a:rPr sz="2500" spc="105" dirty="0">
                <a:latin typeface="Times New Roman"/>
                <a:cs typeface="Times New Roman"/>
              </a:rPr>
              <a:t> </a:t>
            </a:r>
            <a:r>
              <a:rPr sz="2500" dirty="0">
                <a:latin typeface="Times New Roman"/>
                <a:cs typeface="Times New Roman"/>
              </a:rPr>
              <a:t>trường</a:t>
            </a:r>
            <a:r>
              <a:rPr sz="2500" spc="100" dirty="0">
                <a:latin typeface="Times New Roman"/>
                <a:cs typeface="Times New Roman"/>
              </a:rPr>
              <a:t> </a:t>
            </a:r>
            <a:r>
              <a:rPr sz="2500" dirty="0">
                <a:latin typeface="Times New Roman"/>
                <a:cs typeface="Times New Roman"/>
              </a:rPr>
              <a:t>hợp</a:t>
            </a:r>
            <a:r>
              <a:rPr sz="2500" spc="100" dirty="0">
                <a:latin typeface="Times New Roman"/>
                <a:cs typeface="Times New Roman"/>
              </a:rPr>
              <a:t> </a:t>
            </a:r>
            <a:r>
              <a:rPr sz="2500" dirty="0">
                <a:latin typeface="Times New Roman"/>
                <a:cs typeface="Times New Roman"/>
              </a:rPr>
              <a:t>có</a:t>
            </a:r>
            <a:r>
              <a:rPr sz="2500" spc="105" dirty="0">
                <a:latin typeface="Times New Roman"/>
                <a:cs typeface="Times New Roman"/>
              </a:rPr>
              <a:t> </a:t>
            </a:r>
            <a:r>
              <a:rPr sz="2500" dirty="0">
                <a:latin typeface="Times New Roman"/>
                <a:cs typeface="Times New Roman"/>
              </a:rPr>
              <a:t>kết</a:t>
            </a:r>
            <a:r>
              <a:rPr sz="2500" spc="95" dirty="0">
                <a:latin typeface="Times New Roman"/>
                <a:cs typeface="Times New Roman"/>
              </a:rPr>
              <a:t> </a:t>
            </a:r>
            <a:r>
              <a:rPr sz="2500" dirty="0">
                <a:latin typeface="Times New Roman"/>
                <a:cs typeface="Times New Roman"/>
              </a:rPr>
              <a:t>quả</a:t>
            </a:r>
            <a:r>
              <a:rPr sz="2500" spc="105" dirty="0">
                <a:latin typeface="Times New Roman"/>
                <a:cs typeface="Times New Roman"/>
              </a:rPr>
              <a:t> </a:t>
            </a:r>
            <a:r>
              <a:rPr sz="2500" dirty="0">
                <a:latin typeface="Times New Roman"/>
                <a:cs typeface="Times New Roman"/>
              </a:rPr>
              <a:t>trúng</a:t>
            </a:r>
            <a:r>
              <a:rPr sz="2500" spc="90" dirty="0">
                <a:latin typeface="Times New Roman"/>
                <a:cs typeface="Times New Roman"/>
              </a:rPr>
              <a:t> </a:t>
            </a:r>
            <a:r>
              <a:rPr sz="2500" dirty="0">
                <a:latin typeface="Times New Roman"/>
                <a:cs typeface="Times New Roman"/>
              </a:rPr>
              <a:t>thầu</a:t>
            </a:r>
            <a:r>
              <a:rPr sz="2500" spc="110" dirty="0">
                <a:latin typeface="Times New Roman"/>
                <a:cs typeface="Times New Roman"/>
              </a:rPr>
              <a:t> </a:t>
            </a:r>
            <a:r>
              <a:rPr sz="2500" spc="-25" dirty="0">
                <a:latin typeface="Times New Roman"/>
                <a:cs typeface="Times New Roman"/>
              </a:rPr>
              <a:t>mua </a:t>
            </a:r>
            <a:r>
              <a:rPr sz="2500" dirty="0">
                <a:latin typeface="Times New Roman"/>
                <a:cs typeface="Times New Roman"/>
              </a:rPr>
              <a:t>sắm</a:t>
            </a:r>
            <a:r>
              <a:rPr sz="2500" spc="95" dirty="0">
                <a:latin typeface="Times New Roman"/>
                <a:cs typeface="Times New Roman"/>
              </a:rPr>
              <a:t> </a:t>
            </a:r>
            <a:r>
              <a:rPr sz="2500" dirty="0">
                <a:latin typeface="Times New Roman"/>
                <a:cs typeface="Times New Roman"/>
              </a:rPr>
              <a:t>tập</a:t>
            </a:r>
            <a:r>
              <a:rPr sz="2500" spc="120" dirty="0">
                <a:latin typeface="Times New Roman"/>
                <a:cs typeface="Times New Roman"/>
              </a:rPr>
              <a:t> </a:t>
            </a:r>
            <a:r>
              <a:rPr sz="2500" dirty="0">
                <a:latin typeface="Times New Roman"/>
                <a:cs typeface="Times New Roman"/>
              </a:rPr>
              <a:t>trung,</a:t>
            </a:r>
            <a:r>
              <a:rPr sz="2500" spc="114" dirty="0">
                <a:latin typeface="Times New Roman"/>
                <a:cs typeface="Times New Roman"/>
              </a:rPr>
              <a:t> </a:t>
            </a:r>
            <a:r>
              <a:rPr sz="2500" dirty="0">
                <a:latin typeface="Times New Roman"/>
                <a:cs typeface="Times New Roman"/>
              </a:rPr>
              <a:t>chủ</a:t>
            </a:r>
            <a:r>
              <a:rPr sz="2500" spc="114" dirty="0">
                <a:latin typeface="Times New Roman"/>
                <a:cs typeface="Times New Roman"/>
              </a:rPr>
              <a:t> </a:t>
            </a:r>
            <a:r>
              <a:rPr sz="2500" dirty="0">
                <a:latin typeface="Times New Roman"/>
                <a:cs typeface="Times New Roman"/>
              </a:rPr>
              <a:t>đầu</a:t>
            </a:r>
            <a:r>
              <a:rPr sz="2500" spc="100" dirty="0">
                <a:latin typeface="Times New Roman"/>
                <a:cs typeface="Times New Roman"/>
              </a:rPr>
              <a:t> </a:t>
            </a:r>
            <a:r>
              <a:rPr sz="2500" dirty="0">
                <a:latin typeface="Times New Roman"/>
                <a:cs typeface="Times New Roman"/>
              </a:rPr>
              <a:t>tư</a:t>
            </a:r>
            <a:r>
              <a:rPr sz="2500" spc="110" dirty="0">
                <a:latin typeface="Times New Roman"/>
                <a:cs typeface="Times New Roman"/>
              </a:rPr>
              <a:t> </a:t>
            </a:r>
            <a:r>
              <a:rPr sz="2500" dirty="0">
                <a:latin typeface="Times New Roman"/>
                <a:cs typeface="Times New Roman"/>
              </a:rPr>
              <a:t>được</a:t>
            </a:r>
            <a:r>
              <a:rPr sz="2500" spc="114" dirty="0">
                <a:latin typeface="Times New Roman"/>
                <a:cs typeface="Times New Roman"/>
              </a:rPr>
              <a:t> </a:t>
            </a:r>
            <a:r>
              <a:rPr sz="2500" dirty="0">
                <a:latin typeface="Times New Roman"/>
                <a:cs typeface="Times New Roman"/>
              </a:rPr>
              <a:t>tiếp</a:t>
            </a:r>
            <a:r>
              <a:rPr sz="2500" spc="120" dirty="0">
                <a:latin typeface="Times New Roman"/>
                <a:cs typeface="Times New Roman"/>
              </a:rPr>
              <a:t> </a:t>
            </a:r>
            <a:r>
              <a:rPr sz="2500" dirty="0">
                <a:latin typeface="Times New Roman"/>
                <a:cs typeface="Times New Roman"/>
              </a:rPr>
              <a:t>tục</a:t>
            </a:r>
            <a:r>
              <a:rPr sz="2500" spc="114" dirty="0">
                <a:latin typeface="Times New Roman"/>
                <a:cs typeface="Times New Roman"/>
              </a:rPr>
              <a:t> </a:t>
            </a:r>
            <a:r>
              <a:rPr sz="2500" dirty="0">
                <a:latin typeface="Times New Roman"/>
                <a:cs typeface="Times New Roman"/>
              </a:rPr>
              <a:t>mua</a:t>
            </a:r>
            <a:r>
              <a:rPr sz="2500" spc="125" dirty="0">
                <a:latin typeface="Times New Roman"/>
                <a:cs typeface="Times New Roman"/>
              </a:rPr>
              <a:t> </a:t>
            </a:r>
            <a:r>
              <a:rPr sz="2500" dirty="0">
                <a:latin typeface="Times New Roman"/>
                <a:cs typeface="Times New Roman"/>
              </a:rPr>
              <a:t>sắm</a:t>
            </a:r>
            <a:r>
              <a:rPr sz="2500" spc="114" dirty="0">
                <a:latin typeface="Times New Roman"/>
                <a:cs typeface="Times New Roman"/>
              </a:rPr>
              <a:t> </a:t>
            </a:r>
            <a:r>
              <a:rPr sz="2500" dirty="0">
                <a:latin typeface="Times New Roman"/>
                <a:cs typeface="Times New Roman"/>
              </a:rPr>
              <a:t>theo</a:t>
            </a:r>
            <a:r>
              <a:rPr sz="2500" spc="114" dirty="0">
                <a:latin typeface="Times New Roman"/>
                <a:cs typeface="Times New Roman"/>
              </a:rPr>
              <a:t> </a:t>
            </a:r>
            <a:r>
              <a:rPr sz="2500" dirty="0">
                <a:latin typeface="Times New Roman"/>
                <a:cs typeface="Times New Roman"/>
              </a:rPr>
              <a:t>hợp</a:t>
            </a:r>
            <a:r>
              <a:rPr sz="2500" spc="114" dirty="0">
                <a:latin typeface="Times New Roman"/>
                <a:cs typeface="Times New Roman"/>
              </a:rPr>
              <a:t> </a:t>
            </a:r>
            <a:r>
              <a:rPr sz="2500" dirty="0">
                <a:latin typeface="Times New Roman"/>
                <a:cs typeface="Times New Roman"/>
              </a:rPr>
              <a:t>đồng</a:t>
            </a:r>
            <a:r>
              <a:rPr sz="2500" spc="110" dirty="0">
                <a:latin typeface="Times New Roman"/>
                <a:cs typeface="Times New Roman"/>
              </a:rPr>
              <a:t> </a:t>
            </a:r>
            <a:r>
              <a:rPr sz="2500" dirty="0" err="1">
                <a:latin typeface="Times New Roman"/>
                <a:cs typeface="Times New Roman"/>
              </a:rPr>
              <a:t>đã</a:t>
            </a:r>
            <a:r>
              <a:rPr sz="2500" spc="114" dirty="0">
                <a:latin typeface="Times New Roman"/>
                <a:cs typeface="Times New Roman"/>
              </a:rPr>
              <a:t> </a:t>
            </a:r>
            <a:r>
              <a:rPr sz="2500" dirty="0" err="1">
                <a:latin typeface="Times New Roman"/>
                <a:cs typeface="Times New Roman"/>
              </a:rPr>
              <a:t>ký</a:t>
            </a:r>
            <a:r>
              <a:rPr lang="en-US" sz="2500" dirty="0">
                <a:latin typeface="Times New Roman"/>
                <a:cs typeface="Times New Roman"/>
              </a:rPr>
              <a:t>.</a:t>
            </a:r>
            <a:endParaRPr sz="2500" dirty="0">
              <a:latin typeface="Times New Roman"/>
              <a:cs typeface="Times New Roman"/>
            </a:endParaRPr>
          </a:p>
          <a:p>
            <a:pPr marL="469265" indent="-456565" algn="just">
              <a:lnSpc>
                <a:spcPct val="100000"/>
              </a:lnSpc>
              <a:spcBef>
                <a:spcPts val="600"/>
              </a:spcBef>
              <a:spcAft>
                <a:spcPts val="600"/>
              </a:spcAft>
              <a:buFont typeface="Wingdings"/>
              <a:buChar char=""/>
              <a:tabLst>
                <a:tab pos="469265" algn="l"/>
              </a:tabLst>
            </a:pPr>
            <a:r>
              <a:rPr sz="2500" dirty="0">
                <a:latin typeface="Times New Roman"/>
                <a:cs typeface="Times New Roman"/>
              </a:rPr>
              <a:t>Đối</a:t>
            </a:r>
            <a:r>
              <a:rPr sz="2500" spc="30" dirty="0">
                <a:latin typeface="Times New Roman"/>
                <a:cs typeface="Times New Roman"/>
              </a:rPr>
              <a:t> </a:t>
            </a:r>
            <a:r>
              <a:rPr sz="2500" dirty="0">
                <a:latin typeface="Times New Roman"/>
                <a:cs typeface="Times New Roman"/>
              </a:rPr>
              <a:t>với</a:t>
            </a:r>
            <a:r>
              <a:rPr sz="2500" spc="20" dirty="0">
                <a:latin typeface="Times New Roman"/>
                <a:cs typeface="Times New Roman"/>
              </a:rPr>
              <a:t> </a:t>
            </a:r>
            <a:r>
              <a:rPr sz="2500" dirty="0">
                <a:latin typeface="Times New Roman"/>
                <a:cs typeface="Times New Roman"/>
              </a:rPr>
              <a:t>thuốc,</a:t>
            </a:r>
            <a:r>
              <a:rPr sz="2500" spc="5" dirty="0">
                <a:latin typeface="Times New Roman"/>
                <a:cs typeface="Times New Roman"/>
              </a:rPr>
              <a:t> </a:t>
            </a:r>
            <a:r>
              <a:rPr sz="2500" dirty="0">
                <a:latin typeface="Times New Roman"/>
                <a:cs typeface="Times New Roman"/>
              </a:rPr>
              <a:t>Bảo</a:t>
            </a:r>
            <a:r>
              <a:rPr sz="2500" spc="35" dirty="0">
                <a:latin typeface="Times New Roman"/>
                <a:cs typeface="Times New Roman"/>
              </a:rPr>
              <a:t> </a:t>
            </a:r>
            <a:r>
              <a:rPr sz="2500" dirty="0">
                <a:latin typeface="Times New Roman"/>
                <a:cs typeface="Times New Roman"/>
              </a:rPr>
              <a:t>hiểm</a:t>
            </a:r>
            <a:r>
              <a:rPr sz="2500" spc="30" dirty="0">
                <a:latin typeface="Times New Roman"/>
                <a:cs typeface="Times New Roman"/>
              </a:rPr>
              <a:t> </a:t>
            </a:r>
            <a:r>
              <a:rPr sz="2500" dirty="0">
                <a:latin typeface="Times New Roman"/>
                <a:cs typeface="Times New Roman"/>
              </a:rPr>
              <a:t>xã</a:t>
            </a:r>
            <a:r>
              <a:rPr sz="2500" spc="30" dirty="0">
                <a:latin typeface="Times New Roman"/>
                <a:cs typeface="Times New Roman"/>
              </a:rPr>
              <a:t> </a:t>
            </a:r>
            <a:r>
              <a:rPr sz="2500" dirty="0">
                <a:latin typeface="Times New Roman"/>
                <a:cs typeface="Times New Roman"/>
              </a:rPr>
              <a:t>hội</a:t>
            </a:r>
            <a:r>
              <a:rPr sz="2500" spc="-30" dirty="0">
                <a:latin typeface="Times New Roman"/>
                <a:cs typeface="Times New Roman"/>
              </a:rPr>
              <a:t> </a:t>
            </a:r>
            <a:r>
              <a:rPr sz="2500" dirty="0">
                <a:latin typeface="Times New Roman"/>
                <a:cs typeface="Times New Roman"/>
              </a:rPr>
              <a:t>Việt</a:t>
            </a:r>
            <a:r>
              <a:rPr sz="2500" spc="35" dirty="0">
                <a:latin typeface="Times New Roman"/>
                <a:cs typeface="Times New Roman"/>
              </a:rPr>
              <a:t> </a:t>
            </a:r>
            <a:r>
              <a:rPr sz="2500" dirty="0">
                <a:latin typeface="Times New Roman"/>
                <a:cs typeface="Times New Roman"/>
              </a:rPr>
              <a:t>Nam</a:t>
            </a:r>
            <a:r>
              <a:rPr sz="2500" spc="30" dirty="0">
                <a:latin typeface="Times New Roman"/>
                <a:cs typeface="Times New Roman"/>
              </a:rPr>
              <a:t> </a:t>
            </a:r>
            <a:r>
              <a:rPr sz="2500" dirty="0">
                <a:latin typeface="Times New Roman"/>
                <a:cs typeface="Times New Roman"/>
              </a:rPr>
              <a:t>có</a:t>
            </a:r>
            <a:r>
              <a:rPr sz="2500" spc="30" dirty="0">
                <a:latin typeface="Times New Roman"/>
                <a:cs typeface="Times New Roman"/>
              </a:rPr>
              <a:t> </a:t>
            </a:r>
            <a:r>
              <a:rPr sz="2500" dirty="0">
                <a:latin typeface="Times New Roman"/>
                <a:cs typeface="Times New Roman"/>
              </a:rPr>
              <a:t>trách</a:t>
            </a:r>
            <a:r>
              <a:rPr sz="2500" spc="30" dirty="0">
                <a:latin typeface="Times New Roman"/>
                <a:cs typeface="Times New Roman"/>
              </a:rPr>
              <a:t> </a:t>
            </a:r>
            <a:r>
              <a:rPr sz="2500" dirty="0">
                <a:latin typeface="Times New Roman"/>
                <a:cs typeface="Times New Roman"/>
              </a:rPr>
              <a:t>nhiệm</a:t>
            </a:r>
            <a:r>
              <a:rPr sz="2500" spc="20" dirty="0">
                <a:latin typeface="Times New Roman"/>
                <a:cs typeface="Times New Roman"/>
              </a:rPr>
              <a:t> </a:t>
            </a:r>
            <a:r>
              <a:rPr sz="2500" dirty="0">
                <a:latin typeface="Times New Roman"/>
                <a:cs typeface="Times New Roman"/>
              </a:rPr>
              <a:t>sau</a:t>
            </a:r>
            <a:r>
              <a:rPr sz="2500" spc="45" dirty="0">
                <a:latin typeface="Times New Roman"/>
                <a:cs typeface="Times New Roman"/>
              </a:rPr>
              <a:t> </a:t>
            </a:r>
            <a:r>
              <a:rPr sz="2500" spc="-20" dirty="0">
                <a:latin typeface="Times New Roman"/>
                <a:cs typeface="Times New Roman"/>
              </a:rPr>
              <a:t>đây:</a:t>
            </a:r>
            <a:endParaRPr sz="2500" dirty="0">
              <a:latin typeface="Times New Roman"/>
              <a:cs typeface="Times New Roman"/>
            </a:endParaRPr>
          </a:p>
          <a:p>
            <a:pPr marL="852169" marR="5080" lvl="1" indent="534670">
              <a:lnSpc>
                <a:spcPts val="3050"/>
              </a:lnSpc>
              <a:spcBef>
                <a:spcPts val="600"/>
              </a:spcBef>
              <a:spcAft>
                <a:spcPts val="600"/>
              </a:spcAft>
              <a:buFont typeface="Wingdings"/>
              <a:buChar char=""/>
              <a:tabLst>
                <a:tab pos="1386840" algn="l"/>
              </a:tabLst>
            </a:pPr>
            <a:r>
              <a:rPr sz="2500" dirty="0">
                <a:latin typeface="Times New Roman"/>
                <a:cs typeface="Times New Roman"/>
              </a:rPr>
              <a:t>Tham</a:t>
            </a:r>
            <a:r>
              <a:rPr sz="2500" spc="210" dirty="0">
                <a:latin typeface="Times New Roman"/>
                <a:cs typeface="Times New Roman"/>
              </a:rPr>
              <a:t> </a:t>
            </a:r>
            <a:r>
              <a:rPr sz="2500" dirty="0">
                <a:latin typeface="Times New Roman"/>
                <a:cs typeface="Times New Roman"/>
              </a:rPr>
              <a:t>gia</a:t>
            </a:r>
            <a:r>
              <a:rPr sz="2500" spc="200" dirty="0">
                <a:latin typeface="Times New Roman"/>
                <a:cs typeface="Times New Roman"/>
              </a:rPr>
              <a:t> </a:t>
            </a:r>
            <a:r>
              <a:rPr sz="2500" dirty="0">
                <a:latin typeface="Times New Roman"/>
                <a:cs typeface="Times New Roman"/>
              </a:rPr>
              <a:t>vào</a:t>
            </a:r>
            <a:r>
              <a:rPr sz="2500" spc="210" dirty="0">
                <a:latin typeface="Times New Roman"/>
                <a:cs typeface="Times New Roman"/>
              </a:rPr>
              <a:t> </a:t>
            </a:r>
            <a:r>
              <a:rPr sz="2500" dirty="0">
                <a:latin typeface="Times New Roman"/>
                <a:cs typeface="Times New Roman"/>
              </a:rPr>
              <a:t>quá</a:t>
            </a:r>
            <a:r>
              <a:rPr sz="2500" spc="220" dirty="0">
                <a:latin typeface="Times New Roman"/>
                <a:cs typeface="Times New Roman"/>
              </a:rPr>
              <a:t> </a:t>
            </a:r>
            <a:r>
              <a:rPr sz="2500" dirty="0">
                <a:latin typeface="Times New Roman"/>
                <a:cs typeface="Times New Roman"/>
              </a:rPr>
              <a:t>trình</a:t>
            </a:r>
            <a:r>
              <a:rPr sz="2500" spc="204" dirty="0">
                <a:latin typeface="Times New Roman"/>
                <a:cs typeface="Times New Roman"/>
              </a:rPr>
              <a:t> </a:t>
            </a:r>
            <a:r>
              <a:rPr sz="2500" dirty="0">
                <a:latin typeface="Times New Roman"/>
                <a:cs typeface="Times New Roman"/>
              </a:rPr>
              <a:t>thẩm</a:t>
            </a:r>
            <a:r>
              <a:rPr sz="2500" spc="195" dirty="0">
                <a:latin typeface="Times New Roman"/>
                <a:cs typeface="Times New Roman"/>
              </a:rPr>
              <a:t> </a:t>
            </a:r>
            <a:r>
              <a:rPr sz="2500" dirty="0">
                <a:latin typeface="Times New Roman"/>
                <a:cs typeface="Times New Roman"/>
              </a:rPr>
              <a:t>định</a:t>
            </a:r>
            <a:r>
              <a:rPr sz="2500" spc="215" dirty="0">
                <a:latin typeface="Times New Roman"/>
                <a:cs typeface="Times New Roman"/>
              </a:rPr>
              <a:t> </a:t>
            </a:r>
            <a:r>
              <a:rPr sz="2500" dirty="0">
                <a:latin typeface="Times New Roman"/>
                <a:cs typeface="Times New Roman"/>
              </a:rPr>
              <a:t>kế</a:t>
            </a:r>
            <a:r>
              <a:rPr sz="2500" spc="204" dirty="0">
                <a:latin typeface="Times New Roman"/>
                <a:cs typeface="Times New Roman"/>
              </a:rPr>
              <a:t> </a:t>
            </a:r>
            <a:r>
              <a:rPr sz="2500" dirty="0">
                <a:latin typeface="Times New Roman"/>
                <a:cs typeface="Times New Roman"/>
              </a:rPr>
              <a:t>hoạch</a:t>
            </a:r>
            <a:r>
              <a:rPr sz="2500" spc="210" dirty="0">
                <a:latin typeface="Times New Roman"/>
                <a:cs typeface="Times New Roman"/>
              </a:rPr>
              <a:t> </a:t>
            </a:r>
            <a:r>
              <a:rPr sz="2500" dirty="0">
                <a:latin typeface="Times New Roman"/>
                <a:cs typeface="Times New Roman"/>
              </a:rPr>
              <a:t>lựa</a:t>
            </a:r>
            <a:r>
              <a:rPr sz="2500" spc="210" dirty="0">
                <a:latin typeface="Times New Roman"/>
                <a:cs typeface="Times New Roman"/>
              </a:rPr>
              <a:t> </a:t>
            </a:r>
            <a:r>
              <a:rPr sz="2500" dirty="0">
                <a:latin typeface="Times New Roman"/>
                <a:cs typeface="Times New Roman"/>
              </a:rPr>
              <a:t>chọn</a:t>
            </a:r>
            <a:r>
              <a:rPr sz="2500" spc="200" dirty="0">
                <a:latin typeface="Times New Roman"/>
                <a:cs typeface="Times New Roman"/>
              </a:rPr>
              <a:t> </a:t>
            </a:r>
            <a:r>
              <a:rPr sz="2500" dirty="0">
                <a:latin typeface="Times New Roman"/>
                <a:cs typeface="Times New Roman"/>
              </a:rPr>
              <a:t>nhà</a:t>
            </a:r>
            <a:r>
              <a:rPr sz="2500" spc="215" dirty="0">
                <a:latin typeface="Times New Roman"/>
                <a:cs typeface="Times New Roman"/>
              </a:rPr>
              <a:t> </a:t>
            </a:r>
            <a:r>
              <a:rPr sz="2500" dirty="0">
                <a:latin typeface="Times New Roman"/>
                <a:cs typeface="Times New Roman"/>
              </a:rPr>
              <a:t>thầu</a:t>
            </a:r>
            <a:r>
              <a:rPr sz="2500" spc="200" dirty="0">
                <a:latin typeface="Times New Roman"/>
                <a:cs typeface="Times New Roman"/>
              </a:rPr>
              <a:t> </a:t>
            </a:r>
            <a:r>
              <a:rPr sz="2500" dirty="0">
                <a:latin typeface="Times New Roman"/>
                <a:cs typeface="Times New Roman"/>
              </a:rPr>
              <a:t>đối</a:t>
            </a:r>
            <a:r>
              <a:rPr sz="2500" spc="210" dirty="0">
                <a:latin typeface="Times New Roman"/>
                <a:cs typeface="Times New Roman"/>
              </a:rPr>
              <a:t> </a:t>
            </a:r>
            <a:r>
              <a:rPr sz="2500" spc="-25" dirty="0">
                <a:latin typeface="Times New Roman"/>
                <a:cs typeface="Times New Roman"/>
              </a:rPr>
              <a:t>với </a:t>
            </a:r>
            <a:r>
              <a:rPr sz="2500" dirty="0">
                <a:latin typeface="Times New Roman"/>
                <a:cs typeface="Times New Roman"/>
              </a:rPr>
              <a:t>mua</a:t>
            </a:r>
            <a:r>
              <a:rPr sz="2500" spc="65" dirty="0">
                <a:latin typeface="Times New Roman"/>
                <a:cs typeface="Times New Roman"/>
              </a:rPr>
              <a:t> </a:t>
            </a:r>
            <a:r>
              <a:rPr sz="2500" dirty="0">
                <a:latin typeface="Times New Roman"/>
                <a:cs typeface="Times New Roman"/>
              </a:rPr>
              <a:t>sắm</a:t>
            </a:r>
            <a:r>
              <a:rPr sz="2500" spc="45" dirty="0">
                <a:latin typeface="Times New Roman"/>
                <a:cs typeface="Times New Roman"/>
              </a:rPr>
              <a:t> </a:t>
            </a:r>
            <a:r>
              <a:rPr sz="2500" dirty="0">
                <a:latin typeface="Times New Roman"/>
                <a:cs typeface="Times New Roman"/>
              </a:rPr>
              <a:t>tập</a:t>
            </a:r>
            <a:r>
              <a:rPr sz="2500" spc="40" dirty="0">
                <a:latin typeface="Times New Roman"/>
                <a:cs typeface="Times New Roman"/>
              </a:rPr>
              <a:t> </a:t>
            </a:r>
            <a:r>
              <a:rPr sz="2500" dirty="0">
                <a:latin typeface="Times New Roman"/>
                <a:cs typeface="Times New Roman"/>
              </a:rPr>
              <a:t>trung,</a:t>
            </a:r>
            <a:r>
              <a:rPr sz="2500" spc="20" dirty="0">
                <a:latin typeface="Times New Roman"/>
                <a:cs typeface="Times New Roman"/>
              </a:rPr>
              <a:t> </a:t>
            </a:r>
            <a:r>
              <a:rPr sz="2500" dirty="0">
                <a:latin typeface="Times New Roman"/>
                <a:cs typeface="Times New Roman"/>
              </a:rPr>
              <a:t>đàm</a:t>
            </a:r>
            <a:r>
              <a:rPr sz="2500" spc="50" dirty="0">
                <a:latin typeface="Times New Roman"/>
                <a:cs typeface="Times New Roman"/>
              </a:rPr>
              <a:t> </a:t>
            </a:r>
            <a:r>
              <a:rPr sz="2500" dirty="0">
                <a:latin typeface="Times New Roman"/>
                <a:cs typeface="Times New Roman"/>
              </a:rPr>
              <a:t>phán</a:t>
            </a:r>
            <a:r>
              <a:rPr sz="2500" spc="20" dirty="0">
                <a:latin typeface="Times New Roman"/>
                <a:cs typeface="Times New Roman"/>
              </a:rPr>
              <a:t> </a:t>
            </a:r>
            <a:r>
              <a:rPr sz="2500" spc="-20" dirty="0">
                <a:latin typeface="Times New Roman"/>
                <a:cs typeface="Times New Roman"/>
              </a:rPr>
              <a:t>giá;</a:t>
            </a:r>
            <a:endParaRPr sz="2500" dirty="0">
              <a:latin typeface="Times New Roman"/>
              <a:cs typeface="Times New Roman"/>
            </a:endParaRPr>
          </a:p>
          <a:p>
            <a:pPr marL="1473835" lvl="1" indent="-621665">
              <a:lnSpc>
                <a:spcPts val="2925"/>
              </a:lnSpc>
              <a:spcBef>
                <a:spcPts val="600"/>
              </a:spcBef>
              <a:spcAft>
                <a:spcPts val="600"/>
              </a:spcAft>
              <a:buFont typeface="Wingdings"/>
              <a:buChar char=""/>
              <a:tabLst>
                <a:tab pos="1473835" algn="l"/>
              </a:tabLst>
            </a:pPr>
            <a:r>
              <a:rPr sz="2500" dirty="0">
                <a:latin typeface="Times New Roman"/>
                <a:cs typeface="Times New Roman"/>
              </a:rPr>
              <a:t>Công</a:t>
            </a:r>
            <a:r>
              <a:rPr sz="2500" spc="40" dirty="0">
                <a:latin typeface="Times New Roman"/>
                <a:cs typeface="Times New Roman"/>
              </a:rPr>
              <a:t> </a:t>
            </a:r>
            <a:r>
              <a:rPr sz="2500" dirty="0">
                <a:latin typeface="Times New Roman"/>
                <a:cs typeface="Times New Roman"/>
              </a:rPr>
              <a:t>khai</a:t>
            </a:r>
            <a:r>
              <a:rPr sz="2500" spc="65" dirty="0">
                <a:latin typeface="Times New Roman"/>
                <a:cs typeface="Times New Roman"/>
              </a:rPr>
              <a:t> </a:t>
            </a:r>
            <a:r>
              <a:rPr sz="2500" dirty="0">
                <a:latin typeface="Times New Roman"/>
                <a:cs typeface="Times New Roman"/>
              </a:rPr>
              <a:t>giá</a:t>
            </a:r>
            <a:r>
              <a:rPr sz="2500" spc="40" dirty="0">
                <a:latin typeface="Times New Roman"/>
                <a:cs typeface="Times New Roman"/>
              </a:rPr>
              <a:t> </a:t>
            </a:r>
            <a:r>
              <a:rPr sz="2500" dirty="0">
                <a:latin typeface="Times New Roman"/>
                <a:cs typeface="Times New Roman"/>
              </a:rPr>
              <a:t>từng</a:t>
            </a:r>
            <a:r>
              <a:rPr sz="2500" spc="60" dirty="0">
                <a:latin typeface="Times New Roman"/>
                <a:cs typeface="Times New Roman"/>
              </a:rPr>
              <a:t> </a:t>
            </a:r>
            <a:r>
              <a:rPr sz="2500" dirty="0">
                <a:latin typeface="Times New Roman"/>
                <a:cs typeface="Times New Roman"/>
              </a:rPr>
              <a:t>loại</a:t>
            </a:r>
            <a:r>
              <a:rPr sz="2500" spc="55" dirty="0">
                <a:latin typeface="Times New Roman"/>
                <a:cs typeface="Times New Roman"/>
              </a:rPr>
              <a:t> </a:t>
            </a:r>
            <a:r>
              <a:rPr sz="2500" dirty="0">
                <a:latin typeface="Times New Roman"/>
                <a:cs typeface="Times New Roman"/>
              </a:rPr>
              <a:t>thuốc</a:t>
            </a:r>
            <a:r>
              <a:rPr sz="2500" spc="45" dirty="0">
                <a:latin typeface="Times New Roman"/>
                <a:cs typeface="Times New Roman"/>
              </a:rPr>
              <a:t> </a:t>
            </a:r>
            <a:r>
              <a:rPr sz="2500" dirty="0">
                <a:latin typeface="Times New Roman"/>
                <a:cs typeface="Times New Roman"/>
              </a:rPr>
              <a:t>trúng</a:t>
            </a:r>
            <a:r>
              <a:rPr sz="2500" spc="50" dirty="0">
                <a:latin typeface="Times New Roman"/>
                <a:cs typeface="Times New Roman"/>
              </a:rPr>
              <a:t> </a:t>
            </a:r>
            <a:r>
              <a:rPr sz="2500" dirty="0">
                <a:latin typeface="Times New Roman"/>
                <a:cs typeface="Times New Roman"/>
              </a:rPr>
              <a:t>thầu</a:t>
            </a:r>
            <a:r>
              <a:rPr sz="2500" spc="55" dirty="0">
                <a:latin typeface="Times New Roman"/>
                <a:cs typeface="Times New Roman"/>
              </a:rPr>
              <a:t> </a:t>
            </a:r>
            <a:r>
              <a:rPr sz="2500" dirty="0">
                <a:latin typeface="Times New Roman"/>
                <a:cs typeface="Times New Roman"/>
              </a:rPr>
              <a:t>được</a:t>
            </a:r>
            <a:r>
              <a:rPr sz="2500" spc="65" dirty="0">
                <a:latin typeface="Times New Roman"/>
                <a:cs typeface="Times New Roman"/>
              </a:rPr>
              <a:t> </a:t>
            </a:r>
            <a:r>
              <a:rPr sz="2500" dirty="0">
                <a:latin typeface="Times New Roman"/>
                <a:cs typeface="Times New Roman"/>
              </a:rPr>
              <a:t>thanh</a:t>
            </a:r>
            <a:r>
              <a:rPr sz="2500" spc="65" dirty="0">
                <a:latin typeface="Times New Roman"/>
                <a:cs typeface="Times New Roman"/>
              </a:rPr>
              <a:t> </a:t>
            </a:r>
            <a:r>
              <a:rPr sz="2500" dirty="0">
                <a:latin typeface="Times New Roman"/>
                <a:cs typeface="Times New Roman"/>
              </a:rPr>
              <a:t>toán</a:t>
            </a:r>
            <a:r>
              <a:rPr sz="2500" spc="60" dirty="0">
                <a:latin typeface="Times New Roman"/>
                <a:cs typeface="Times New Roman"/>
              </a:rPr>
              <a:t> </a:t>
            </a:r>
            <a:r>
              <a:rPr sz="2500" dirty="0">
                <a:latin typeface="Times New Roman"/>
                <a:cs typeface="Times New Roman"/>
              </a:rPr>
              <a:t>từ</a:t>
            </a:r>
            <a:r>
              <a:rPr sz="2500" spc="45" dirty="0">
                <a:latin typeface="Times New Roman"/>
                <a:cs typeface="Times New Roman"/>
              </a:rPr>
              <a:t> </a:t>
            </a:r>
            <a:r>
              <a:rPr sz="2500" dirty="0">
                <a:latin typeface="Times New Roman"/>
                <a:cs typeface="Times New Roman"/>
              </a:rPr>
              <a:t>nguồn</a:t>
            </a:r>
            <a:r>
              <a:rPr sz="2500" spc="50" dirty="0">
                <a:latin typeface="Times New Roman"/>
                <a:cs typeface="Times New Roman"/>
              </a:rPr>
              <a:t> </a:t>
            </a:r>
            <a:r>
              <a:rPr sz="2500" spc="-25" dirty="0">
                <a:latin typeface="Times New Roman"/>
                <a:cs typeface="Times New Roman"/>
              </a:rPr>
              <a:t>quỹ</a:t>
            </a:r>
            <a:endParaRPr sz="2500" dirty="0">
              <a:latin typeface="Times New Roman"/>
              <a:cs typeface="Times New Roman"/>
            </a:endParaRPr>
          </a:p>
          <a:p>
            <a:pPr marL="852169" marR="6350">
              <a:lnSpc>
                <a:spcPts val="3050"/>
              </a:lnSpc>
              <a:spcBef>
                <a:spcPts val="600"/>
              </a:spcBef>
              <a:spcAft>
                <a:spcPts val="600"/>
              </a:spcAft>
            </a:pPr>
            <a:r>
              <a:rPr sz="2500" dirty="0">
                <a:latin typeface="Times New Roman"/>
                <a:cs typeface="Times New Roman"/>
              </a:rPr>
              <a:t>bảo</a:t>
            </a:r>
            <a:r>
              <a:rPr sz="2500" spc="130" dirty="0">
                <a:latin typeface="Times New Roman"/>
                <a:cs typeface="Times New Roman"/>
              </a:rPr>
              <a:t> </a:t>
            </a:r>
            <a:r>
              <a:rPr sz="2500" dirty="0">
                <a:latin typeface="Times New Roman"/>
                <a:cs typeface="Times New Roman"/>
              </a:rPr>
              <a:t>hiểm</a:t>
            </a:r>
            <a:r>
              <a:rPr sz="2500" spc="130" dirty="0">
                <a:latin typeface="Times New Roman"/>
                <a:cs typeface="Times New Roman"/>
              </a:rPr>
              <a:t> </a:t>
            </a:r>
            <a:r>
              <a:rPr sz="2500" dirty="0">
                <a:latin typeface="Times New Roman"/>
                <a:cs typeface="Times New Roman"/>
              </a:rPr>
              <a:t>y</a:t>
            </a:r>
            <a:r>
              <a:rPr sz="2500" spc="150" dirty="0">
                <a:latin typeface="Times New Roman"/>
                <a:cs typeface="Times New Roman"/>
              </a:rPr>
              <a:t> </a:t>
            </a:r>
            <a:r>
              <a:rPr sz="2500" dirty="0" err="1">
                <a:latin typeface="Times New Roman"/>
                <a:cs typeface="Times New Roman"/>
              </a:rPr>
              <a:t>tế</a:t>
            </a:r>
            <a:r>
              <a:rPr sz="2500" spc="145" dirty="0">
                <a:latin typeface="Times New Roman"/>
                <a:cs typeface="Times New Roman"/>
              </a:rPr>
              <a:t> </a:t>
            </a:r>
            <a:r>
              <a:rPr sz="2500" dirty="0" err="1">
                <a:latin typeface="Times New Roman"/>
                <a:cs typeface="Times New Roman"/>
              </a:rPr>
              <a:t>trên</a:t>
            </a:r>
            <a:r>
              <a:rPr sz="2500" spc="140" dirty="0">
                <a:latin typeface="Times New Roman"/>
                <a:cs typeface="Times New Roman"/>
              </a:rPr>
              <a:t> </a:t>
            </a:r>
            <a:r>
              <a:rPr sz="2500" dirty="0">
                <a:latin typeface="Times New Roman"/>
                <a:cs typeface="Times New Roman"/>
              </a:rPr>
              <a:t>trang</a:t>
            </a:r>
            <a:r>
              <a:rPr sz="2500" spc="135" dirty="0">
                <a:latin typeface="Times New Roman"/>
                <a:cs typeface="Times New Roman"/>
              </a:rPr>
              <a:t> </a:t>
            </a:r>
            <a:r>
              <a:rPr sz="2500" dirty="0">
                <a:latin typeface="Times New Roman"/>
                <a:cs typeface="Times New Roman"/>
              </a:rPr>
              <a:t>thông</a:t>
            </a:r>
            <a:r>
              <a:rPr sz="2500" spc="140" dirty="0">
                <a:latin typeface="Times New Roman"/>
                <a:cs typeface="Times New Roman"/>
              </a:rPr>
              <a:t> </a:t>
            </a:r>
            <a:r>
              <a:rPr sz="2500" spc="-25" dirty="0">
                <a:latin typeface="Times New Roman"/>
                <a:cs typeface="Times New Roman"/>
              </a:rPr>
              <a:t>tin </a:t>
            </a:r>
            <a:r>
              <a:rPr sz="2500" dirty="0">
                <a:latin typeface="Times New Roman"/>
                <a:cs typeface="Times New Roman"/>
              </a:rPr>
              <a:t>điện tử</a:t>
            </a:r>
            <a:r>
              <a:rPr sz="2500" spc="15" dirty="0">
                <a:latin typeface="Times New Roman"/>
                <a:cs typeface="Times New Roman"/>
              </a:rPr>
              <a:t> </a:t>
            </a:r>
            <a:r>
              <a:rPr sz="2500" dirty="0">
                <a:latin typeface="Times New Roman"/>
                <a:cs typeface="Times New Roman"/>
              </a:rPr>
              <a:t>của Bảo</a:t>
            </a:r>
            <a:r>
              <a:rPr sz="2500" spc="15" dirty="0">
                <a:latin typeface="Times New Roman"/>
                <a:cs typeface="Times New Roman"/>
              </a:rPr>
              <a:t> </a:t>
            </a:r>
            <a:r>
              <a:rPr sz="2500" dirty="0">
                <a:latin typeface="Times New Roman"/>
                <a:cs typeface="Times New Roman"/>
              </a:rPr>
              <a:t>hiểm</a:t>
            </a:r>
            <a:r>
              <a:rPr sz="2500" spc="10" dirty="0">
                <a:latin typeface="Times New Roman"/>
                <a:cs typeface="Times New Roman"/>
              </a:rPr>
              <a:t> </a:t>
            </a:r>
            <a:r>
              <a:rPr sz="2500" dirty="0">
                <a:latin typeface="Times New Roman"/>
                <a:cs typeface="Times New Roman"/>
              </a:rPr>
              <a:t>xã</a:t>
            </a:r>
            <a:r>
              <a:rPr sz="2500" spc="10" dirty="0">
                <a:latin typeface="Times New Roman"/>
                <a:cs typeface="Times New Roman"/>
              </a:rPr>
              <a:t> </a:t>
            </a:r>
            <a:r>
              <a:rPr sz="2500" dirty="0">
                <a:latin typeface="Times New Roman"/>
                <a:cs typeface="Times New Roman"/>
              </a:rPr>
              <a:t>hội</a:t>
            </a:r>
            <a:r>
              <a:rPr sz="2500" spc="-55" dirty="0">
                <a:latin typeface="Times New Roman"/>
                <a:cs typeface="Times New Roman"/>
              </a:rPr>
              <a:t> </a:t>
            </a:r>
            <a:r>
              <a:rPr sz="2500" dirty="0">
                <a:latin typeface="Times New Roman"/>
                <a:cs typeface="Times New Roman"/>
              </a:rPr>
              <a:t>Việt</a:t>
            </a:r>
            <a:r>
              <a:rPr sz="2500" spc="15" dirty="0">
                <a:latin typeface="Times New Roman"/>
                <a:cs typeface="Times New Roman"/>
              </a:rPr>
              <a:t> </a:t>
            </a:r>
            <a:r>
              <a:rPr sz="2500" spc="-20" dirty="0">
                <a:latin typeface="Times New Roman"/>
                <a:cs typeface="Times New Roman"/>
              </a:rPr>
              <a:t>Nam.</a:t>
            </a:r>
            <a:endParaRPr sz="2500" dirty="0">
              <a:latin typeface="Times New Roman"/>
              <a:cs typeface="Times New Roman"/>
            </a:endParaRPr>
          </a:p>
        </p:txBody>
      </p:sp>
      <p:sp>
        <p:nvSpPr>
          <p:cNvPr id="15" name="TextBox 14">
            <a:extLst>
              <a:ext uri="{FF2B5EF4-FFF2-40B4-BE49-F238E27FC236}">
                <a16:creationId xmlns:a16="http://schemas.microsoft.com/office/drawing/2014/main" id="{6C991445-D2CF-29B0-D6DD-B8332FCE37A6}"/>
              </a:ext>
            </a:extLst>
          </p:cNvPr>
          <p:cNvSpPr txBox="1"/>
          <p:nvPr/>
        </p:nvSpPr>
        <p:spPr>
          <a:xfrm>
            <a:off x="0" y="16007"/>
            <a:ext cx="12192000" cy="1200329"/>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LCNT CUNG CẤP THUỐC, HÓA CHẤT, </a:t>
            </a:r>
          </a:p>
          <a:p>
            <a:pPr algn="ctr"/>
            <a:r>
              <a:rPr lang="en-US" sz="3600" b="1" dirty="0">
                <a:solidFill>
                  <a:srgbClr val="FFC000"/>
                </a:solidFill>
                <a:latin typeface="Times New Roman" panose="02020603050405020304" pitchFamily="18" charset="0"/>
              </a:rPr>
              <a:t>VẬT TƯ XÉT NGHIỆM, TBYT</a:t>
            </a:r>
            <a:endParaRPr lang="en-US" sz="3600" dirty="0">
              <a:solidFill>
                <a:srgbClr val="FFC000"/>
              </a:solidFill>
            </a:endParaRPr>
          </a:p>
        </p:txBody>
      </p:sp>
    </p:spTree>
    <p:extLst>
      <p:ext uri="{BB962C8B-B14F-4D97-AF65-F5344CB8AC3E}">
        <p14:creationId xmlns:p14="http://schemas.microsoft.com/office/powerpoint/2010/main" val="328427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572"/>
            <a:ext cx="12193270" cy="6868159"/>
            <a:chOff x="0" y="-4572"/>
            <a:chExt cx="12193270" cy="6868159"/>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5" name="object 5"/>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6" name="object 6"/>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7" name="object 7"/>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8" name="object 8"/>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9" name="object 9"/>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0" name="object 10"/>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1" name="object 11"/>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2" name="object 12"/>
            <p:cNvSpPr/>
            <p:nvPr/>
          </p:nvSpPr>
          <p:spPr>
            <a:xfrm>
              <a:off x="10372343"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3" name="object 13"/>
            <p:cNvSpPr/>
            <p:nvPr/>
          </p:nvSpPr>
          <p:spPr>
            <a:xfrm>
              <a:off x="0" y="4012692"/>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grpSp>
      <p:sp>
        <p:nvSpPr>
          <p:cNvPr id="15" name="object 15"/>
          <p:cNvSpPr txBox="1"/>
          <p:nvPr/>
        </p:nvSpPr>
        <p:spPr>
          <a:xfrm>
            <a:off x="490934" y="813688"/>
            <a:ext cx="11092180" cy="5610510"/>
          </a:xfrm>
          <a:prstGeom prst="rect">
            <a:avLst/>
          </a:prstGeom>
        </p:spPr>
        <p:txBody>
          <a:bodyPr vert="horz" wrap="square" lIns="0" tIns="12065" rIns="0" bIns="0" rtlCol="0">
            <a:spAutoFit/>
          </a:bodyPr>
          <a:lstStyle/>
          <a:p>
            <a:pPr marL="393700" marR="5080" indent="-381000" algn="just">
              <a:lnSpc>
                <a:spcPct val="101600"/>
              </a:lnSpc>
              <a:spcBef>
                <a:spcPts val="95"/>
              </a:spcBef>
              <a:buFont typeface="Wingdings"/>
              <a:buChar char=""/>
              <a:tabLst>
                <a:tab pos="393700" algn="l"/>
              </a:tabLst>
            </a:pPr>
            <a:r>
              <a:rPr sz="2400" dirty="0" err="1">
                <a:latin typeface="Times New Roman"/>
                <a:cs typeface="Times New Roman"/>
              </a:rPr>
              <a:t>Cơ</a:t>
            </a:r>
            <a:r>
              <a:rPr sz="2400" spc="80" dirty="0">
                <a:latin typeface="Times New Roman"/>
                <a:cs typeface="Times New Roman"/>
              </a:rPr>
              <a:t> </a:t>
            </a:r>
            <a:r>
              <a:rPr sz="2400" dirty="0" err="1">
                <a:latin typeface="Times New Roman"/>
                <a:cs typeface="Times New Roman"/>
              </a:rPr>
              <a:t>sở</a:t>
            </a:r>
            <a:r>
              <a:rPr sz="2400" spc="70" dirty="0">
                <a:latin typeface="Times New Roman"/>
                <a:cs typeface="Times New Roman"/>
              </a:rPr>
              <a:t> </a:t>
            </a:r>
            <a:r>
              <a:rPr sz="2400" dirty="0">
                <a:latin typeface="Times New Roman"/>
                <a:cs typeface="Times New Roman"/>
              </a:rPr>
              <a:t>KB,</a:t>
            </a:r>
            <a:r>
              <a:rPr sz="2400" spc="80" dirty="0">
                <a:latin typeface="Times New Roman"/>
                <a:cs typeface="Times New Roman"/>
              </a:rPr>
              <a:t> </a:t>
            </a:r>
            <a:r>
              <a:rPr sz="2400" dirty="0">
                <a:latin typeface="Times New Roman"/>
                <a:cs typeface="Times New Roman"/>
              </a:rPr>
              <a:t>CB</a:t>
            </a:r>
            <a:r>
              <a:rPr sz="2400" spc="90" dirty="0">
                <a:latin typeface="Times New Roman"/>
                <a:cs typeface="Times New Roman"/>
              </a:rPr>
              <a:t> </a:t>
            </a:r>
            <a:r>
              <a:rPr sz="2400" dirty="0" err="1">
                <a:latin typeface="Times New Roman"/>
                <a:cs typeface="Times New Roman"/>
              </a:rPr>
              <a:t>tư</a:t>
            </a:r>
            <a:r>
              <a:rPr sz="2400" spc="80" dirty="0">
                <a:latin typeface="Times New Roman"/>
                <a:cs typeface="Times New Roman"/>
              </a:rPr>
              <a:t> </a:t>
            </a:r>
            <a:r>
              <a:rPr sz="2400" dirty="0" err="1">
                <a:latin typeface="Times New Roman"/>
                <a:cs typeface="Times New Roman"/>
              </a:rPr>
              <a:t>nhân</a:t>
            </a:r>
            <a:r>
              <a:rPr sz="2400" spc="90" dirty="0">
                <a:latin typeface="Times New Roman"/>
                <a:cs typeface="Times New Roman"/>
              </a:rPr>
              <a:t> </a:t>
            </a:r>
            <a:r>
              <a:rPr sz="2400" dirty="0" err="1">
                <a:latin typeface="Times New Roman"/>
                <a:cs typeface="Times New Roman"/>
              </a:rPr>
              <a:t>được</a:t>
            </a:r>
            <a:r>
              <a:rPr sz="2400" spc="85" dirty="0">
                <a:latin typeface="Times New Roman"/>
                <a:cs typeface="Times New Roman"/>
              </a:rPr>
              <a:t> </a:t>
            </a:r>
            <a:r>
              <a:rPr sz="2400" dirty="0" err="1">
                <a:latin typeface="Times New Roman"/>
                <a:cs typeface="Times New Roman"/>
              </a:rPr>
              <a:t>tổng</a:t>
            </a:r>
            <a:r>
              <a:rPr sz="2400" spc="85" dirty="0">
                <a:latin typeface="Times New Roman"/>
                <a:cs typeface="Times New Roman"/>
              </a:rPr>
              <a:t> </a:t>
            </a:r>
            <a:r>
              <a:rPr sz="2400" dirty="0" err="1">
                <a:latin typeface="Times New Roman"/>
                <a:cs typeface="Times New Roman"/>
              </a:rPr>
              <a:t>hợp</a:t>
            </a:r>
            <a:r>
              <a:rPr sz="2400" dirty="0">
                <a:latin typeface="Times New Roman"/>
                <a:cs typeface="Times New Roman"/>
              </a:rPr>
              <a:t>,</a:t>
            </a:r>
            <a:r>
              <a:rPr sz="2400" spc="75" dirty="0">
                <a:latin typeface="Times New Roman"/>
                <a:cs typeface="Times New Roman"/>
              </a:rPr>
              <a:t> </a:t>
            </a:r>
            <a:r>
              <a:rPr sz="2400" dirty="0" err="1">
                <a:latin typeface="Times New Roman"/>
                <a:cs typeface="Times New Roman"/>
              </a:rPr>
              <a:t>gửi</a:t>
            </a:r>
            <a:r>
              <a:rPr sz="2400" spc="75" dirty="0">
                <a:latin typeface="Times New Roman"/>
                <a:cs typeface="Times New Roman"/>
              </a:rPr>
              <a:t> </a:t>
            </a:r>
            <a:r>
              <a:rPr sz="2400" dirty="0" err="1">
                <a:latin typeface="Times New Roman"/>
                <a:cs typeface="Times New Roman"/>
              </a:rPr>
              <a:t>nhu</a:t>
            </a:r>
            <a:r>
              <a:rPr sz="2400" spc="85" dirty="0">
                <a:latin typeface="Times New Roman"/>
                <a:cs typeface="Times New Roman"/>
              </a:rPr>
              <a:t> </a:t>
            </a:r>
            <a:r>
              <a:rPr sz="2400" dirty="0" err="1">
                <a:latin typeface="Times New Roman"/>
                <a:cs typeface="Times New Roman"/>
              </a:rPr>
              <a:t>cầu</a:t>
            </a:r>
            <a:r>
              <a:rPr sz="2400" spc="75" dirty="0">
                <a:latin typeface="Times New Roman"/>
                <a:cs typeface="Times New Roman"/>
              </a:rPr>
              <a:t> </a:t>
            </a:r>
            <a:r>
              <a:rPr sz="2400" dirty="0" err="1">
                <a:latin typeface="Times New Roman"/>
                <a:cs typeface="Times New Roman"/>
              </a:rPr>
              <a:t>mua</a:t>
            </a:r>
            <a:r>
              <a:rPr sz="2400" spc="85" dirty="0">
                <a:latin typeface="Times New Roman"/>
                <a:cs typeface="Times New Roman"/>
              </a:rPr>
              <a:t> </a:t>
            </a:r>
            <a:r>
              <a:rPr sz="2400" dirty="0" err="1">
                <a:latin typeface="Times New Roman"/>
                <a:cs typeface="Times New Roman"/>
              </a:rPr>
              <a:t>thuốc</a:t>
            </a:r>
            <a:r>
              <a:rPr sz="2400" dirty="0">
                <a:latin typeface="Times New Roman"/>
                <a:cs typeface="Times New Roman"/>
              </a:rPr>
              <a:t>,</a:t>
            </a:r>
            <a:r>
              <a:rPr sz="2400" spc="90" dirty="0">
                <a:latin typeface="Times New Roman"/>
                <a:cs typeface="Times New Roman"/>
              </a:rPr>
              <a:t> </a:t>
            </a:r>
            <a:r>
              <a:rPr sz="2400" dirty="0" err="1">
                <a:latin typeface="Times New Roman"/>
                <a:cs typeface="Times New Roman"/>
              </a:rPr>
              <a:t>hóa</a:t>
            </a:r>
            <a:r>
              <a:rPr sz="2400" spc="80" dirty="0">
                <a:latin typeface="Times New Roman"/>
                <a:cs typeface="Times New Roman"/>
              </a:rPr>
              <a:t> </a:t>
            </a:r>
            <a:r>
              <a:rPr sz="2400" dirty="0" err="1">
                <a:latin typeface="Times New Roman"/>
                <a:cs typeface="Times New Roman"/>
              </a:rPr>
              <a:t>chất</a:t>
            </a:r>
            <a:r>
              <a:rPr sz="2400" dirty="0">
                <a:latin typeface="Times New Roman"/>
                <a:cs typeface="Times New Roman"/>
              </a:rPr>
              <a:t>,</a:t>
            </a:r>
            <a:r>
              <a:rPr sz="2400" spc="90" dirty="0">
                <a:latin typeface="Times New Roman"/>
                <a:cs typeface="Times New Roman"/>
              </a:rPr>
              <a:t> </a:t>
            </a:r>
            <a:r>
              <a:rPr sz="2400" dirty="0">
                <a:latin typeface="Times New Roman"/>
                <a:cs typeface="Times New Roman"/>
              </a:rPr>
              <a:t>VTXN,</a:t>
            </a:r>
            <a:r>
              <a:rPr sz="2400" spc="85" dirty="0">
                <a:latin typeface="Times New Roman"/>
                <a:cs typeface="Times New Roman"/>
              </a:rPr>
              <a:t> </a:t>
            </a:r>
            <a:r>
              <a:rPr sz="2400" dirty="0">
                <a:latin typeface="Times New Roman"/>
                <a:cs typeface="Times New Roman"/>
              </a:rPr>
              <a:t>TBYT</a:t>
            </a:r>
            <a:r>
              <a:rPr sz="2400" spc="55" dirty="0">
                <a:latin typeface="Times New Roman"/>
                <a:cs typeface="Times New Roman"/>
              </a:rPr>
              <a:t> </a:t>
            </a:r>
            <a:r>
              <a:rPr sz="2400" dirty="0">
                <a:latin typeface="Times New Roman"/>
                <a:cs typeface="Times New Roman"/>
              </a:rPr>
              <a:t>của</a:t>
            </a:r>
            <a:r>
              <a:rPr sz="2400" spc="75" dirty="0">
                <a:latin typeface="Times New Roman"/>
                <a:cs typeface="Times New Roman"/>
              </a:rPr>
              <a:t> </a:t>
            </a:r>
            <a:r>
              <a:rPr sz="2400" spc="-20" dirty="0">
                <a:latin typeface="Times New Roman"/>
                <a:cs typeface="Times New Roman"/>
              </a:rPr>
              <a:t>mình </a:t>
            </a:r>
            <a:r>
              <a:rPr sz="2400" dirty="0">
                <a:latin typeface="Times New Roman"/>
                <a:cs typeface="Times New Roman"/>
              </a:rPr>
              <a:t>cho</a:t>
            </a:r>
            <a:r>
              <a:rPr sz="2400" spc="85" dirty="0">
                <a:latin typeface="Times New Roman"/>
                <a:cs typeface="Times New Roman"/>
              </a:rPr>
              <a:t> </a:t>
            </a:r>
            <a:r>
              <a:rPr sz="2400" dirty="0">
                <a:latin typeface="Times New Roman"/>
                <a:cs typeface="Times New Roman"/>
              </a:rPr>
              <a:t>đơn</a:t>
            </a:r>
            <a:r>
              <a:rPr sz="2400" spc="85" dirty="0">
                <a:latin typeface="Times New Roman"/>
                <a:cs typeface="Times New Roman"/>
              </a:rPr>
              <a:t> </a:t>
            </a:r>
            <a:r>
              <a:rPr sz="2400" dirty="0">
                <a:latin typeface="Times New Roman"/>
                <a:cs typeface="Times New Roman"/>
              </a:rPr>
              <a:t>vị</a:t>
            </a:r>
            <a:r>
              <a:rPr sz="2400" spc="75" dirty="0">
                <a:latin typeface="Times New Roman"/>
                <a:cs typeface="Times New Roman"/>
              </a:rPr>
              <a:t> </a:t>
            </a:r>
            <a:r>
              <a:rPr sz="2400" dirty="0">
                <a:latin typeface="Times New Roman"/>
                <a:cs typeface="Times New Roman"/>
              </a:rPr>
              <a:t>mua</a:t>
            </a:r>
            <a:r>
              <a:rPr sz="2400" spc="80" dirty="0">
                <a:latin typeface="Times New Roman"/>
                <a:cs typeface="Times New Roman"/>
              </a:rPr>
              <a:t> </a:t>
            </a:r>
            <a:r>
              <a:rPr sz="2400" dirty="0">
                <a:latin typeface="Times New Roman"/>
                <a:cs typeface="Times New Roman"/>
              </a:rPr>
              <a:t>sắm</a:t>
            </a:r>
            <a:r>
              <a:rPr sz="2400" spc="60" dirty="0">
                <a:latin typeface="Times New Roman"/>
                <a:cs typeface="Times New Roman"/>
              </a:rPr>
              <a:t> </a:t>
            </a:r>
            <a:r>
              <a:rPr sz="2400" dirty="0">
                <a:latin typeface="Times New Roman"/>
                <a:cs typeface="Times New Roman"/>
              </a:rPr>
              <a:t>tập</a:t>
            </a:r>
            <a:r>
              <a:rPr sz="2400" spc="75" dirty="0">
                <a:latin typeface="Times New Roman"/>
                <a:cs typeface="Times New Roman"/>
              </a:rPr>
              <a:t> </a:t>
            </a:r>
            <a:r>
              <a:rPr sz="2400" dirty="0">
                <a:latin typeface="Times New Roman"/>
                <a:cs typeface="Times New Roman"/>
              </a:rPr>
              <a:t>trung</a:t>
            </a:r>
            <a:r>
              <a:rPr sz="2400" spc="85" dirty="0">
                <a:latin typeface="Times New Roman"/>
                <a:cs typeface="Times New Roman"/>
              </a:rPr>
              <a:t> </a:t>
            </a:r>
            <a:r>
              <a:rPr sz="2400" dirty="0">
                <a:latin typeface="Times New Roman"/>
                <a:cs typeface="Times New Roman"/>
              </a:rPr>
              <a:t>ở</a:t>
            </a:r>
            <a:r>
              <a:rPr sz="2400" spc="65" dirty="0">
                <a:latin typeface="Times New Roman"/>
                <a:cs typeface="Times New Roman"/>
              </a:rPr>
              <a:t> </a:t>
            </a:r>
            <a:r>
              <a:rPr sz="2400" dirty="0">
                <a:latin typeface="Times New Roman"/>
                <a:cs typeface="Times New Roman"/>
              </a:rPr>
              <a:t>địa</a:t>
            </a:r>
            <a:r>
              <a:rPr sz="2400" spc="80" dirty="0">
                <a:latin typeface="Times New Roman"/>
                <a:cs typeface="Times New Roman"/>
              </a:rPr>
              <a:t> </a:t>
            </a:r>
            <a:r>
              <a:rPr sz="2400" dirty="0">
                <a:latin typeface="Times New Roman"/>
                <a:cs typeface="Times New Roman"/>
              </a:rPr>
              <a:t>phương</a:t>
            </a:r>
            <a:r>
              <a:rPr sz="2400" spc="85" dirty="0">
                <a:latin typeface="Times New Roman"/>
                <a:cs typeface="Times New Roman"/>
              </a:rPr>
              <a:t> </a:t>
            </a:r>
            <a:r>
              <a:rPr sz="2400" dirty="0">
                <a:latin typeface="Times New Roman"/>
                <a:cs typeface="Times New Roman"/>
              </a:rPr>
              <a:t>nơi</a:t>
            </a:r>
            <a:r>
              <a:rPr sz="2400" spc="80" dirty="0">
                <a:latin typeface="Times New Roman"/>
                <a:cs typeface="Times New Roman"/>
              </a:rPr>
              <a:t> </a:t>
            </a:r>
            <a:r>
              <a:rPr sz="2400" dirty="0">
                <a:latin typeface="Times New Roman"/>
                <a:cs typeface="Times New Roman"/>
              </a:rPr>
              <a:t>cơ</a:t>
            </a:r>
            <a:r>
              <a:rPr sz="2400" spc="80" dirty="0">
                <a:latin typeface="Times New Roman"/>
                <a:cs typeface="Times New Roman"/>
              </a:rPr>
              <a:t> </a:t>
            </a:r>
            <a:r>
              <a:rPr sz="2400" dirty="0">
                <a:latin typeface="Times New Roman"/>
                <a:cs typeface="Times New Roman"/>
              </a:rPr>
              <a:t>sở</a:t>
            </a:r>
            <a:r>
              <a:rPr sz="2400" spc="65" dirty="0">
                <a:latin typeface="Times New Roman"/>
                <a:cs typeface="Times New Roman"/>
              </a:rPr>
              <a:t> </a:t>
            </a:r>
            <a:r>
              <a:rPr sz="2400" dirty="0">
                <a:latin typeface="Times New Roman"/>
                <a:cs typeface="Times New Roman"/>
              </a:rPr>
              <a:t>đó</a:t>
            </a:r>
            <a:r>
              <a:rPr sz="2400" spc="85" dirty="0">
                <a:latin typeface="Times New Roman"/>
                <a:cs typeface="Times New Roman"/>
              </a:rPr>
              <a:t> </a:t>
            </a:r>
            <a:r>
              <a:rPr sz="2400" dirty="0">
                <a:latin typeface="Times New Roman"/>
                <a:cs typeface="Times New Roman"/>
              </a:rPr>
              <a:t>đặt</a:t>
            </a:r>
            <a:r>
              <a:rPr sz="2400" spc="75" dirty="0">
                <a:latin typeface="Times New Roman"/>
                <a:cs typeface="Times New Roman"/>
              </a:rPr>
              <a:t> </a:t>
            </a:r>
            <a:r>
              <a:rPr sz="2400" dirty="0">
                <a:latin typeface="Times New Roman"/>
                <a:cs typeface="Times New Roman"/>
              </a:rPr>
              <a:t>trụ</a:t>
            </a:r>
            <a:r>
              <a:rPr sz="2400" spc="75" dirty="0">
                <a:latin typeface="Times New Roman"/>
                <a:cs typeface="Times New Roman"/>
              </a:rPr>
              <a:t> </a:t>
            </a:r>
            <a:r>
              <a:rPr sz="2400" dirty="0">
                <a:latin typeface="Times New Roman"/>
                <a:cs typeface="Times New Roman"/>
              </a:rPr>
              <a:t>sở</a:t>
            </a:r>
            <a:r>
              <a:rPr sz="2400" spc="65" dirty="0">
                <a:latin typeface="Times New Roman"/>
                <a:cs typeface="Times New Roman"/>
              </a:rPr>
              <a:t> </a:t>
            </a:r>
            <a:r>
              <a:rPr sz="2400" dirty="0">
                <a:latin typeface="Times New Roman"/>
                <a:cs typeface="Times New Roman"/>
              </a:rPr>
              <a:t>để</a:t>
            </a:r>
            <a:r>
              <a:rPr sz="2400" spc="95" dirty="0">
                <a:latin typeface="Times New Roman"/>
                <a:cs typeface="Times New Roman"/>
              </a:rPr>
              <a:t> </a:t>
            </a:r>
            <a:r>
              <a:rPr sz="2400" dirty="0">
                <a:latin typeface="Times New Roman"/>
                <a:cs typeface="Times New Roman"/>
              </a:rPr>
              <a:t>mua</a:t>
            </a:r>
            <a:r>
              <a:rPr sz="2400" spc="80" dirty="0">
                <a:latin typeface="Times New Roman"/>
                <a:cs typeface="Times New Roman"/>
              </a:rPr>
              <a:t> </a:t>
            </a:r>
            <a:r>
              <a:rPr sz="2400" dirty="0">
                <a:latin typeface="Times New Roman"/>
                <a:cs typeface="Times New Roman"/>
              </a:rPr>
              <a:t>sắm</a:t>
            </a:r>
            <a:r>
              <a:rPr sz="2400" spc="70" dirty="0">
                <a:latin typeface="Times New Roman"/>
                <a:cs typeface="Times New Roman"/>
              </a:rPr>
              <a:t> </a:t>
            </a:r>
            <a:r>
              <a:rPr sz="2400" dirty="0">
                <a:latin typeface="Times New Roman"/>
                <a:cs typeface="Times New Roman"/>
              </a:rPr>
              <a:t>tập</a:t>
            </a:r>
            <a:r>
              <a:rPr sz="2400" spc="85" dirty="0">
                <a:latin typeface="Times New Roman"/>
                <a:cs typeface="Times New Roman"/>
              </a:rPr>
              <a:t> </a:t>
            </a:r>
            <a:r>
              <a:rPr sz="2400" dirty="0">
                <a:latin typeface="Times New Roman"/>
                <a:cs typeface="Times New Roman"/>
              </a:rPr>
              <a:t>trung.</a:t>
            </a:r>
            <a:r>
              <a:rPr sz="2400" spc="90" dirty="0">
                <a:latin typeface="Times New Roman"/>
                <a:cs typeface="Times New Roman"/>
              </a:rPr>
              <a:t> </a:t>
            </a:r>
            <a:r>
              <a:rPr sz="2400" dirty="0">
                <a:latin typeface="Times New Roman"/>
                <a:cs typeface="Times New Roman"/>
              </a:rPr>
              <a:t>Nếu</a:t>
            </a:r>
            <a:r>
              <a:rPr sz="2400" spc="70" dirty="0">
                <a:latin typeface="Times New Roman"/>
                <a:cs typeface="Times New Roman"/>
              </a:rPr>
              <a:t> </a:t>
            </a:r>
            <a:r>
              <a:rPr sz="2400" spc="-25" dirty="0">
                <a:latin typeface="Times New Roman"/>
                <a:cs typeface="Times New Roman"/>
              </a:rPr>
              <a:t>có </a:t>
            </a:r>
            <a:r>
              <a:rPr sz="2400" dirty="0">
                <a:latin typeface="Times New Roman"/>
                <a:cs typeface="Times New Roman"/>
              </a:rPr>
              <a:t>nhu</a:t>
            </a:r>
            <a:r>
              <a:rPr sz="2400" spc="150" dirty="0">
                <a:latin typeface="Times New Roman"/>
                <a:cs typeface="Times New Roman"/>
              </a:rPr>
              <a:t> </a:t>
            </a:r>
            <a:r>
              <a:rPr sz="2400" dirty="0">
                <a:latin typeface="Times New Roman"/>
                <a:cs typeface="Times New Roman"/>
              </a:rPr>
              <a:t>cầu</a:t>
            </a:r>
            <a:r>
              <a:rPr sz="2400" spc="160" dirty="0">
                <a:latin typeface="Times New Roman"/>
                <a:cs typeface="Times New Roman"/>
              </a:rPr>
              <a:t> </a:t>
            </a:r>
            <a:r>
              <a:rPr sz="2400" dirty="0">
                <a:latin typeface="Times New Roman"/>
                <a:cs typeface="Times New Roman"/>
              </a:rPr>
              <a:t>mua</a:t>
            </a:r>
            <a:r>
              <a:rPr sz="2400" spc="165" dirty="0">
                <a:latin typeface="Times New Roman"/>
                <a:cs typeface="Times New Roman"/>
              </a:rPr>
              <a:t> </a:t>
            </a:r>
            <a:r>
              <a:rPr sz="2400" dirty="0" err="1">
                <a:latin typeface="Times New Roman"/>
                <a:cs typeface="Times New Roman"/>
              </a:rPr>
              <a:t>sắm</a:t>
            </a:r>
            <a:r>
              <a:rPr sz="2400" spc="130" dirty="0">
                <a:latin typeface="Times New Roman"/>
                <a:cs typeface="Times New Roman"/>
              </a:rPr>
              <a:t> </a:t>
            </a:r>
            <a:r>
              <a:rPr sz="2400" dirty="0" err="1">
                <a:latin typeface="Times New Roman"/>
                <a:cs typeface="Times New Roman"/>
              </a:rPr>
              <a:t>thông</a:t>
            </a:r>
            <a:r>
              <a:rPr sz="2400" spc="145" dirty="0">
                <a:latin typeface="Times New Roman"/>
                <a:cs typeface="Times New Roman"/>
              </a:rPr>
              <a:t> </a:t>
            </a:r>
            <a:r>
              <a:rPr sz="2400" dirty="0">
                <a:latin typeface="Times New Roman"/>
                <a:cs typeface="Times New Roman"/>
              </a:rPr>
              <a:t>qua</a:t>
            </a:r>
            <a:r>
              <a:rPr sz="2400" spc="160" dirty="0">
                <a:latin typeface="Times New Roman"/>
                <a:cs typeface="Times New Roman"/>
              </a:rPr>
              <a:t> </a:t>
            </a:r>
            <a:r>
              <a:rPr sz="2400" dirty="0">
                <a:latin typeface="Times New Roman"/>
                <a:cs typeface="Times New Roman"/>
              </a:rPr>
              <a:t>đơn</a:t>
            </a:r>
            <a:r>
              <a:rPr sz="2400" spc="130" dirty="0">
                <a:latin typeface="Times New Roman"/>
                <a:cs typeface="Times New Roman"/>
              </a:rPr>
              <a:t> </a:t>
            </a:r>
            <a:r>
              <a:rPr sz="2400" dirty="0">
                <a:latin typeface="Times New Roman"/>
                <a:cs typeface="Times New Roman"/>
              </a:rPr>
              <a:t>vị</a:t>
            </a:r>
            <a:r>
              <a:rPr sz="2400" spc="170" dirty="0">
                <a:latin typeface="Times New Roman"/>
                <a:cs typeface="Times New Roman"/>
              </a:rPr>
              <a:t> </a:t>
            </a:r>
            <a:r>
              <a:rPr sz="2400" dirty="0">
                <a:latin typeface="Times New Roman"/>
                <a:cs typeface="Times New Roman"/>
              </a:rPr>
              <a:t>mua</a:t>
            </a:r>
            <a:r>
              <a:rPr sz="2400" spc="165" dirty="0">
                <a:latin typeface="Times New Roman"/>
                <a:cs typeface="Times New Roman"/>
              </a:rPr>
              <a:t> </a:t>
            </a:r>
            <a:r>
              <a:rPr sz="2400" dirty="0">
                <a:latin typeface="Times New Roman"/>
                <a:cs typeface="Times New Roman"/>
              </a:rPr>
              <a:t>sắm</a:t>
            </a:r>
            <a:r>
              <a:rPr sz="2400" spc="130" dirty="0">
                <a:latin typeface="Times New Roman"/>
                <a:cs typeface="Times New Roman"/>
              </a:rPr>
              <a:t> </a:t>
            </a:r>
            <a:r>
              <a:rPr sz="2400" spc="-25" dirty="0">
                <a:latin typeface="Times New Roman"/>
                <a:cs typeface="Times New Roman"/>
              </a:rPr>
              <a:t>tập </a:t>
            </a:r>
            <a:r>
              <a:rPr sz="2400" dirty="0">
                <a:latin typeface="Times New Roman"/>
                <a:cs typeface="Times New Roman"/>
              </a:rPr>
              <a:t>trung</a:t>
            </a:r>
            <a:r>
              <a:rPr sz="2400" spc="110" dirty="0">
                <a:latin typeface="Times New Roman"/>
                <a:cs typeface="Times New Roman"/>
              </a:rPr>
              <a:t> </a:t>
            </a:r>
            <a:r>
              <a:rPr sz="2400" dirty="0">
                <a:latin typeface="Times New Roman"/>
                <a:cs typeface="Times New Roman"/>
              </a:rPr>
              <a:t>thì</a:t>
            </a:r>
            <a:r>
              <a:rPr sz="2400" spc="100" dirty="0">
                <a:latin typeface="Times New Roman"/>
                <a:cs typeface="Times New Roman"/>
              </a:rPr>
              <a:t> </a:t>
            </a:r>
            <a:r>
              <a:rPr sz="2400" dirty="0">
                <a:latin typeface="Times New Roman"/>
                <a:cs typeface="Times New Roman"/>
              </a:rPr>
              <a:t>phải</a:t>
            </a:r>
            <a:r>
              <a:rPr sz="2400" spc="105" dirty="0">
                <a:latin typeface="Times New Roman"/>
                <a:cs typeface="Times New Roman"/>
              </a:rPr>
              <a:t> </a:t>
            </a:r>
            <a:r>
              <a:rPr sz="2400" dirty="0">
                <a:latin typeface="Times New Roman"/>
                <a:cs typeface="Times New Roman"/>
              </a:rPr>
              <a:t>ký</a:t>
            </a:r>
            <a:r>
              <a:rPr sz="2400" spc="110" dirty="0">
                <a:latin typeface="Times New Roman"/>
                <a:cs typeface="Times New Roman"/>
              </a:rPr>
              <a:t> </a:t>
            </a:r>
            <a:r>
              <a:rPr sz="2400" dirty="0">
                <a:latin typeface="Times New Roman"/>
                <a:cs typeface="Times New Roman"/>
              </a:rPr>
              <a:t>kết</a:t>
            </a:r>
            <a:r>
              <a:rPr sz="2400" spc="105" dirty="0">
                <a:latin typeface="Times New Roman"/>
                <a:cs typeface="Times New Roman"/>
              </a:rPr>
              <a:t> </a:t>
            </a:r>
            <a:r>
              <a:rPr sz="2400" dirty="0">
                <a:latin typeface="Times New Roman"/>
                <a:cs typeface="Times New Roman"/>
              </a:rPr>
              <a:t>hợp</a:t>
            </a:r>
            <a:r>
              <a:rPr sz="2400" spc="110" dirty="0">
                <a:latin typeface="Times New Roman"/>
                <a:cs typeface="Times New Roman"/>
              </a:rPr>
              <a:t> </a:t>
            </a:r>
            <a:r>
              <a:rPr sz="2400" dirty="0">
                <a:latin typeface="Times New Roman"/>
                <a:cs typeface="Times New Roman"/>
              </a:rPr>
              <a:t>đồng</a:t>
            </a:r>
            <a:r>
              <a:rPr sz="2400" spc="114" dirty="0">
                <a:latin typeface="Times New Roman"/>
                <a:cs typeface="Times New Roman"/>
              </a:rPr>
              <a:t> </a:t>
            </a:r>
            <a:r>
              <a:rPr sz="2400" dirty="0">
                <a:latin typeface="Times New Roman"/>
                <a:cs typeface="Times New Roman"/>
              </a:rPr>
              <a:t>với</a:t>
            </a:r>
            <a:r>
              <a:rPr sz="2400" spc="100" dirty="0">
                <a:latin typeface="Times New Roman"/>
                <a:cs typeface="Times New Roman"/>
              </a:rPr>
              <a:t> </a:t>
            </a:r>
            <a:r>
              <a:rPr sz="2400" dirty="0">
                <a:latin typeface="Times New Roman"/>
                <a:cs typeface="Times New Roman"/>
              </a:rPr>
              <a:t>đơn</a:t>
            </a:r>
            <a:r>
              <a:rPr sz="2400" spc="110" dirty="0">
                <a:latin typeface="Times New Roman"/>
                <a:cs typeface="Times New Roman"/>
              </a:rPr>
              <a:t> </a:t>
            </a:r>
            <a:r>
              <a:rPr sz="2400" dirty="0">
                <a:latin typeface="Times New Roman"/>
                <a:cs typeface="Times New Roman"/>
              </a:rPr>
              <a:t>vị</a:t>
            </a:r>
            <a:r>
              <a:rPr sz="2400" spc="105" dirty="0">
                <a:latin typeface="Times New Roman"/>
                <a:cs typeface="Times New Roman"/>
              </a:rPr>
              <a:t> </a:t>
            </a:r>
            <a:r>
              <a:rPr sz="2400" dirty="0">
                <a:latin typeface="Times New Roman"/>
                <a:cs typeface="Times New Roman"/>
              </a:rPr>
              <a:t>mua</a:t>
            </a:r>
            <a:r>
              <a:rPr sz="2400" spc="120" dirty="0">
                <a:latin typeface="Times New Roman"/>
                <a:cs typeface="Times New Roman"/>
              </a:rPr>
              <a:t> </a:t>
            </a:r>
            <a:r>
              <a:rPr sz="2400" dirty="0">
                <a:latin typeface="Times New Roman"/>
                <a:cs typeface="Times New Roman"/>
              </a:rPr>
              <a:t>sắm</a:t>
            </a:r>
            <a:r>
              <a:rPr sz="2400" spc="105" dirty="0">
                <a:latin typeface="Times New Roman"/>
                <a:cs typeface="Times New Roman"/>
              </a:rPr>
              <a:t> </a:t>
            </a:r>
            <a:r>
              <a:rPr sz="2400" dirty="0">
                <a:latin typeface="Times New Roman"/>
                <a:cs typeface="Times New Roman"/>
              </a:rPr>
              <a:t>tập</a:t>
            </a:r>
            <a:r>
              <a:rPr sz="2400" spc="120" dirty="0">
                <a:latin typeface="Times New Roman"/>
                <a:cs typeface="Times New Roman"/>
              </a:rPr>
              <a:t> </a:t>
            </a:r>
            <a:r>
              <a:rPr sz="2400" dirty="0">
                <a:latin typeface="Times New Roman"/>
                <a:cs typeface="Times New Roman"/>
              </a:rPr>
              <a:t>trung</a:t>
            </a:r>
            <a:r>
              <a:rPr sz="2400" spc="110" dirty="0">
                <a:latin typeface="Times New Roman"/>
                <a:cs typeface="Times New Roman"/>
              </a:rPr>
              <a:t> </a:t>
            </a:r>
            <a:r>
              <a:rPr sz="2400" dirty="0">
                <a:latin typeface="Times New Roman"/>
                <a:cs typeface="Times New Roman"/>
              </a:rPr>
              <a:t>cấp</a:t>
            </a:r>
            <a:r>
              <a:rPr sz="2400" spc="110" dirty="0">
                <a:latin typeface="Times New Roman"/>
                <a:cs typeface="Times New Roman"/>
              </a:rPr>
              <a:t> </a:t>
            </a:r>
            <a:r>
              <a:rPr sz="2400" dirty="0">
                <a:latin typeface="Times New Roman"/>
                <a:cs typeface="Times New Roman"/>
              </a:rPr>
              <a:t>quốc</a:t>
            </a:r>
            <a:r>
              <a:rPr sz="2400" spc="120" dirty="0">
                <a:latin typeface="Times New Roman"/>
                <a:cs typeface="Times New Roman"/>
              </a:rPr>
              <a:t> </a:t>
            </a:r>
            <a:r>
              <a:rPr sz="2400" dirty="0">
                <a:latin typeface="Times New Roman"/>
                <a:cs typeface="Times New Roman"/>
              </a:rPr>
              <a:t>gia,</a:t>
            </a:r>
            <a:r>
              <a:rPr sz="2400" spc="125" dirty="0">
                <a:latin typeface="Times New Roman"/>
                <a:cs typeface="Times New Roman"/>
              </a:rPr>
              <a:t> </a:t>
            </a:r>
            <a:r>
              <a:rPr sz="2400" dirty="0">
                <a:latin typeface="Times New Roman"/>
                <a:cs typeface="Times New Roman"/>
              </a:rPr>
              <a:t>cấp</a:t>
            </a:r>
            <a:r>
              <a:rPr sz="2400" spc="110" dirty="0">
                <a:latin typeface="Times New Roman"/>
                <a:cs typeface="Times New Roman"/>
              </a:rPr>
              <a:t> </a:t>
            </a:r>
            <a:r>
              <a:rPr sz="2400" dirty="0">
                <a:latin typeface="Times New Roman"/>
                <a:cs typeface="Times New Roman"/>
              </a:rPr>
              <a:t>địa</a:t>
            </a:r>
            <a:r>
              <a:rPr sz="2400" spc="114" dirty="0">
                <a:latin typeface="Times New Roman"/>
                <a:cs typeface="Times New Roman"/>
              </a:rPr>
              <a:t> </a:t>
            </a:r>
            <a:r>
              <a:rPr sz="2400" dirty="0">
                <a:latin typeface="Times New Roman"/>
                <a:cs typeface="Times New Roman"/>
              </a:rPr>
              <a:t>phương),</a:t>
            </a:r>
            <a:r>
              <a:rPr sz="2400" spc="105" dirty="0">
                <a:latin typeface="Times New Roman"/>
                <a:cs typeface="Times New Roman"/>
              </a:rPr>
              <a:t> </a:t>
            </a:r>
            <a:r>
              <a:rPr sz="2400" spc="-25" dirty="0">
                <a:latin typeface="Times New Roman"/>
                <a:cs typeface="Times New Roman"/>
              </a:rPr>
              <a:t>đàm </a:t>
            </a:r>
            <a:r>
              <a:rPr sz="2400" dirty="0">
                <a:latin typeface="Times New Roman"/>
                <a:cs typeface="Times New Roman"/>
              </a:rPr>
              <a:t>phán</a:t>
            </a:r>
            <a:r>
              <a:rPr sz="2400" spc="45" dirty="0">
                <a:latin typeface="Times New Roman"/>
                <a:cs typeface="Times New Roman"/>
              </a:rPr>
              <a:t> </a:t>
            </a:r>
            <a:r>
              <a:rPr sz="2400" spc="-20" dirty="0">
                <a:latin typeface="Times New Roman"/>
                <a:cs typeface="Times New Roman"/>
              </a:rPr>
              <a:t>giá.</a:t>
            </a:r>
            <a:endParaRPr sz="2400" dirty="0">
              <a:latin typeface="Times New Roman"/>
              <a:cs typeface="Times New Roman"/>
            </a:endParaRPr>
          </a:p>
          <a:p>
            <a:pPr marL="393700" marR="5715" indent="-381000" algn="just">
              <a:lnSpc>
                <a:spcPct val="101400"/>
              </a:lnSpc>
              <a:buFont typeface="Wingdings"/>
              <a:buChar char=""/>
              <a:tabLst>
                <a:tab pos="393700" algn="l"/>
              </a:tabLst>
            </a:pPr>
            <a:r>
              <a:rPr sz="2400" dirty="0">
                <a:latin typeface="Times New Roman"/>
                <a:cs typeface="Times New Roman"/>
              </a:rPr>
              <a:t>Nguyên</a:t>
            </a:r>
            <a:r>
              <a:rPr sz="2400" spc="90" dirty="0">
                <a:latin typeface="Times New Roman"/>
                <a:cs typeface="Times New Roman"/>
              </a:rPr>
              <a:t> </a:t>
            </a:r>
            <a:r>
              <a:rPr sz="2400" dirty="0">
                <a:latin typeface="Times New Roman"/>
                <a:cs typeface="Times New Roman"/>
              </a:rPr>
              <a:t>tắc</a:t>
            </a:r>
            <a:r>
              <a:rPr sz="2400" spc="65" dirty="0">
                <a:latin typeface="Times New Roman"/>
                <a:cs typeface="Times New Roman"/>
              </a:rPr>
              <a:t> </a:t>
            </a:r>
            <a:r>
              <a:rPr sz="2400" dirty="0">
                <a:latin typeface="Times New Roman"/>
                <a:cs typeface="Times New Roman"/>
              </a:rPr>
              <a:t>thanh</a:t>
            </a:r>
            <a:r>
              <a:rPr sz="2400" spc="85" dirty="0">
                <a:latin typeface="Times New Roman"/>
                <a:cs typeface="Times New Roman"/>
              </a:rPr>
              <a:t> </a:t>
            </a:r>
            <a:r>
              <a:rPr sz="2400" dirty="0">
                <a:latin typeface="Times New Roman"/>
                <a:cs typeface="Times New Roman"/>
              </a:rPr>
              <a:t>toán:</a:t>
            </a:r>
            <a:r>
              <a:rPr sz="2400" spc="60" dirty="0">
                <a:latin typeface="Times New Roman"/>
                <a:cs typeface="Times New Roman"/>
              </a:rPr>
              <a:t> </a:t>
            </a:r>
            <a:r>
              <a:rPr sz="2400" dirty="0">
                <a:latin typeface="Times New Roman"/>
                <a:cs typeface="Times New Roman"/>
              </a:rPr>
              <a:t>Quỹ</a:t>
            </a:r>
            <a:r>
              <a:rPr sz="2400" spc="85" dirty="0">
                <a:latin typeface="Times New Roman"/>
                <a:cs typeface="Times New Roman"/>
              </a:rPr>
              <a:t> </a:t>
            </a:r>
            <a:r>
              <a:rPr sz="2400" dirty="0">
                <a:latin typeface="Times New Roman"/>
                <a:cs typeface="Times New Roman"/>
              </a:rPr>
              <a:t>BHYT</a:t>
            </a:r>
            <a:r>
              <a:rPr sz="2400" spc="50" dirty="0">
                <a:latin typeface="Times New Roman"/>
                <a:cs typeface="Times New Roman"/>
              </a:rPr>
              <a:t> </a:t>
            </a:r>
            <a:r>
              <a:rPr sz="2400" dirty="0">
                <a:latin typeface="Times New Roman"/>
                <a:cs typeface="Times New Roman"/>
              </a:rPr>
              <a:t>thanh</a:t>
            </a:r>
            <a:r>
              <a:rPr sz="2400" spc="60" dirty="0">
                <a:latin typeface="Times New Roman"/>
                <a:cs typeface="Times New Roman"/>
              </a:rPr>
              <a:t> </a:t>
            </a:r>
            <a:r>
              <a:rPr sz="2400" dirty="0">
                <a:latin typeface="Times New Roman"/>
                <a:cs typeface="Times New Roman"/>
              </a:rPr>
              <a:t>toán</a:t>
            </a:r>
            <a:r>
              <a:rPr sz="2400" spc="75" dirty="0">
                <a:latin typeface="Times New Roman"/>
                <a:cs typeface="Times New Roman"/>
              </a:rPr>
              <a:t> </a:t>
            </a:r>
            <a:r>
              <a:rPr sz="2400" dirty="0">
                <a:latin typeface="Times New Roman"/>
                <a:cs typeface="Times New Roman"/>
              </a:rPr>
              <a:t>theo</a:t>
            </a:r>
            <a:r>
              <a:rPr sz="2400" spc="70" dirty="0">
                <a:latin typeface="Times New Roman"/>
                <a:cs typeface="Times New Roman"/>
              </a:rPr>
              <a:t> </a:t>
            </a:r>
            <a:r>
              <a:rPr sz="2400" dirty="0">
                <a:latin typeface="Times New Roman"/>
                <a:cs typeface="Times New Roman"/>
              </a:rPr>
              <a:t>giá</a:t>
            </a:r>
            <a:r>
              <a:rPr sz="2400" spc="70" dirty="0">
                <a:latin typeface="Times New Roman"/>
                <a:cs typeface="Times New Roman"/>
              </a:rPr>
              <a:t> </a:t>
            </a:r>
            <a:r>
              <a:rPr sz="2400" dirty="0">
                <a:latin typeface="Times New Roman"/>
                <a:cs typeface="Times New Roman"/>
              </a:rPr>
              <a:t>thuốc</a:t>
            </a:r>
            <a:r>
              <a:rPr sz="2400" spc="85" dirty="0">
                <a:latin typeface="Times New Roman"/>
                <a:cs typeface="Times New Roman"/>
              </a:rPr>
              <a:t> </a:t>
            </a:r>
            <a:r>
              <a:rPr sz="2400" dirty="0">
                <a:latin typeface="Times New Roman"/>
                <a:cs typeface="Times New Roman"/>
              </a:rPr>
              <a:t>mua</a:t>
            </a:r>
            <a:r>
              <a:rPr sz="2400" spc="90" dirty="0">
                <a:latin typeface="Times New Roman"/>
                <a:cs typeface="Times New Roman"/>
              </a:rPr>
              <a:t> </a:t>
            </a:r>
            <a:r>
              <a:rPr sz="2400" dirty="0">
                <a:latin typeface="Times New Roman"/>
                <a:cs typeface="Times New Roman"/>
              </a:rPr>
              <a:t>vào</a:t>
            </a:r>
            <a:r>
              <a:rPr sz="2400" spc="80" dirty="0">
                <a:latin typeface="Times New Roman"/>
                <a:cs typeface="Times New Roman"/>
              </a:rPr>
              <a:t> </a:t>
            </a:r>
            <a:r>
              <a:rPr sz="2400" dirty="0">
                <a:latin typeface="Times New Roman"/>
                <a:cs typeface="Times New Roman"/>
              </a:rPr>
              <a:t>nhưng</a:t>
            </a:r>
            <a:r>
              <a:rPr sz="2400" spc="75" dirty="0">
                <a:latin typeface="Times New Roman"/>
                <a:cs typeface="Times New Roman"/>
              </a:rPr>
              <a:t> </a:t>
            </a:r>
            <a:r>
              <a:rPr sz="2400" dirty="0">
                <a:latin typeface="Times New Roman"/>
                <a:cs typeface="Times New Roman"/>
              </a:rPr>
              <a:t>không</a:t>
            </a:r>
            <a:r>
              <a:rPr sz="2400" spc="80" dirty="0">
                <a:latin typeface="Times New Roman"/>
                <a:cs typeface="Times New Roman"/>
              </a:rPr>
              <a:t> </a:t>
            </a:r>
            <a:r>
              <a:rPr sz="2400" dirty="0">
                <a:latin typeface="Times New Roman"/>
                <a:cs typeface="Times New Roman"/>
              </a:rPr>
              <a:t>vượt</a:t>
            </a:r>
            <a:r>
              <a:rPr sz="2400" spc="65" dirty="0">
                <a:latin typeface="Times New Roman"/>
                <a:cs typeface="Times New Roman"/>
              </a:rPr>
              <a:t> </a:t>
            </a:r>
            <a:r>
              <a:rPr sz="2400" dirty="0">
                <a:latin typeface="Times New Roman"/>
                <a:cs typeface="Times New Roman"/>
              </a:rPr>
              <a:t>đơn</a:t>
            </a:r>
            <a:r>
              <a:rPr sz="2400" spc="70" dirty="0">
                <a:latin typeface="Times New Roman"/>
                <a:cs typeface="Times New Roman"/>
              </a:rPr>
              <a:t> </a:t>
            </a:r>
            <a:r>
              <a:rPr sz="2400" spc="-25" dirty="0">
                <a:latin typeface="Times New Roman"/>
                <a:cs typeface="Times New Roman"/>
              </a:rPr>
              <a:t>giá </a:t>
            </a:r>
            <a:r>
              <a:rPr sz="2400" dirty="0">
                <a:latin typeface="Times New Roman"/>
                <a:cs typeface="Times New Roman"/>
              </a:rPr>
              <a:t>trúng</a:t>
            </a:r>
            <a:r>
              <a:rPr sz="2400" spc="95" dirty="0">
                <a:latin typeface="Times New Roman"/>
                <a:cs typeface="Times New Roman"/>
              </a:rPr>
              <a:t> </a:t>
            </a:r>
            <a:r>
              <a:rPr sz="2400" dirty="0">
                <a:latin typeface="Times New Roman"/>
                <a:cs typeface="Times New Roman"/>
              </a:rPr>
              <a:t>thầu</a:t>
            </a:r>
            <a:r>
              <a:rPr sz="2400" spc="90" dirty="0">
                <a:latin typeface="Times New Roman"/>
                <a:cs typeface="Times New Roman"/>
              </a:rPr>
              <a:t> </a:t>
            </a:r>
            <a:r>
              <a:rPr sz="2400" dirty="0">
                <a:latin typeface="Times New Roman"/>
                <a:cs typeface="Times New Roman"/>
              </a:rPr>
              <a:t>của</a:t>
            </a:r>
            <a:r>
              <a:rPr sz="2400" spc="110" dirty="0">
                <a:latin typeface="Times New Roman"/>
                <a:cs typeface="Times New Roman"/>
              </a:rPr>
              <a:t> </a:t>
            </a:r>
            <a:r>
              <a:rPr sz="2400" dirty="0" err="1">
                <a:latin typeface="Times New Roman"/>
                <a:cs typeface="Times New Roman"/>
              </a:rPr>
              <a:t>các</a:t>
            </a:r>
            <a:r>
              <a:rPr sz="2400" spc="110" dirty="0">
                <a:latin typeface="Times New Roman"/>
                <a:cs typeface="Times New Roman"/>
              </a:rPr>
              <a:t> </a:t>
            </a:r>
            <a:r>
              <a:rPr lang="en-US" sz="2400" dirty="0">
                <a:latin typeface="Times New Roman"/>
                <a:cs typeface="Times New Roman"/>
              </a:rPr>
              <a:t>CSYT </a:t>
            </a:r>
            <a:r>
              <a:rPr sz="2400" dirty="0" err="1">
                <a:latin typeface="Times New Roman"/>
                <a:cs typeface="Times New Roman"/>
              </a:rPr>
              <a:t>công</a:t>
            </a:r>
            <a:r>
              <a:rPr sz="2400" spc="100" dirty="0">
                <a:latin typeface="Times New Roman"/>
                <a:cs typeface="Times New Roman"/>
              </a:rPr>
              <a:t> </a:t>
            </a:r>
            <a:r>
              <a:rPr sz="2400" dirty="0">
                <a:latin typeface="Times New Roman"/>
                <a:cs typeface="Times New Roman"/>
              </a:rPr>
              <a:t>lập</a:t>
            </a:r>
            <a:r>
              <a:rPr sz="2400" spc="105" dirty="0">
                <a:latin typeface="Times New Roman"/>
                <a:cs typeface="Times New Roman"/>
              </a:rPr>
              <a:t> </a:t>
            </a:r>
            <a:r>
              <a:rPr sz="2400" dirty="0">
                <a:latin typeface="Times New Roman"/>
                <a:cs typeface="Times New Roman"/>
              </a:rPr>
              <a:t>tuyến</a:t>
            </a:r>
            <a:r>
              <a:rPr sz="2400" spc="100" dirty="0">
                <a:latin typeface="Times New Roman"/>
                <a:cs typeface="Times New Roman"/>
              </a:rPr>
              <a:t> </a:t>
            </a:r>
            <a:r>
              <a:rPr sz="2400" dirty="0">
                <a:latin typeface="Times New Roman"/>
                <a:cs typeface="Times New Roman"/>
              </a:rPr>
              <a:t>tỉnh,</a:t>
            </a:r>
            <a:r>
              <a:rPr sz="2400" spc="105" dirty="0">
                <a:latin typeface="Times New Roman"/>
                <a:cs typeface="Times New Roman"/>
              </a:rPr>
              <a:t> </a:t>
            </a:r>
            <a:r>
              <a:rPr sz="2400" dirty="0">
                <a:latin typeface="Times New Roman"/>
                <a:cs typeface="Times New Roman"/>
              </a:rPr>
              <a:t>tuyến</a:t>
            </a:r>
            <a:r>
              <a:rPr sz="2400" spc="95" dirty="0">
                <a:latin typeface="Times New Roman"/>
                <a:cs typeface="Times New Roman"/>
              </a:rPr>
              <a:t> </a:t>
            </a:r>
            <a:r>
              <a:rPr sz="2400" dirty="0">
                <a:latin typeface="Times New Roman"/>
                <a:cs typeface="Times New Roman"/>
              </a:rPr>
              <a:t>trung</a:t>
            </a:r>
            <a:r>
              <a:rPr sz="2400" spc="100" dirty="0">
                <a:latin typeface="Times New Roman"/>
                <a:cs typeface="Times New Roman"/>
              </a:rPr>
              <a:t> </a:t>
            </a:r>
            <a:r>
              <a:rPr sz="2400" dirty="0">
                <a:latin typeface="Times New Roman"/>
                <a:cs typeface="Times New Roman"/>
              </a:rPr>
              <a:t>ương</a:t>
            </a:r>
            <a:r>
              <a:rPr sz="2400" spc="100" dirty="0">
                <a:latin typeface="Times New Roman"/>
                <a:cs typeface="Times New Roman"/>
              </a:rPr>
              <a:t> </a:t>
            </a:r>
            <a:r>
              <a:rPr sz="2400" dirty="0" err="1">
                <a:latin typeface="Times New Roman"/>
                <a:cs typeface="Times New Roman"/>
              </a:rPr>
              <a:t>hoặc</a:t>
            </a:r>
            <a:r>
              <a:rPr sz="2400" spc="110" dirty="0">
                <a:latin typeface="Times New Roman"/>
                <a:cs typeface="Times New Roman"/>
              </a:rPr>
              <a:t> </a:t>
            </a:r>
            <a:r>
              <a:rPr lang="en-US" sz="2400" dirty="0">
                <a:latin typeface="Times New Roman"/>
                <a:cs typeface="Times New Roman"/>
              </a:rPr>
              <a:t>CSYT </a:t>
            </a:r>
            <a:r>
              <a:rPr sz="2400" dirty="0" err="1">
                <a:latin typeface="Times New Roman"/>
                <a:cs typeface="Times New Roman"/>
              </a:rPr>
              <a:t>cùng</a:t>
            </a:r>
            <a:r>
              <a:rPr sz="2400" spc="405" dirty="0">
                <a:latin typeface="Times New Roman"/>
                <a:cs typeface="Times New Roman"/>
              </a:rPr>
              <a:t> </a:t>
            </a:r>
            <a:r>
              <a:rPr sz="2400" dirty="0">
                <a:latin typeface="Times New Roman"/>
                <a:cs typeface="Times New Roman"/>
              </a:rPr>
              <a:t>cấp</a:t>
            </a:r>
            <a:r>
              <a:rPr sz="2400" spc="405" dirty="0">
                <a:latin typeface="Times New Roman"/>
                <a:cs typeface="Times New Roman"/>
              </a:rPr>
              <a:t> </a:t>
            </a:r>
            <a:r>
              <a:rPr sz="2400" dirty="0">
                <a:latin typeface="Times New Roman"/>
                <a:cs typeface="Times New Roman"/>
              </a:rPr>
              <a:t>chuyên</a:t>
            </a:r>
            <a:r>
              <a:rPr sz="2400" spc="409" dirty="0">
                <a:latin typeface="Times New Roman"/>
                <a:cs typeface="Times New Roman"/>
              </a:rPr>
              <a:t> </a:t>
            </a:r>
            <a:r>
              <a:rPr sz="2400" dirty="0">
                <a:latin typeface="Times New Roman"/>
                <a:cs typeface="Times New Roman"/>
              </a:rPr>
              <a:t>môn</a:t>
            </a:r>
            <a:r>
              <a:rPr sz="2400" spc="405" dirty="0">
                <a:latin typeface="Times New Roman"/>
                <a:cs typeface="Times New Roman"/>
              </a:rPr>
              <a:t> </a:t>
            </a:r>
            <a:r>
              <a:rPr sz="2400" dirty="0">
                <a:latin typeface="Times New Roman"/>
                <a:cs typeface="Times New Roman"/>
              </a:rPr>
              <a:t>kỹ</a:t>
            </a:r>
            <a:r>
              <a:rPr sz="2400" spc="415" dirty="0">
                <a:latin typeface="Times New Roman"/>
                <a:cs typeface="Times New Roman"/>
              </a:rPr>
              <a:t> </a:t>
            </a:r>
            <a:r>
              <a:rPr sz="2400" dirty="0">
                <a:latin typeface="Times New Roman"/>
                <a:cs typeface="Times New Roman"/>
              </a:rPr>
              <a:t>thuật</a:t>
            </a:r>
            <a:r>
              <a:rPr sz="2400" spc="395" dirty="0">
                <a:latin typeface="Times New Roman"/>
                <a:cs typeface="Times New Roman"/>
              </a:rPr>
              <a:t> </a:t>
            </a:r>
            <a:r>
              <a:rPr sz="2400" dirty="0">
                <a:latin typeface="Times New Roman"/>
                <a:cs typeface="Times New Roman"/>
              </a:rPr>
              <a:t>trên</a:t>
            </a:r>
            <a:r>
              <a:rPr sz="2400" spc="400" dirty="0">
                <a:latin typeface="Times New Roman"/>
                <a:cs typeface="Times New Roman"/>
              </a:rPr>
              <a:t> </a:t>
            </a:r>
            <a:r>
              <a:rPr sz="2400" dirty="0">
                <a:latin typeface="Times New Roman"/>
                <a:cs typeface="Times New Roman"/>
              </a:rPr>
              <a:t>cùng</a:t>
            </a:r>
            <a:r>
              <a:rPr sz="2400" spc="385" dirty="0">
                <a:latin typeface="Times New Roman"/>
                <a:cs typeface="Times New Roman"/>
              </a:rPr>
              <a:t> </a:t>
            </a:r>
            <a:r>
              <a:rPr sz="2400" dirty="0">
                <a:latin typeface="Times New Roman"/>
                <a:cs typeface="Times New Roman"/>
              </a:rPr>
              <a:t>địa</a:t>
            </a:r>
            <a:r>
              <a:rPr sz="2400" spc="405" dirty="0">
                <a:latin typeface="Times New Roman"/>
                <a:cs typeface="Times New Roman"/>
              </a:rPr>
              <a:t> </a:t>
            </a:r>
            <a:r>
              <a:rPr sz="2400" dirty="0">
                <a:latin typeface="Times New Roman"/>
                <a:cs typeface="Times New Roman"/>
              </a:rPr>
              <a:t>bàn</a:t>
            </a:r>
            <a:r>
              <a:rPr sz="2400" spc="409" dirty="0">
                <a:latin typeface="Times New Roman"/>
                <a:cs typeface="Times New Roman"/>
              </a:rPr>
              <a:t> </a:t>
            </a:r>
            <a:r>
              <a:rPr sz="2400" dirty="0">
                <a:latin typeface="Times New Roman"/>
                <a:cs typeface="Times New Roman"/>
              </a:rPr>
              <a:t>của</a:t>
            </a:r>
            <a:r>
              <a:rPr sz="2400" spc="400" dirty="0">
                <a:latin typeface="Times New Roman"/>
                <a:cs typeface="Times New Roman"/>
              </a:rPr>
              <a:t> </a:t>
            </a:r>
            <a:r>
              <a:rPr sz="2400" dirty="0">
                <a:latin typeface="Times New Roman"/>
                <a:cs typeface="Times New Roman"/>
              </a:rPr>
              <a:t>thuốc</a:t>
            </a:r>
            <a:r>
              <a:rPr sz="2400" spc="405" dirty="0">
                <a:latin typeface="Times New Roman"/>
                <a:cs typeface="Times New Roman"/>
              </a:rPr>
              <a:t> </a:t>
            </a:r>
            <a:r>
              <a:rPr sz="2400" dirty="0">
                <a:latin typeface="Times New Roman"/>
                <a:cs typeface="Times New Roman"/>
              </a:rPr>
              <a:t>cùng</a:t>
            </a:r>
            <a:r>
              <a:rPr sz="2400" spc="405" dirty="0">
                <a:latin typeface="Times New Roman"/>
                <a:cs typeface="Times New Roman"/>
              </a:rPr>
              <a:t> </a:t>
            </a:r>
            <a:r>
              <a:rPr sz="2400" spc="-25" dirty="0">
                <a:latin typeface="Times New Roman"/>
                <a:cs typeface="Times New Roman"/>
              </a:rPr>
              <a:t>tên </a:t>
            </a:r>
            <a:r>
              <a:rPr sz="2400" dirty="0">
                <a:latin typeface="Times New Roman"/>
                <a:cs typeface="Times New Roman"/>
              </a:rPr>
              <a:t>thương</a:t>
            </a:r>
            <a:r>
              <a:rPr sz="2400" spc="305" dirty="0">
                <a:latin typeface="Times New Roman"/>
                <a:cs typeface="Times New Roman"/>
              </a:rPr>
              <a:t> </a:t>
            </a:r>
            <a:r>
              <a:rPr sz="2400" dirty="0">
                <a:latin typeface="Times New Roman"/>
                <a:cs typeface="Times New Roman"/>
              </a:rPr>
              <a:t>mại,</a:t>
            </a:r>
            <a:r>
              <a:rPr sz="2400" spc="300" dirty="0">
                <a:latin typeface="Times New Roman"/>
                <a:cs typeface="Times New Roman"/>
              </a:rPr>
              <a:t> </a:t>
            </a:r>
            <a:r>
              <a:rPr sz="2400" dirty="0">
                <a:latin typeface="Times New Roman"/>
                <a:cs typeface="Times New Roman"/>
              </a:rPr>
              <a:t>hãng</a:t>
            </a:r>
            <a:r>
              <a:rPr sz="2400" spc="275" dirty="0">
                <a:latin typeface="Times New Roman"/>
                <a:cs typeface="Times New Roman"/>
              </a:rPr>
              <a:t> </a:t>
            </a:r>
            <a:r>
              <a:rPr sz="2400" dirty="0">
                <a:latin typeface="Times New Roman"/>
                <a:cs typeface="Times New Roman"/>
              </a:rPr>
              <a:t>sản</a:t>
            </a:r>
            <a:r>
              <a:rPr sz="2400" spc="290" dirty="0">
                <a:latin typeface="Times New Roman"/>
                <a:cs typeface="Times New Roman"/>
              </a:rPr>
              <a:t> </a:t>
            </a:r>
            <a:r>
              <a:rPr sz="2400" dirty="0">
                <a:latin typeface="Times New Roman"/>
                <a:cs typeface="Times New Roman"/>
              </a:rPr>
              <a:t>xuất,</a:t>
            </a:r>
            <a:r>
              <a:rPr sz="2400" spc="295" dirty="0">
                <a:latin typeface="Times New Roman"/>
                <a:cs typeface="Times New Roman"/>
              </a:rPr>
              <a:t> </a:t>
            </a:r>
            <a:r>
              <a:rPr sz="2400" dirty="0">
                <a:latin typeface="Times New Roman"/>
                <a:cs typeface="Times New Roman"/>
              </a:rPr>
              <a:t>xuất</a:t>
            </a:r>
            <a:r>
              <a:rPr sz="2400" spc="285" dirty="0">
                <a:latin typeface="Times New Roman"/>
                <a:cs typeface="Times New Roman"/>
              </a:rPr>
              <a:t> </a:t>
            </a:r>
            <a:r>
              <a:rPr sz="2400" dirty="0">
                <a:latin typeface="Times New Roman"/>
                <a:cs typeface="Times New Roman"/>
              </a:rPr>
              <a:t>xứ,</a:t>
            </a:r>
            <a:r>
              <a:rPr sz="2400" spc="290" dirty="0">
                <a:latin typeface="Times New Roman"/>
                <a:cs typeface="Times New Roman"/>
              </a:rPr>
              <a:t> </a:t>
            </a:r>
            <a:r>
              <a:rPr sz="2400" dirty="0">
                <a:latin typeface="Times New Roman"/>
                <a:cs typeface="Times New Roman"/>
              </a:rPr>
              <a:t>nồng</a:t>
            </a:r>
            <a:r>
              <a:rPr sz="2400" spc="295" dirty="0">
                <a:latin typeface="Times New Roman"/>
                <a:cs typeface="Times New Roman"/>
              </a:rPr>
              <a:t> </a:t>
            </a:r>
            <a:r>
              <a:rPr sz="2400" dirty="0">
                <a:latin typeface="Times New Roman"/>
                <a:cs typeface="Times New Roman"/>
              </a:rPr>
              <a:t>độ,</a:t>
            </a:r>
            <a:r>
              <a:rPr sz="2400" spc="290" dirty="0">
                <a:latin typeface="Times New Roman"/>
                <a:cs typeface="Times New Roman"/>
              </a:rPr>
              <a:t> </a:t>
            </a:r>
            <a:r>
              <a:rPr sz="2400" dirty="0">
                <a:latin typeface="Times New Roman"/>
                <a:cs typeface="Times New Roman"/>
              </a:rPr>
              <a:t>hàm</a:t>
            </a:r>
            <a:r>
              <a:rPr sz="2400" spc="260" dirty="0">
                <a:latin typeface="Times New Roman"/>
                <a:cs typeface="Times New Roman"/>
              </a:rPr>
              <a:t> </a:t>
            </a:r>
            <a:r>
              <a:rPr sz="2400" dirty="0">
                <a:latin typeface="Times New Roman"/>
                <a:cs typeface="Times New Roman"/>
              </a:rPr>
              <a:t>lượng,</a:t>
            </a:r>
            <a:r>
              <a:rPr sz="2400" spc="300" dirty="0">
                <a:latin typeface="Times New Roman"/>
                <a:cs typeface="Times New Roman"/>
              </a:rPr>
              <a:t> </a:t>
            </a:r>
            <a:r>
              <a:rPr sz="2400" dirty="0">
                <a:latin typeface="Times New Roman"/>
                <a:cs typeface="Times New Roman"/>
              </a:rPr>
              <a:t>đường</a:t>
            </a:r>
            <a:r>
              <a:rPr sz="2400" spc="280" dirty="0">
                <a:latin typeface="Times New Roman"/>
                <a:cs typeface="Times New Roman"/>
              </a:rPr>
              <a:t> </a:t>
            </a:r>
            <a:r>
              <a:rPr sz="2400" dirty="0">
                <a:latin typeface="Times New Roman"/>
                <a:cs typeface="Times New Roman"/>
              </a:rPr>
              <a:t>dùng,</a:t>
            </a:r>
            <a:r>
              <a:rPr sz="2400" spc="295" dirty="0">
                <a:latin typeface="Times New Roman"/>
                <a:cs typeface="Times New Roman"/>
              </a:rPr>
              <a:t> </a:t>
            </a:r>
            <a:r>
              <a:rPr sz="2400" dirty="0">
                <a:latin typeface="Times New Roman"/>
                <a:cs typeface="Times New Roman"/>
              </a:rPr>
              <a:t>cùng</a:t>
            </a:r>
            <a:r>
              <a:rPr sz="2400" spc="280" dirty="0">
                <a:latin typeface="Times New Roman"/>
                <a:cs typeface="Times New Roman"/>
              </a:rPr>
              <a:t> </a:t>
            </a:r>
            <a:r>
              <a:rPr sz="2400" dirty="0">
                <a:latin typeface="Times New Roman"/>
                <a:cs typeface="Times New Roman"/>
              </a:rPr>
              <a:t>nhóm</a:t>
            </a:r>
            <a:r>
              <a:rPr sz="2400" spc="265" dirty="0">
                <a:latin typeface="Times New Roman"/>
                <a:cs typeface="Times New Roman"/>
              </a:rPr>
              <a:t> </a:t>
            </a:r>
            <a:r>
              <a:rPr sz="2400" dirty="0">
                <a:latin typeface="Times New Roman"/>
                <a:cs typeface="Times New Roman"/>
              </a:rPr>
              <a:t>tiêu</a:t>
            </a:r>
            <a:r>
              <a:rPr sz="2400" spc="290" dirty="0">
                <a:latin typeface="Times New Roman"/>
                <a:cs typeface="Times New Roman"/>
              </a:rPr>
              <a:t> </a:t>
            </a:r>
            <a:r>
              <a:rPr sz="2400" dirty="0">
                <a:latin typeface="Times New Roman"/>
                <a:cs typeface="Times New Roman"/>
              </a:rPr>
              <a:t>chí</a:t>
            </a:r>
            <a:r>
              <a:rPr sz="2400" spc="275" dirty="0">
                <a:latin typeface="Times New Roman"/>
                <a:cs typeface="Times New Roman"/>
              </a:rPr>
              <a:t> </a:t>
            </a:r>
            <a:r>
              <a:rPr sz="2400" spc="-25" dirty="0">
                <a:latin typeface="Times New Roman"/>
                <a:cs typeface="Times New Roman"/>
              </a:rPr>
              <a:t>kỹ </a:t>
            </a:r>
            <a:r>
              <a:rPr sz="2400" dirty="0">
                <a:latin typeface="Times New Roman"/>
                <a:cs typeface="Times New Roman"/>
              </a:rPr>
              <a:t>thuật,</a:t>
            </a:r>
            <a:r>
              <a:rPr sz="2400" spc="30" dirty="0">
                <a:latin typeface="Times New Roman"/>
                <a:cs typeface="Times New Roman"/>
              </a:rPr>
              <a:t> </a:t>
            </a:r>
            <a:r>
              <a:rPr sz="2400" dirty="0">
                <a:latin typeface="Times New Roman"/>
                <a:cs typeface="Times New Roman"/>
              </a:rPr>
              <a:t>dạng</a:t>
            </a:r>
            <a:r>
              <a:rPr sz="2400" spc="15" dirty="0">
                <a:latin typeface="Times New Roman"/>
                <a:cs typeface="Times New Roman"/>
              </a:rPr>
              <a:t> </a:t>
            </a:r>
            <a:r>
              <a:rPr sz="2400" dirty="0">
                <a:latin typeface="Times New Roman"/>
                <a:cs typeface="Times New Roman"/>
              </a:rPr>
              <a:t>bào</a:t>
            </a:r>
            <a:r>
              <a:rPr sz="2400" spc="20" dirty="0">
                <a:latin typeface="Times New Roman"/>
                <a:cs typeface="Times New Roman"/>
              </a:rPr>
              <a:t> </a:t>
            </a:r>
            <a:r>
              <a:rPr sz="2400" dirty="0">
                <a:latin typeface="Times New Roman"/>
                <a:cs typeface="Times New Roman"/>
              </a:rPr>
              <a:t>chế,</a:t>
            </a:r>
            <a:r>
              <a:rPr sz="2400" spc="45" dirty="0">
                <a:latin typeface="Times New Roman"/>
                <a:cs typeface="Times New Roman"/>
              </a:rPr>
              <a:t> </a:t>
            </a:r>
            <a:r>
              <a:rPr sz="2400" dirty="0">
                <a:latin typeface="Times New Roman"/>
                <a:cs typeface="Times New Roman"/>
              </a:rPr>
              <a:t>đơn</a:t>
            </a:r>
            <a:r>
              <a:rPr sz="2400" spc="15" dirty="0">
                <a:latin typeface="Times New Roman"/>
                <a:cs typeface="Times New Roman"/>
              </a:rPr>
              <a:t> </a:t>
            </a:r>
            <a:r>
              <a:rPr sz="2400" dirty="0">
                <a:latin typeface="Times New Roman"/>
                <a:cs typeface="Times New Roman"/>
              </a:rPr>
              <a:t>vị</a:t>
            </a:r>
            <a:r>
              <a:rPr sz="2400" spc="25" dirty="0">
                <a:latin typeface="Times New Roman"/>
                <a:cs typeface="Times New Roman"/>
              </a:rPr>
              <a:t> </a:t>
            </a:r>
            <a:r>
              <a:rPr sz="2400" dirty="0">
                <a:latin typeface="Times New Roman"/>
                <a:cs typeface="Times New Roman"/>
              </a:rPr>
              <a:t>tính.</a:t>
            </a:r>
            <a:r>
              <a:rPr sz="2400" spc="20" dirty="0">
                <a:latin typeface="Times New Roman"/>
                <a:cs typeface="Times New Roman"/>
              </a:rPr>
              <a:t> </a:t>
            </a:r>
            <a:r>
              <a:rPr sz="2400" dirty="0">
                <a:latin typeface="Times New Roman"/>
                <a:cs typeface="Times New Roman"/>
              </a:rPr>
              <a:t>Nếu</a:t>
            </a:r>
            <a:r>
              <a:rPr sz="2400" spc="25" dirty="0">
                <a:latin typeface="Times New Roman"/>
                <a:cs typeface="Times New Roman"/>
              </a:rPr>
              <a:t> </a:t>
            </a:r>
            <a:r>
              <a:rPr sz="2400" dirty="0" err="1">
                <a:latin typeface="Times New Roman"/>
                <a:cs typeface="Times New Roman"/>
              </a:rPr>
              <a:t>không</a:t>
            </a:r>
            <a:r>
              <a:rPr sz="2400" spc="5" dirty="0">
                <a:latin typeface="Times New Roman"/>
                <a:cs typeface="Times New Roman"/>
              </a:rPr>
              <a:t> </a:t>
            </a:r>
            <a:r>
              <a:rPr sz="2400" dirty="0" err="1">
                <a:latin typeface="Times New Roman"/>
                <a:cs typeface="Times New Roman"/>
              </a:rPr>
              <a:t>có</a:t>
            </a:r>
            <a:r>
              <a:rPr lang="en-US" sz="2400" dirty="0">
                <a:latin typeface="Times New Roman"/>
                <a:cs typeface="Times New Roman"/>
              </a:rPr>
              <a:t> </a:t>
            </a:r>
            <a:r>
              <a:rPr lang="en-US" sz="2400" dirty="0" err="1">
                <a:latin typeface="Times New Roman"/>
                <a:cs typeface="Times New Roman"/>
              </a:rPr>
              <a:t>thì</a:t>
            </a:r>
            <a:r>
              <a:rPr sz="2400" spc="5" dirty="0">
                <a:latin typeface="Times New Roman"/>
                <a:cs typeface="Times New Roman"/>
              </a:rPr>
              <a:t> </a:t>
            </a:r>
            <a:r>
              <a:rPr sz="2400" dirty="0">
                <a:latin typeface="Times New Roman"/>
                <a:cs typeface="Times New Roman"/>
              </a:rPr>
              <a:t>thanh</a:t>
            </a:r>
            <a:r>
              <a:rPr sz="2400" spc="20" dirty="0">
                <a:latin typeface="Times New Roman"/>
                <a:cs typeface="Times New Roman"/>
              </a:rPr>
              <a:t> </a:t>
            </a:r>
            <a:r>
              <a:rPr sz="2400" dirty="0">
                <a:latin typeface="Times New Roman"/>
                <a:cs typeface="Times New Roman"/>
              </a:rPr>
              <a:t>toán</a:t>
            </a:r>
            <a:r>
              <a:rPr sz="2400" spc="15" dirty="0">
                <a:latin typeface="Times New Roman"/>
                <a:cs typeface="Times New Roman"/>
              </a:rPr>
              <a:t> </a:t>
            </a:r>
            <a:r>
              <a:rPr sz="2400" spc="-10" dirty="0">
                <a:latin typeface="Times New Roman"/>
                <a:cs typeface="Times New Roman"/>
              </a:rPr>
              <a:t>theo:</a:t>
            </a:r>
            <a:endParaRPr sz="2400" dirty="0">
              <a:latin typeface="Times New Roman"/>
              <a:cs typeface="Times New Roman"/>
            </a:endParaRPr>
          </a:p>
          <a:p>
            <a:pPr marL="860425" lvl="1" indent="-342900" algn="just">
              <a:lnSpc>
                <a:spcPct val="100000"/>
              </a:lnSpc>
              <a:spcBef>
                <a:spcPts val="50"/>
              </a:spcBef>
              <a:buFont typeface="Times New Roman" panose="02020603050405020304" pitchFamily="18" charset="0"/>
              <a:buChar char="‑"/>
              <a:tabLst>
                <a:tab pos="1279525" algn="l"/>
              </a:tabLst>
            </a:pPr>
            <a:r>
              <a:rPr sz="2400" dirty="0">
                <a:latin typeface="Times New Roman"/>
                <a:cs typeface="Times New Roman"/>
              </a:rPr>
              <a:t>Kết</a:t>
            </a:r>
            <a:r>
              <a:rPr sz="2400" spc="30" dirty="0">
                <a:latin typeface="Times New Roman"/>
                <a:cs typeface="Times New Roman"/>
              </a:rPr>
              <a:t> </a:t>
            </a:r>
            <a:r>
              <a:rPr sz="2400" dirty="0">
                <a:latin typeface="Times New Roman"/>
                <a:cs typeface="Times New Roman"/>
              </a:rPr>
              <a:t>quả</a:t>
            </a:r>
            <a:r>
              <a:rPr sz="2400" spc="30" dirty="0">
                <a:latin typeface="Times New Roman"/>
                <a:cs typeface="Times New Roman"/>
              </a:rPr>
              <a:t> </a:t>
            </a:r>
            <a:r>
              <a:rPr sz="2400" dirty="0">
                <a:latin typeface="Times New Roman"/>
                <a:cs typeface="Times New Roman"/>
              </a:rPr>
              <a:t>mua</a:t>
            </a:r>
            <a:r>
              <a:rPr sz="2400" spc="65" dirty="0">
                <a:latin typeface="Times New Roman"/>
                <a:cs typeface="Times New Roman"/>
              </a:rPr>
              <a:t> </a:t>
            </a:r>
            <a:r>
              <a:rPr sz="2400" dirty="0">
                <a:latin typeface="Times New Roman"/>
                <a:cs typeface="Times New Roman"/>
              </a:rPr>
              <a:t>sắm</a:t>
            </a:r>
            <a:r>
              <a:rPr sz="2400" spc="45" dirty="0">
                <a:latin typeface="Times New Roman"/>
                <a:cs typeface="Times New Roman"/>
              </a:rPr>
              <a:t> </a:t>
            </a:r>
            <a:r>
              <a:rPr sz="2400" dirty="0">
                <a:latin typeface="Times New Roman"/>
                <a:cs typeface="Times New Roman"/>
              </a:rPr>
              <a:t>tập</a:t>
            </a:r>
            <a:r>
              <a:rPr sz="2400" spc="25" dirty="0">
                <a:latin typeface="Times New Roman"/>
                <a:cs typeface="Times New Roman"/>
              </a:rPr>
              <a:t> </a:t>
            </a:r>
            <a:r>
              <a:rPr sz="2400" dirty="0">
                <a:latin typeface="Times New Roman"/>
                <a:cs typeface="Times New Roman"/>
              </a:rPr>
              <a:t>trung</a:t>
            </a:r>
            <a:r>
              <a:rPr sz="2400" spc="30" dirty="0">
                <a:latin typeface="Times New Roman"/>
                <a:cs typeface="Times New Roman"/>
              </a:rPr>
              <a:t> </a:t>
            </a:r>
            <a:r>
              <a:rPr sz="2400" dirty="0">
                <a:latin typeface="Times New Roman"/>
                <a:cs typeface="Times New Roman"/>
              </a:rPr>
              <a:t>quốc</a:t>
            </a:r>
            <a:r>
              <a:rPr sz="2400" spc="30" dirty="0">
                <a:latin typeface="Times New Roman"/>
                <a:cs typeface="Times New Roman"/>
              </a:rPr>
              <a:t> </a:t>
            </a:r>
            <a:r>
              <a:rPr sz="2400" dirty="0">
                <a:latin typeface="Times New Roman"/>
                <a:cs typeface="Times New Roman"/>
              </a:rPr>
              <a:t>gia,</a:t>
            </a:r>
            <a:r>
              <a:rPr sz="2400" spc="40" dirty="0">
                <a:latin typeface="Times New Roman"/>
                <a:cs typeface="Times New Roman"/>
              </a:rPr>
              <a:t> </a:t>
            </a:r>
            <a:r>
              <a:rPr sz="2400" dirty="0">
                <a:latin typeface="Times New Roman"/>
                <a:cs typeface="Times New Roman"/>
              </a:rPr>
              <a:t>kết</a:t>
            </a:r>
            <a:r>
              <a:rPr sz="2400" spc="25" dirty="0">
                <a:latin typeface="Times New Roman"/>
                <a:cs typeface="Times New Roman"/>
              </a:rPr>
              <a:t> </a:t>
            </a:r>
            <a:r>
              <a:rPr sz="2400" dirty="0">
                <a:latin typeface="Times New Roman"/>
                <a:cs typeface="Times New Roman"/>
              </a:rPr>
              <a:t>quả</a:t>
            </a:r>
            <a:r>
              <a:rPr sz="2400" spc="30" dirty="0">
                <a:latin typeface="Times New Roman"/>
                <a:cs typeface="Times New Roman"/>
              </a:rPr>
              <a:t> </a:t>
            </a:r>
            <a:r>
              <a:rPr sz="2400" dirty="0">
                <a:latin typeface="Times New Roman"/>
                <a:cs typeface="Times New Roman"/>
              </a:rPr>
              <a:t>đàm</a:t>
            </a:r>
            <a:r>
              <a:rPr sz="2400" spc="35" dirty="0">
                <a:latin typeface="Times New Roman"/>
                <a:cs typeface="Times New Roman"/>
              </a:rPr>
              <a:t> </a:t>
            </a:r>
            <a:r>
              <a:rPr sz="2400" dirty="0">
                <a:latin typeface="Times New Roman"/>
                <a:cs typeface="Times New Roman"/>
              </a:rPr>
              <a:t>phán</a:t>
            </a:r>
            <a:r>
              <a:rPr sz="2400" spc="30" dirty="0">
                <a:latin typeface="Times New Roman"/>
                <a:cs typeface="Times New Roman"/>
              </a:rPr>
              <a:t> </a:t>
            </a:r>
            <a:r>
              <a:rPr sz="2400" spc="-20" dirty="0">
                <a:latin typeface="Times New Roman"/>
                <a:cs typeface="Times New Roman"/>
              </a:rPr>
              <a:t>giá;</a:t>
            </a:r>
            <a:endParaRPr sz="2400" dirty="0">
              <a:latin typeface="Times New Roman"/>
              <a:cs typeface="Times New Roman"/>
            </a:endParaRPr>
          </a:p>
          <a:p>
            <a:pPr marL="860425" lvl="1" indent="-342900" algn="just">
              <a:lnSpc>
                <a:spcPct val="100000"/>
              </a:lnSpc>
              <a:spcBef>
                <a:spcPts val="35"/>
              </a:spcBef>
              <a:buFont typeface="Times New Roman" panose="02020603050405020304" pitchFamily="18" charset="0"/>
              <a:buChar char="‑"/>
              <a:tabLst>
                <a:tab pos="1295400" algn="l"/>
              </a:tabLst>
            </a:pPr>
            <a:r>
              <a:rPr sz="2400" dirty="0">
                <a:latin typeface="Times New Roman"/>
                <a:cs typeface="Times New Roman"/>
              </a:rPr>
              <a:t>Kết</a:t>
            </a:r>
            <a:r>
              <a:rPr sz="2400" spc="15" dirty="0">
                <a:latin typeface="Times New Roman"/>
                <a:cs typeface="Times New Roman"/>
              </a:rPr>
              <a:t> </a:t>
            </a:r>
            <a:r>
              <a:rPr sz="2400" dirty="0">
                <a:latin typeface="Times New Roman"/>
                <a:cs typeface="Times New Roman"/>
              </a:rPr>
              <a:t>quả</a:t>
            </a:r>
            <a:r>
              <a:rPr sz="2400" spc="20" dirty="0">
                <a:latin typeface="Times New Roman"/>
                <a:cs typeface="Times New Roman"/>
              </a:rPr>
              <a:t> </a:t>
            </a:r>
            <a:r>
              <a:rPr sz="2400" dirty="0">
                <a:latin typeface="Times New Roman"/>
                <a:cs typeface="Times New Roman"/>
              </a:rPr>
              <a:t>mua</a:t>
            </a:r>
            <a:r>
              <a:rPr sz="2400" spc="55" dirty="0">
                <a:latin typeface="Times New Roman"/>
                <a:cs typeface="Times New Roman"/>
              </a:rPr>
              <a:t> </a:t>
            </a:r>
            <a:r>
              <a:rPr sz="2400" dirty="0">
                <a:latin typeface="Times New Roman"/>
                <a:cs typeface="Times New Roman"/>
              </a:rPr>
              <a:t>sắm</a:t>
            </a:r>
            <a:r>
              <a:rPr sz="2400" spc="20" dirty="0">
                <a:latin typeface="Times New Roman"/>
                <a:cs typeface="Times New Roman"/>
              </a:rPr>
              <a:t> </a:t>
            </a:r>
            <a:r>
              <a:rPr sz="2400" dirty="0">
                <a:latin typeface="Times New Roman"/>
                <a:cs typeface="Times New Roman"/>
              </a:rPr>
              <a:t>tập</a:t>
            </a:r>
            <a:r>
              <a:rPr sz="2400" spc="30" dirty="0">
                <a:latin typeface="Times New Roman"/>
                <a:cs typeface="Times New Roman"/>
              </a:rPr>
              <a:t> </a:t>
            </a:r>
            <a:r>
              <a:rPr sz="2400" dirty="0">
                <a:latin typeface="Times New Roman"/>
                <a:cs typeface="Times New Roman"/>
              </a:rPr>
              <a:t>trung</a:t>
            </a:r>
            <a:r>
              <a:rPr sz="2400" spc="10" dirty="0">
                <a:latin typeface="Times New Roman"/>
                <a:cs typeface="Times New Roman"/>
              </a:rPr>
              <a:t> </a:t>
            </a:r>
            <a:r>
              <a:rPr sz="2400" dirty="0">
                <a:latin typeface="Times New Roman"/>
                <a:cs typeface="Times New Roman"/>
              </a:rPr>
              <a:t>trên</a:t>
            </a:r>
            <a:r>
              <a:rPr sz="2400" spc="25" dirty="0">
                <a:latin typeface="Times New Roman"/>
                <a:cs typeface="Times New Roman"/>
              </a:rPr>
              <a:t> </a:t>
            </a:r>
            <a:r>
              <a:rPr sz="2400" dirty="0">
                <a:latin typeface="Times New Roman"/>
                <a:cs typeface="Times New Roman"/>
              </a:rPr>
              <a:t>địa</a:t>
            </a:r>
            <a:r>
              <a:rPr sz="2400" spc="35" dirty="0">
                <a:latin typeface="Times New Roman"/>
                <a:cs typeface="Times New Roman"/>
              </a:rPr>
              <a:t> </a:t>
            </a:r>
            <a:r>
              <a:rPr sz="2400" spc="-20" dirty="0">
                <a:latin typeface="Times New Roman"/>
                <a:cs typeface="Times New Roman"/>
              </a:rPr>
              <a:t>bàn;</a:t>
            </a:r>
            <a:endParaRPr sz="2400" dirty="0">
              <a:latin typeface="Times New Roman"/>
              <a:cs typeface="Times New Roman"/>
            </a:endParaRPr>
          </a:p>
          <a:p>
            <a:pPr marL="860425" marR="6985" lvl="1" indent="-342900" algn="just">
              <a:lnSpc>
                <a:spcPct val="101400"/>
              </a:lnSpc>
              <a:buFont typeface="Times New Roman" panose="02020603050405020304" pitchFamily="18" charset="0"/>
              <a:buChar char="‑"/>
              <a:tabLst>
                <a:tab pos="1301115" algn="l"/>
              </a:tabLst>
            </a:pPr>
            <a:r>
              <a:rPr lang="en-US" sz="2400" dirty="0" err="1">
                <a:latin typeface="Times New Roman"/>
                <a:cs typeface="Times New Roman"/>
              </a:rPr>
              <a:t>K</a:t>
            </a:r>
            <a:r>
              <a:rPr sz="2400" dirty="0" err="1">
                <a:latin typeface="Times New Roman"/>
                <a:cs typeface="Times New Roman"/>
              </a:rPr>
              <a:t>ết</a:t>
            </a:r>
            <a:r>
              <a:rPr sz="2400" spc="204" dirty="0">
                <a:latin typeface="Times New Roman"/>
                <a:cs typeface="Times New Roman"/>
              </a:rPr>
              <a:t> </a:t>
            </a:r>
            <a:r>
              <a:rPr sz="2400" dirty="0">
                <a:latin typeface="Times New Roman"/>
                <a:cs typeface="Times New Roman"/>
              </a:rPr>
              <a:t>quả</a:t>
            </a:r>
            <a:r>
              <a:rPr sz="2400" spc="204" dirty="0">
                <a:latin typeface="Times New Roman"/>
                <a:cs typeface="Times New Roman"/>
              </a:rPr>
              <a:t> </a:t>
            </a:r>
            <a:r>
              <a:rPr sz="2400" dirty="0">
                <a:latin typeface="Times New Roman"/>
                <a:cs typeface="Times New Roman"/>
              </a:rPr>
              <a:t>đấu</a:t>
            </a:r>
            <a:r>
              <a:rPr sz="2400" spc="204" dirty="0">
                <a:latin typeface="Times New Roman"/>
                <a:cs typeface="Times New Roman"/>
              </a:rPr>
              <a:t> </a:t>
            </a:r>
            <a:r>
              <a:rPr sz="2400" dirty="0" err="1">
                <a:latin typeface="Times New Roman"/>
                <a:cs typeface="Times New Roman"/>
              </a:rPr>
              <a:t>thầu</a:t>
            </a:r>
            <a:r>
              <a:rPr sz="2400" spc="200" dirty="0">
                <a:latin typeface="Times New Roman"/>
                <a:cs typeface="Times New Roman"/>
              </a:rPr>
              <a:t> </a:t>
            </a:r>
            <a:r>
              <a:rPr sz="2400" dirty="0" err="1">
                <a:latin typeface="Times New Roman"/>
                <a:cs typeface="Times New Roman"/>
              </a:rPr>
              <a:t>các</a:t>
            </a:r>
            <a:r>
              <a:rPr sz="2400" spc="204" dirty="0">
                <a:latin typeface="Times New Roman"/>
                <a:cs typeface="Times New Roman"/>
              </a:rPr>
              <a:t> </a:t>
            </a:r>
            <a:r>
              <a:rPr lang="en-US" sz="2400" spc="204" dirty="0">
                <a:latin typeface="Times New Roman"/>
                <a:cs typeface="Times New Roman"/>
              </a:rPr>
              <a:t>CSYT</a:t>
            </a:r>
            <a:r>
              <a:rPr sz="2400" spc="30" dirty="0">
                <a:latin typeface="Times New Roman"/>
                <a:cs typeface="Times New Roman"/>
              </a:rPr>
              <a:t> </a:t>
            </a:r>
            <a:r>
              <a:rPr sz="2400" dirty="0">
                <a:latin typeface="Times New Roman"/>
                <a:cs typeface="Times New Roman"/>
              </a:rPr>
              <a:t>cùng</a:t>
            </a:r>
            <a:r>
              <a:rPr sz="2400" spc="25" dirty="0">
                <a:latin typeface="Times New Roman"/>
                <a:cs typeface="Times New Roman"/>
              </a:rPr>
              <a:t> </a:t>
            </a:r>
            <a:r>
              <a:rPr sz="2400" dirty="0">
                <a:latin typeface="Times New Roman"/>
                <a:cs typeface="Times New Roman"/>
              </a:rPr>
              <a:t>cấp</a:t>
            </a:r>
            <a:r>
              <a:rPr sz="2400" spc="45" dirty="0">
                <a:latin typeface="Times New Roman"/>
                <a:cs typeface="Times New Roman"/>
              </a:rPr>
              <a:t> </a:t>
            </a:r>
            <a:r>
              <a:rPr sz="2400" dirty="0">
                <a:latin typeface="Times New Roman"/>
                <a:cs typeface="Times New Roman"/>
              </a:rPr>
              <a:t>chuyên môn</a:t>
            </a:r>
            <a:r>
              <a:rPr sz="2400" spc="65" dirty="0">
                <a:latin typeface="Times New Roman"/>
                <a:cs typeface="Times New Roman"/>
              </a:rPr>
              <a:t> </a:t>
            </a:r>
            <a:r>
              <a:rPr sz="2400" dirty="0">
                <a:latin typeface="Times New Roman"/>
                <a:cs typeface="Times New Roman"/>
              </a:rPr>
              <a:t>kỹ</a:t>
            </a:r>
            <a:r>
              <a:rPr sz="2400" spc="35" dirty="0">
                <a:latin typeface="Times New Roman"/>
                <a:cs typeface="Times New Roman"/>
              </a:rPr>
              <a:t> </a:t>
            </a:r>
            <a:r>
              <a:rPr sz="2400" dirty="0">
                <a:latin typeface="Times New Roman"/>
                <a:cs typeface="Times New Roman"/>
              </a:rPr>
              <a:t>thuật</a:t>
            </a:r>
            <a:r>
              <a:rPr sz="2400" spc="20" dirty="0">
                <a:latin typeface="Times New Roman"/>
                <a:cs typeface="Times New Roman"/>
              </a:rPr>
              <a:t> </a:t>
            </a:r>
            <a:r>
              <a:rPr sz="2400" dirty="0">
                <a:latin typeface="Times New Roman"/>
                <a:cs typeface="Times New Roman"/>
              </a:rPr>
              <a:t>trên</a:t>
            </a:r>
            <a:r>
              <a:rPr sz="2400" spc="35" dirty="0">
                <a:latin typeface="Times New Roman"/>
                <a:cs typeface="Times New Roman"/>
              </a:rPr>
              <a:t> </a:t>
            </a:r>
            <a:r>
              <a:rPr sz="2400" dirty="0">
                <a:latin typeface="Times New Roman"/>
                <a:cs typeface="Times New Roman"/>
              </a:rPr>
              <a:t>địa</a:t>
            </a:r>
            <a:r>
              <a:rPr sz="2400" spc="35" dirty="0">
                <a:latin typeface="Times New Roman"/>
                <a:cs typeface="Times New Roman"/>
              </a:rPr>
              <a:t> </a:t>
            </a:r>
            <a:r>
              <a:rPr sz="2400" dirty="0">
                <a:latin typeface="Times New Roman"/>
                <a:cs typeface="Times New Roman"/>
              </a:rPr>
              <a:t>bàn</a:t>
            </a:r>
            <a:r>
              <a:rPr sz="2400" spc="35" dirty="0">
                <a:latin typeface="Times New Roman"/>
                <a:cs typeface="Times New Roman"/>
              </a:rPr>
              <a:t> </a:t>
            </a:r>
            <a:r>
              <a:rPr sz="2400" dirty="0">
                <a:latin typeface="Times New Roman"/>
                <a:cs typeface="Times New Roman"/>
              </a:rPr>
              <a:t>lân</a:t>
            </a:r>
            <a:r>
              <a:rPr sz="2400" spc="25" dirty="0">
                <a:latin typeface="Times New Roman"/>
                <a:cs typeface="Times New Roman"/>
              </a:rPr>
              <a:t> </a:t>
            </a:r>
            <a:r>
              <a:rPr sz="2400" spc="-20" dirty="0">
                <a:latin typeface="Times New Roman"/>
                <a:cs typeface="Times New Roman"/>
              </a:rPr>
              <a:t>cận;</a:t>
            </a:r>
            <a:endParaRPr sz="2400" dirty="0">
              <a:latin typeface="Times New Roman"/>
              <a:cs typeface="Times New Roman"/>
            </a:endParaRPr>
          </a:p>
          <a:p>
            <a:pPr marL="860425" marR="5715" lvl="1" indent="-342900" algn="just">
              <a:lnSpc>
                <a:spcPct val="101400"/>
              </a:lnSpc>
              <a:spcBef>
                <a:spcPts val="15"/>
              </a:spcBef>
              <a:buFont typeface="Times New Roman" panose="02020603050405020304" pitchFamily="18" charset="0"/>
              <a:buChar char="‑"/>
              <a:tabLst>
                <a:tab pos="1316355" algn="l"/>
              </a:tabLst>
            </a:pPr>
            <a:r>
              <a:rPr sz="2400" dirty="0" err="1">
                <a:latin typeface="Times New Roman"/>
                <a:cs typeface="Times New Roman"/>
              </a:rPr>
              <a:t>Kết</a:t>
            </a:r>
            <a:r>
              <a:rPr sz="2400" spc="190" dirty="0">
                <a:latin typeface="Times New Roman"/>
                <a:cs typeface="Times New Roman"/>
              </a:rPr>
              <a:t> </a:t>
            </a:r>
            <a:r>
              <a:rPr sz="2400" dirty="0">
                <a:latin typeface="Times New Roman"/>
                <a:cs typeface="Times New Roman"/>
              </a:rPr>
              <a:t>quả</a:t>
            </a:r>
            <a:r>
              <a:rPr sz="2400" spc="190" dirty="0">
                <a:latin typeface="Times New Roman"/>
                <a:cs typeface="Times New Roman"/>
              </a:rPr>
              <a:t> </a:t>
            </a:r>
            <a:r>
              <a:rPr sz="2400" dirty="0">
                <a:latin typeface="Times New Roman"/>
                <a:cs typeface="Times New Roman"/>
              </a:rPr>
              <a:t>đấu</a:t>
            </a:r>
            <a:r>
              <a:rPr sz="2400" spc="204" dirty="0">
                <a:latin typeface="Times New Roman"/>
                <a:cs typeface="Times New Roman"/>
              </a:rPr>
              <a:t> </a:t>
            </a:r>
            <a:r>
              <a:rPr sz="2400" dirty="0">
                <a:latin typeface="Times New Roman"/>
                <a:cs typeface="Times New Roman"/>
              </a:rPr>
              <a:t>thầu</a:t>
            </a:r>
            <a:r>
              <a:rPr sz="2400" spc="195" dirty="0">
                <a:latin typeface="Times New Roman"/>
                <a:cs typeface="Times New Roman"/>
              </a:rPr>
              <a:t> </a:t>
            </a:r>
            <a:r>
              <a:rPr sz="2400" dirty="0">
                <a:latin typeface="Times New Roman"/>
                <a:cs typeface="Times New Roman"/>
              </a:rPr>
              <a:t>của</a:t>
            </a:r>
            <a:r>
              <a:rPr sz="2400" spc="204" dirty="0">
                <a:latin typeface="Times New Roman"/>
                <a:cs typeface="Times New Roman"/>
              </a:rPr>
              <a:t> </a:t>
            </a:r>
            <a:r>
              <a:rPr sz="2400" dirty="0" err="1">
                <a:latin typeface="Times New Roman"/>
                <a:cs typeface="Times New Roman"/>
              </a:rPr>
              <a:t>các</a:t>
            </a:r>
            <a:r>
              <a:rPr sz="2400" spc="204" dirty="0">
                <a:latin typeface="Times New Roman"/>
                <a:cs typeface="Times New Roman"/>
              </a:rPr>
              <a:t> </a:t>
            </a:r>
            <a:r>
              <a:rPr lang="en-US" sz="2400" dirty="0">
                <a:latin typeface="Times New Roman"/>
                <a:cs typeface="Times New Roman"/>
              </a:rPr>
              <a:t>CSYT </a:t>
            </a:r>
            <a:r>
              <a:rPr sz="2400" dirty="0" err="1">
                <a:latin typeface="Times New Roman"/>
                <a:cs typeface="Times New Roman"/>
              </a:rPr>
              <a:t>cùng</a:t>
            </a:r>
            <a:r>
              <a:rPr sz="2400" spc="210" dirty="0">
                <a:latin typeface="Times New Roman"/>
                <a:cs typeface="Times New Roman"/>
              </a:rPr>
              <a:t> </a:t>
            </a:r>
            <a:r>
              <a:rPr sz="2400" dirty="0">
                <a:latin typeface="Times New Roman"/>
                <a:cs typeface="Times New Roman"/>
              </a:rPr>
              <a:t>cấp</a:t>
            </a:r>
            <a:r>
              <a:rPr sz="2400" spc="210" dirty="0">
                <a:latin typeface="Times New Roman"/>
                <a:cs typeface="Times New Roman"/>
              </a:rPr>
              <a:t> </a:t>
            </a:r>
            <a:r>
              <a:rPr sz="2400" dirty="0">
                <a:latin typeface="Times New Roman"/>
                <a:cs typeface="Times New Roman"/>
              </a:rPr>
              <a:t>chuyên</a:t>
            </a:r>
            <a:r>
              <a:rPr sz="2400" spc="220" dirty="0">
                <a:latin typeface="Times New Roman"/>
                <a:cs typeface="Times New Roman"/>
              </a:rPr>
              <a:t> </a:t>
            </a:r>
            <a:r>
              <a:rPr sz="2400" dirty="0">
                <a:latin typeface="Times New Roman"/>
                <a:cs typeface="Times New Roman"/>
              </a:rPr>
              <a:t>môn</a:t>
            </a:r>
            <a:r>
              <a:rPr sz="2400" spc="204" dirty="0">
                <a:latin typeface="Times New Roman"/>
                <a:cs typeface="Times New Roman"/>
              </a:rPr>
              <a:t> </a:t>
            </a:r>
            <a:r>
              <a:rPr sz="2400" dirty="0">
                <a:latin typeface="Times New Roman"/>
                <a:cs typeface="Times New Roman"/>
              </a:rPr>
              <a:t>kỹ</a:t>
            </a:r>
            <a:r>
              <a:rPr sz="2400" spc="225" dirty="0">
                <a:latin typeface="Times New Roman"/>
                <a:cs typeface="Times New Roman"/>
              </a:rPr>
              <a:t> </a:t>
            </a:r>
            <a:r>
              <a:rPr sz="2400" dirty="0">
                <a:latin typeface="Times New Roman"/>
                <a:cs typeface="Times New Roman"/>
              </a:rPr>
              <a:t>thuật</a:t>
            </a:r>
            <a:r>
              <a:rPr sz="2400" spc="200" dirty="0">
                <a:latin typeface="Times New Roman"/>
                <a:cs typeface="Times New Roman"/>
              </a:rPr>
              <a:t> </a:t>
            </a:r>
            <a:r>
              <a:rPr sz="2400" dirty="0">
                <a:latin typeface="Times New Roman"/>
                <a:cs typeface="Times New Roman"/>
              </a:rPr>
              <a:t>trên</a:t>
            </a:r>
            <a:r>
              <a:rPr sz="2400" spc="204" dirty="0">
                <a:latin typeface="Times New Roman"/>
                <a:cs typeface="Times New Roman"/>
              </a:rPr>
              <a:t> </a:t>
            </a:r>
            <a:r>
              <a:rPr sz="2400" dirty="0">
                <a:latin typeface="Times New Roman"/>
                <a:cs typeface="Times New Roman"/>
              </a:rPr>
              <a:t>địa</a:t>
            </a:r>
            <a:r>
              <a:rPr sz="2400" spc="185" dirty="0">
                <a:latin typeface="Times New Roman"/>
                <a:cs typeface="Times New Roman"/>
              </a:rPr>
              <a:t> </a:t>
            </a:r>
            <a:r>
              <a:rPr sz="2400" dirty="0">
                <a:latin typeface="Times New Roman"/>
                <a:cs typeface="Times New Roman"/>
              </a:rPr>
              <a:t>bàn</a:t>
            </a:r>
            <a:r>
              <a:rPr sz="2400" spc="210" dirty="0">
                <a:latin typeface="Times New Roman"/>
                <a:cs typeface="Times New Roman"/>
              </a:rPr>
              <a:t> </a:t>
            </a:r>
            <a:r>
              <a:rPr sz="2400" dirty="0">
                <a:latin typeface="Times New Roman"/>
                <a:cs typeface="Times New Roman"/>
              </a:rPr>
              <a:t>Thành</a:t>
            </a:r>
            <a:r>
              <a:rPr sz="2400" spc="210" dirty="0">
                <a:latin typeface="Times New Roman"/>
                <a:cs typeface="Times New Roman"/>
              </a:rPr>
              <a:t> </a:t>
            </a:r>
            <a:r>
              <a:rPr sz="2400" dirty="0">
                <a:latin typeface="Times New Roman"/>
                <a:cs typeface="Times New Roman"/>
              </a:rPr>
              <a:t>phố</a:t>
            </a:r>
            <a:r>
              <a:rPr sz="2400" spc="204" dirty="0">
                <a:latin typeface="Times New Roman"/>
                <a:cs typeface="Times New Roman"/>
              </a:rPr>
              <a:t> </a:t>
            </a:r>
            <a:r>
              <a:rPr sz="2400" spc="-25" dirty="0">
                <a:latin typeface="Times New Roman"/>
                <a:cs typeface="Times New Roman"/>
              </a:rPr>
              <a:t>Hà </a:t>
            </a:r>
            <a:r>
              <a:rPr sz="2400" dirty="0">
                <a:latin typeface="Times New Roman"/>
                <a:cs typeface="Times New Roman"/>
              </a:rPr>
              <a:t>Nội,</a:t>
            </a:r>
            <a:r>
              <a:rPr sz="2400" spc="-15" dirty="0">
                <a:latin typeface="Times New Roman"/>
                <a:cs typeface="Times New Roman"/>
              </a:rPr>
              <a:t> </a:t>
            </a:r>
            <a:r>
              <a:rPr sz="2400" dirty="0">
                <a:latin typeface="Times New Roman"/>
                <a:cs typeface="Times New Roman"/>
              </a:rPr>
              <a:t>Thành</a:t>
            </a:r>
            <a:r>
              <a:rPr sz="2400" spc="20" dirty="0">
                <a:latin typeface="Times New Roman"/>
                <a:cs typeface="Times New Roman"/>
              </a:rPr>
              <a:t> </a:t>
            </a:r>
            <a:r>
              <a:rPr sz="2400" dirty="0">
                <a:latin typeface="Times New Roman"/>
                <a:cs typeface="Times New Roman"/>
              </a:rPr>
              <a:t>phố</a:t>
            </a:r>
            <a:r>
              <a:rPr sz="2400" spc="15" dirty="0">
                <a:latin typeface="Times New Roman"/>
                <a:cs typeface="Times New Roman"/>
              </a:rPr>
              <a:t> </a:t>
            </a:r>
            <a:r>
              <a:rPr sz="2400" dirty="0">
                <a:latin typeface="Times New Roman"/>
                <a:cs typeface="Times New Roman"/>
              </a:rPr>
              <a:t>Hồ</a:t>
            </a:r>
            <a:r>
              <a:rPr sz="2400" spc="35" dirty="0">
                <a:latin typeface="Times New Roman"/>
                <a:cs typeface="Times New Roman"/>
              </a:rPr>
              <a:t> </a:t>
            </a:r>
            <a:r>
              <a:rPr sz="2400" dirty="0">
                <a:latin typeface="Times New Roman"/>
                <a:cs typeface="Times New Roman"/>
              </a:rPr>
              <a:t>Chí</a:t>
            </a:r>
            <a:r>
              <a:rPr sz="2400" spc="30" dirty="0">
                <a:latin typeface="Times New Roman"/>
                <a:cs typeface="Times New Roman"/>
              </a:rPr>
              <a:t> </a:t>
            </a:r>
            <a:r>
              <a:rPr sz="2400" spc="-20" dirty="0">
                <a:latin typeface="Times New Roman"/>
                <a:cs typeface="Times New Roman"/>
              </a:rPr>
              <a:t>M</a:t>
            </a:r>
            <a:r>
              <a:rPr lang="en-US" sz="2400" spc="-20" dirty="0">
                <a:latin typeface="Times New Roman"/>
                <a:cs typeface="Times New Roman"/>
              </a:rPr>
              <a:t>inh</a:t>
            </a:r>
            <a:endParaRPr sz="2400" dirty="0">
              <a:latin typeface="Times New Roman"/>
              <a:cs typeface="Times New Roman"/>
            </a:endParaRPr>
          </a:p>
        </p:txBody>
      </p:sp>
      <p:sp>
        <p:nvSpPr>
          <p:cNvPr id="16" name="TextBox 15">
            <a:extLst>
              <a:ext uri="{FF2B5EF4-FFF2-40B4-BE49-F238E27FC236}">
                <a16:creationId xmlns:a16="http://schemas.microsoft.com/office/drawing/2014/main" id="{CABACB78-EC50-7E76-CCD0-330F71EA9A1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vi-VN" sz="3600" b="1" dirty="0">
                <a:solidFill>
                  <a:srgbClr val="FFC000"/>
                </a:solidFill>
                <a:latin typeface="Times New Roman" panose="02020603050405020304" pitchFamily="18" charset="0"/>
              </a:rPr>
              <a:t>THANH TO</a:t>
            </a:r>
            <a:r>
              <a:rPr lang="en-US" sz="3600" b="1" dirty="0">
                <a:solidFill>
                  <a:srgbClr val="FFC000"/>
                </a:solidFill>
                <a:latin typeface="Times New Roman" panose="02020603050405020304" pitchFamily="18" charset="0"/>
              </a:rPr>
              <a:t>Á</a:t>
            </a:r>
            <a:r>
              <a:rPr lang="vi-VN" sz="3600" b="1" dirty="0">
                <a:solidFill>
                  <a:srgbClr val="FFC000"/>
                </a:solidFill>
                <a:latin typeface="Times New Roman" panose="02020603050405020304" pitchFamily="18" charset="0"/>
              </a:rPr>
              <a:t>N CHI PH</a:t>
            </a:r>
            <a:r>
              <a:rPr lang="en-US" sz="3600" b="1" dirty="0">
                <a:solidFill>
                  <a:srgbClr val="FFC000"/>
                </a:solidFill>
                <a:latin typeface="Times New Roman" panose="02020603050405020304" pitchFamily="18" charset="0"/>
              </a:rPr>
              <a:t>Í</a:t>
            </a:r>
            <a:r>
              <a:rPr lang="vi-VN" sz="3600" b="1" dirty="0">
                <a:solidFill>
                  <a:srgbClr val="FFC000"/>
                </a:solidFill>
                <a:latin typeface="Times New Roman" panose="02020603050405020304" pitchFamily="18" charset="0"/>
              </a:rPr>
              <a:t> CHO </a:t>
            </a:r>
            <a:r>
              <a:rPr lang="en-US" sz="3600" b="1" dirty="0">
                <a:solidFill>
                  <a:srgbClr val="FFC000"/>
                </a:solidFill>
                <a:latin typeface="Times New Roman" panose="02020603050405020304" pitchFamily="18" charset="0"/>
              </a:rPr>
              <a:t>CSYT</a:t>
            </a:r>
            <a:r>
              <a:rPr lang="vi-VN" sz="3600" b="1" dirty="0">
                <a:solidFill>
                  <a:srgbClr val="FFC000"/>
                </a:solidFill>
                <a:latin typeface="Times New Roman" panose="02020603050405020304" pitchFamily="18" charset="0"/>
              </a:rPr>
              <a:t> TƯ NH</a:t>
            </a:r>
            <a:r>
              <a:rPr lang="en-US" sz="3600" b="1" dirty="0">
                <a:solidFill>
                  <a:srgbClr val="FFC000"/>
                </a:solidFill>
                <a:latin typeface="Times New Roman" panose="02020603050405020304" pitchFamily="18" charset="0"/>
              </a:rPr>
              <a:t>Â</a:t>
            </a:r>
            <a:r>
              <a:rPr lang="vi-VN" sz="3600" b="1" dirty="0">
                <a:solidFill>
                  <a:srgbClr val="FFC000"/>
                </a:solidFill>
                <a:latin typeface="Times New Roman" panose="02020603050405020304" pitchFamily="18" charset="0"/>
              </a:rPr>
              <a:t>N</a:t>
            </a:r>
            <a:endParaRPr lang="en-US" sz="3600" dirty="0">
              <a:solidFill>
                <a:srgbClr val="FFC000"/>
              </a:solidFill>
            </a:endParaRPr>
          </a:p>
        </p:txBody>
      </p:sp>
    </p:spTree>
    <p:extLst>
      <p:ext uri="{BB962C8B-B14F-4D97-AF65-F5344CB8AC3E}">
        <p14:creationId xmlns:p14="http://schemas.microsoft.com/office/powerpoint/2010/main" val="924637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594" cy="6858888"/>
            <a:chOff x="0" y="0"/>
            <a:chExt cx="12192594" cy="6858888"/>
          </a:xfrm>
        </p:grpSpPr>
        <p:sp>
          <p:nvSpPr>
            <p:cNvPr id="4" name="object 4"/>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5" name="object 5"/>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6" name="object 6"/>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7" name="object 7"/>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8" name="object 8"/>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9" name="object 9"/>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0" name="object 10"/>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1" name="object 11"/>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2" name="object 12"/>
            <p:cNvSpPr/>
            <p:nvPr/>
          </p:nvSpPr>
          <p:spPr>
            <a:xfrm>
              <a:off x="10372343"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3" name="object 13"/>
            <p:cNvSpPr/>
            <p:nvPr/>
          </p:nvSpPr>
          <p:spPr>
            <a:xfrm>
              <a:off x="0" y="4012692"/>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grpSp>
      <p:sp>
        <p:nvSpPr>
          <p:cNvPr id="15" name="object 15"/>
          <p:cNvSpPr txBox="1"/>
          <p:nvPr/>
        </p:nvSpPr>
        <p:spPr>
          <a:xfrm>
            <a:off x="448309" y="1189856"/>
            <a:ext cx="10401935" cy="4892814"/>
          </a:xfrm>
          <a:prstGeom prst="rect">
            <a:avLst/>
          </a:prstGeom>
        </p:spPr>
        <p:txBody>
          <a:bodyPr vert="horz" wrap="square" lIns="0" tIns="12065" rIns="0" bIns="0" rtlCol="0">
            <a:spAutoFit/>
          </a:bodyPr>
          <a:lstStyle/>
          <a:p>
            <a:pPr marL="393700" marR="6350" indent="-381000" algn="just">
              <a:lnSpc>
                <a:spcPct val="101600"/>
              </a:lnSpc>
              <a:spcBef>
                <a:spcPts val="95"/>
              </a:spcBef>
              <a:buFont typeface="Wingdings"/>
              <a:buChar char=""/>
              <a:tabLst>
                <a:tab pos="393700" algn="l"/>
              </a:tabLst>
            </a:pPr>
            <a:r>
              <a:rPr sz="2400" dirty="0">
                <a:latin typeface="Times New Roman"/>
                <a:cs typeface="Times New Roman"/>
              </a:rPr>
              <a:t>Được</a:t>
            </a:r>
            <a:r>
              <a:rPr sz="2400" spc="40" dirty="0">
                <a:latin typeface="Times New Roman"/>
                <a:cs typeface="Times New Roman"/>
              </a:rPr>
              <a:t> </a:t>
            </a:r>
            <a:r>
              <a:rPr sz="2400" dirty="0">
                <a:latin typeface="Times New Roman"/>
                <a:cs typeface="Times New Roman"/>
              </a:rPr>
              <a:t>thanh</a:t>
            </a:r>
            <a:r>
              <a:rPr sz="2400" spc="50" dirty="0">
                <a:latin typeface="Times New Roman"/>
                <a:cs typeface="Times New Roman"/>
              </a:rPr>
              <a:t> </a:t>
            </a:r>
            <a:r>
              <a:rPr sz="2400" dirty="0">
                <a:latin typeface="Times New Roman"/>
                <a:cs typeface="Times New Roman"/>
              </a:rPr>
              <a:t>toán</a:t>
            </a:r>
            <a:r>
              <a:rPr sz="2400" spc="50" dirty="0">
                <a:latin typeface="Times New Roman"/>
                <a:cs typeface="Times New Roman"/>
              </a:rPr>
              <a:t> </a:t>
            </a:r>
            <a:r>
              <a:rPr sz="2400" dirty="0">
                <a:latin typeface="Times New Roman"/>
                <a:cs typeface="Times New Roman"/>
              </a:rPr>
              <a:t>theo</a:t>
            </a:r>
            <a:r>
              <a:rPr sz="2400" spc="25" dirty="0">
                <a:latin typeface="Times New Roman"/>
                <a:cs typeface="Times New Roman"/>
              </a:rPr>
              <a:t> </a:t>
            </a:r>
            <a:r>
              <a:rPr sz="2400" dirty="0">
                <a:latin typeface="Times New Roman"/>
                <a:cs typeface="Times New Roman"/>
              </a:rPr>
              <a:t>đúng</a:t>
            </a:r>
            <a:r>
              <a:rPr sz="2400" spc="35" dirty="0">
                <a:latin typeface="Times New Roman"/>
                <a:cs typeface="Times New Roman"/>
              </a:rPr>
              <a:t> </a:t>
            </a:r>
            <a:r>
              <a:rPr sz="2400" dirty="0">
                <a:latin typeface="Times New Roman"/>
                <a:cs typeface="Times New Roman"/>
              </a:rPr>
              <a:t>giá</a:t>
            </a:r>
            <a:r>
              <a:rPr sz="2400" spc="55" dirty="0">
                <a:latin typeface="Times New Roman"/>
                <a:cs typeface="Times New Roman"/>
              </a:rPr>
              <a:t> </a:t>
            </a:r>
            <a:r>
              <a:rPr sz="2400" dirty="0">
                <a:latin typeface="Times New Roman"/>
                <a:cs typeface="Times New Roman"/>
              </a:rPr>
              <a:t>mua</a:t>
            </a:r>
            <a:r>
              <a:rPr sz="2400" spc="45" dirty="0">
                <a:latin typeface="Times New Roman"/>
                <a:cs typeface="Times New Roman"/>
              </a:rPr>
              <a:t> </a:t>
            </a:r>
            <a:r>
              <a:rPr sz="2400" dirty="0">
                <a:latin typeface="Times New Roman"/>
                <a:cs typeface="Times New Roman"/>
              </a:rPr>
              <a:t>vào</a:t>
            </a:r>
            <a:r>
              <a:rPr sz="2400" spc="50" dirty="0">
                <a:latin typeface="Times New Roman"/>
                <a:cs typeface="Times New Roman"/>
              </a:rPr>
              <a:t> </a:t>
            </a:r>
            <a:r>
              <a:rPr sz="2400" dirty="0">
                <a:latin typeface="Times New Roman"/>
                <a:cs typeface="Times New Roman"/>
              </a:rPr>
              <a:t>của</a:t>
            </a:r>
            <a:r>
              <a:rPr sz="2400" spc="65" dirty="0">
                <a:latin typeface="Times New Roman"/>
                <a:cs typeface="Times New Roman"/>
              </a:rPr>
              <a:t> </a:t>
            </a:r>
            <a:r>
              <a:rPr sz="2400" dirty="0">
                <a:latin typeface="Times New Roman"/>
                <a:cs typeface="Times New Roman"/>
              </a:rPr>
              <a:t>mặt</a:t>
            </a:r>
            <a:r>
              <a:rPr sz="2400" spc="45" dirty="0">
                <a:latin typeface="Times New Roman"/>
                <a:cs typeface="Times New Roman"/>
              </a:rPr>
              <a:t> </a:t>
            </a:r>
            <a:r>
              <a:rPr sz="2400" dirty="0">
                <a:latin typeface="Times New Roman"/>
                <a:cs typeface="Times New Roman"/>
              </a:rPr>
              <a:t>hàng</a:t>
            </a:r>
            <a:r>
              <a:rPr sz="2400" spc="45" dirty="0">
                <a:latin typeface="Times New Roman"/>
                <a:cs typeface="Times New Roman"/>
              </a:rPr>
              <a:t> </a:t>
            </a:r>
            <a:r>
              <a:rPr sz="2400" dirty="0">
                <a:latin typeface="Times New Roman"/>
                <a:cs typeface="Times New Roman"/>
              </a:rPr>
              <a:t>hóa</a:t>
            </a:r>
            <a:r>
              <a:rPr sz="2400" spc="50" dirty="0">
                <a:latin typeface="Times New Roman"/>
                <a:cs typeface="Times New Roman"/>
              </a:rPr>
              <a:t> </a:t>
            </a:r>
            <a:r>
              <a:rPr sz="2400" dirty="0">
                <a:latin typeface="Times New Roman"/>
                <a:cs typeface="Times New Roman"/>
              </a:rPr>
              <a:t>chất,</a:t>
            </a:r>
            <a:r>
              <a:rPr sz="2400" spc="55" dirty="0">
                <a:latin typeface="Times New Roman"/>
                <a:cs typeface="Times New Roman"/>
              </a:rPr>
              <a:t> </a:t>
            </a:r>
            <a:r>
              <a:rPr sz="2400" dirty="0">
                <a:latin typeface="Times New Roman"/>
                <a:cs typeface="Times New Roman"/>
              </a:rPr>
              <a:t>vật</a:t>
            </a:r>
            <a:r>
              <a:rPr sz="2400" spc="25" dirty="0">
                <a:latin typeface="Times New Roman"/>
                <a:cs typeface="Times New Roman"/>
              </a:rPr>
              <a:t> </a:t>
            </a:r>
            <a:r>
              <a:rPr sz="2400" dirty="0">
                <a:latin typeface="Times New Roman"/>
                <a:cs typeface="Times New Roman"/>
              </a:rPr>
              <a:t>tư</a:t>
            </a:r>
            <a:r>
              <a:rPr sz="2400" spc="30" dirty="0">
                <a:latin typeface="Times New Roman"/>
                <a:cs typeface="Times New Roman"/>
              </a:rPr>
              <a:t> </a:t>
            </a:r>
            <a:r>
              <a:rPr sz="2400" dirty="0">
                <a:latin typeface="Times New Roman"/>
                <a:cs typeface="Times New Roman"/>
              </a:rPr>
              <a:t>xét</a:t>
            </a:r>
            <a:r>
              <a:rPr sz="2400" spc="45" dirty="0">
                <a:latin typeface="Times New Roman"/>
                <a:cs typeface="Times New Roman"/>
              </a:rPr>
              <a:t> </a:t>
            </a:r>
            <a:r>
              <a:rPr sz="2400" dirty="0">
                <a:latin typeface="Times New Roman"/>
                <a:cs typeface="Times New Roman"/>
              </a:rPr>
              <a:t>nghiệm,</a:t>
            </a:r>
            <a:r>
              <a:rPr sz="2400" spc="50" dirty="0">
                <a:latin typeface="Times New Roman"/>
                <a:cs typeface="Times New Roman"/>
              </a:rPr>
              <a:t> </a:t>
            </a:r>
            <a:r>
              <a:rPr sz="2400" dirty="0">
                <a:latin typeface="Times New Roman"/>
                <a:cs typeface="Times New Roman"/>
              </a:rPr>
              <a:t>thiết</a:t>
            </a:r>
            <a:r>
              <a:rPr sz="2400" spc="45" dirty="0">
                <a:latin typeface="Times New Roman"/>
                <a:cs typeface="Times New Roman"/>
              </a:rPr>
              <a:t> </a:t>
            </a:r>
            <a:r>
              <a:rPr sz="2400" dirty="0">
                <a:latin typeface="Times New Roman"/>
                <a:cs typeface="Times New Roman"/>
              </a:rPr>
              <a:t>bị</a:t>
            </a:r>
            <a:r>
              <a:rPr sz="2400" spc="5" dirty="0">
                <a:latin typeface="Times New Roman"/>
                <a:cs typeface="Times New Roman"/>
              </a:rPr>
              <a:t> </a:t>
            </a:r>
            <a:r>
              <a:rPr sz="2400" spc="-50" dirty="0">
                <a:latin typeface="Times New Roman"/>
                <a:cs typeface="Times New Roman"/>
              </a:rPr>
              <a:t>y </a:t>
            </a:r>
            <a:r>
              <a:rPr sz="2400" dirty="0">
                <a:latin typeface="Times New Roman"/>
                <a:cs typeface="Times New Roman"/>
              </a:rPr>
              <a:t>tế,</a:t>
            </a:r>
            <a:r>
              <a:rPr sz="2400" spc="40" dirty="0">
                <a:latin typeface="Times New Roman"/>
                <a:cs typeface="Times New Roman"/>
              </a:rPr>
              <a:t> </a:t>
            </a:r>
            <a:r>
              <a:rPr sz="2400" dirty="0">
                <a:latin typeface="Times New Roman"/>
                <a:cs typeface="Times New Roman"/>
              </a:rPr>
              <a:t>hãng</a:t>
            </a:r>
            <a:r>
              <a:rPr sz="2400" spc="45" dirty="0">
                <a:latin typeface="Times New Roman"/>
                <a:cs typeface="Times New Roman"/>
              </a:rPr>
              <a:t> </a:t>
            </a:r>
            <a:r>
              <a:rPr sz="2400" dirty="0">
                <a:latin typeface="Times New Roman"/>
                <a:cs typeface="Times New Roman"/>
              </a:rPr>
              <a:t>sản</a:t>
            </a:r>
            <a:r>
              <a:rPr sz="2400" spc="25" dirty="0">
                <a:latin typeface="Times New Roman"/>
                <a:cs typeface="Times New Roman"/>
              </a:rPr>
              <a:t> </a:t>
            </a:r>
            <a:r>
              <a:rPr sz="2400" dirty="0">
                <a:latin typeface="Times New Roman"/>
                <a:cs typeface="Times New Roman"/>
              </a:rPr>
              <a:t>xuất,</a:t>
            </a:r>
            <a:r>
              <a:rPr sz="2400" spc="45" dirty="0">
                <a:latin typeface="Times New Roman"/>
                <a:cs typeface="Times New Roman"/>
              </a:rPr>
              <a:t> </a:t>
            </a:r>
            <a:r>
              <a:rPr sz="2400" dirty="0">
                <a:latin typeface="Times New Roman"/>
                <a:cs typeface="Times New Roman"/>
              </a:rPr>
              <a:t>xuất</a:t>
            </a:r>
            <a:r>
              <a:rPr sz="2400" spc="25" dirty="0">
                <a:latin typeface="Times New Roman"/>
                <a:cs typeface="Times New Roman"/>
              </a:rPr>
              <a:t> </a:t>
            </a:r>
            <a:r>
              <a:rPr sz="2400" dirty="0">
                <a:latin typeface="Times New Roman"/>
                <a:cs typeface="Times New Roman"/>
              </a:rPr>
              <a:t>xứ,</a:t>
            </a:r>
            <a:r>
              <a:rPr sz="2400" spc="30" dirty="0">
                <a:latin typeface="Times New Roman"/>
                <a:cs typeface="Times New Roman"/>
              </a:rPr>
              <a:t> </a:t>
            </a:r>
            <a:r>
              <a:rPr sz="2400" dirty="0">
                <a:latin typeface="Times New Roman"/>
                <a:cs typeface="Times New Roman"/>
              </a:rPr>
              <a:t>tiêu</a:t>
            </a:r>
            <a:r>
              <a:rPr sz="2400" spc="40" dirty="0">
                <a:latin typeface="Times New Roman"/>
                <a:cs typeface="Times New Roman"/>
              </a:rPr>
              <a:t> </a:t>
            </a:r>
            <a:r>
              <a:rPr sz="2400" dirty="0">
                <a:latin typeface="Times New Roman"/>
                <a:cs typeface="Times New Roman"/>
              </a:rPr>
              <a:t>chí</a:t>
            </a:r>
            <a:r>
              <a:rPr sz="2400" spc="25" dirty="0">
                <a:latin typeface="Times New Roman"/>
                <a:cs typeface="Times New Roman"/>
              </a:rPr>
              <a:t> </a:t>
            </a:r>
            <a:r>
              <a:rPr sz="2400" dirty="0">
                <a:latin typeface="Times New Roman"/>
                <a:cs typeface="Times New Roman"/>
              </a:rPr>
              <a:t>kỹ</a:t>
            </a:r>
            <a:r>
              <a:rPr sz="2400" spc="55" dirty="0">
                <a:latin typeface="Times New Roman"/>
                <a:cs typeface="Times New Roman"/>
              </a:rPr>
              <a:t> </a:t>
            </a:r>
            <a:r>
              <a:rPr sz="2400" dirty="0">
                <a:latin typeface="Times New Roman"/>
                <a:cs typeface="Times New Roman"/>
              </a:rPr>
              <a:t>thuật</a:t>
            </a:r>
            <a:r>
              <a:rPr sz="2400" spc="35" dirty="0">
                <a:latin typeface="Times New Roman"/>
                <a:cs typeface="Times New Roman"/>
              </a:rPr>
              <a:t> </a:t>
            </a:r>
            <a:r>
              <a:rPr sz="2400" dirty="0">
                <a:latin typeface="Times New Roman"/>
                <a:cs typeface="Times New Roman"/>
              </a:rPr>
              <a:t>nhưng</a:t>
            </a:r>
            <a:r>
              <a:rPr sz="2400" spc="30" dirty="0">
                <a:latin typeface="Times New Roman"/>
                <a:cs typeface="Times New Roman"/>
              </a:rPr>
              <a:t> </a:t>
            </a:r>
            <a:r>
              <a:rPr sz="2400" dirty="0">
                <a:latin typeface="Times New Roman"/>
                <a:cs typeface="Times New Roman"/>
              </a:rPr>
              <a:t>không</a:t>
            </a:r>
            <a:r>
              <a:rPr sz="2400" spc="40" dirty="0">
                <a:latin typeface="Times New Roman"/>
                <a:cs typeface="Times New Roman"/>
              </a:rPr>
              <a:t> </a:t>
            </a:r>
            <a:r>
              <a:rPr sz="2400" dirty="0">
                <a:latin typeface="Times New Roman"/>
                <a:cs typeface="Times New Roman"/>
              </a:rPr>
              <a:t>vượt</a:t>
            </a:r>
            <a:r>
              <a:rPr sz="2400" spc="30" dirty="0">
                <a:latin typeface="Times New Roman"/>
                <a:cs typeface="Times New Roman"/>
              </a:rPr>
              <a:t> </a:t>
            </a:r>
            <a:r>
              <a:rPr sz="2400" dirty="0">
                <a:latin typeface="Times New Roman"/>
                <a:cs typeface="Times New Roman"/>
              </a:rPr>
              <a:t>đơn</a:t>
            </a:r>
            <a:r>
              <a:rPr sz="2400" spc="30" dirty="0">
                <a:latin typeface="Times New Roman"/>
                <a:cs typeface="Times New Roman"/>
              </a:rPr>
              <a:t> </a:t>
            </a:r>
            <a:r>
              <a:rPr sz="2400" dirty="0">
                <a:latin typeface="Times New Roman"/>
                <a:cs typeface="Times New Roman"/>
              </a:rPr>
              <a:t>giá</a:t>
            </a:r>
            <a:r>
              <a:rPr sz="2400" spc="45" dirty="0">
                <a:latin typeface="Times New Roman"/>
                <a:cs typeface="Times New Roman"/>
              </a:rPr>
              <a:t> </a:t>
            </a:r>
            <a:r>
              <a:rPr sz="2400" dirty="0">
                <a:latin typeface="Times New Roman"/>
                <a:cs typeface="Times New Roman"/>
              </a:rPr>
              <a:t>đã</a:t>
            </a:r>
            <a:r>
              <a:rPr sz="2400" spc="40" dirty="0">
                <a:latin typeface="Times New Roman"/>
                <a:cs typeface="Times New Roman"/>
              </a:rPr>
              <a:t> </a:t>
            </a:r>
            <a:r>
              <a:rPr sz="2400" dirty="0">
                <a:latin typeface="Times New Roman"/>
                <a:cs typeface="Times New Roman"/>
              </a:rPr>
              <a:t>trúng</a:t>
            </a:r>
            <a:r>
              <a:rPr sz="2400" spc="45" dirty="0">
                <a:latin typeface="Times New Roman"/>
                <a:cs typeface="Times New Roman"/>
              </a:rPr>
              <a:t> </a:t>
            </a:r>
            <a:r>
              <a:rPr sz="2400" dirty="0">
                <a:latin typeface="Times New Roman"/>
                <a:cs typeface="Times New Roman"/>
              </a:rPr>
              <a:t>thầu</a:t>
            </a:r>
            <a:r>
              <a:rPr sz="2400" spc="40" dirty="0">
                <a:latin typeface="Times New Roman"/>
                <a:cs typeface="Times New Roman"/>
              </a:rPr>
              <a:t> </a:t>
            </a:r>
            <a:r>
              <a:rPr sz="2400" dirty="0">
                <a:latin typeface="Times New Roman"/>
                <a:cs typeface="Times New Roman"/>
              </a:rPr>
              <a:t>của</a:t>
            </a:r>
            <a:r>
              <a:rPr sz="2400" spc="45" dirty="0">
                <a:latin typeface="Times New Roman"/>
                <a:cs typeface="Times New Roman"/>
              </a:rPr>
              <a:t> </a:t>
            </a:r>
            <a:r>
              <a:rPr sz="2400" spc="-25" dirty="0">
                <a:latin typeface="Times New Roman"/>
                <a:cs typeface="Times New Roman"/>
              </a:rPr>
              <a:t>các </a:t>
            </a:r>
            <a:r>
              <a:rPr sz="2400" dirty="0">
                <a:latin typeface="Times New Roman"/>
                <a:cs typeface="Times New Roman"/>
              </a:rPr>
              <a:t>cơ</a:t>
            </a:r>
            <a:r>
              <a:rPr sz="2400" spc="120" dirty="0">
                <a:latin typeface="Times New Roman"/>
                <a:cs typeface="Times New Roman"/>
              </a:rPr>
              <a:t> </a:t>
            </a:r>
            <a:r>
              <a:rPr sz="2400" dirty="0">
                <a:latin typeface="Times New Roman"/>
                <a:cs typeface="Times New Roman"/>
              </a:rPr>
              <a:t>sở</a:t>
            </a:r>
            <a:r>
              <a:rPr sz="2400" spc="120" dirty="0">
                <a:latin typeface="Times New Roman"/>
                <a:cs typeface="Times New Roman"/>
              </a:rPr>
              <a:t> </a:t>
            </a:r>
            <a:r>
              <a:rPr sz="2400" dirty="0">
                <a:latin typeface="Times New Roman"/>
                <a:cs typeface="Times New Roman"/>
              </a:rPr>
              <a:t>khám</a:t>
            </a:r>
            <a:r>
              <a:rPr sz="2400" spc="95" dirty="0">
                <a:latin typeface="Times New Roman"/>
                <a:cs typeface="Times New Roman"/>
              </a:rPr>
              <a:t> </a:t>
            </a:r>
            <a:r>
              <a:rPr sz="2400" dirty="0">
                <a:latin typeface="Times New Roman"/>
                <a:cs typeface="Times New Roman"/>
              </a:rPr>
              <a:t>bệnh,</a:t>
            </a:r>
            <a:r>
              <a:rPr sz="2400" spc="130" dirty="0">
                <a:latin typeface="Times New Roman"/>
                <a:cs typeface="Times New Roman"/>
              </a:rPr>
              <a:t> </a:t>
            </a:r>
            <a:r>
              <a:rPr sz="2400" dirty="0">
                <a:latin typeface="Times New Roman"/>
                <a:cs typeface="Times New Roman"/>
              </a:rPr>
              <a:t>chữa</a:t>
            </a:r>
            <a:r>
              <a:rPr sz="2400" spc="105" dirty="0">
                <a:latin typeface="Times New Roman"/>
                <a:cs typeface="Times New Roman"/>
              </a:rPr>
              <a:t> </a:t>
            </a:r>
            <a:r>
              <a:rPr sz="2400" dirty="0">
                <a:latin typeface="Times New Roman"/>
                <a:cs typeface="Times New Roman"/>
              </a:rPr>
              <a:t>bệnh</a:t>
            </a:r>
            <a:r>
              <a:rPr sz="2400" spc="120" dirty="0">
                <a:latin typeface="Times New Roman"/>
                <a:cs typeface="Times New Roman"/>
              </a:rPr>
              <a:t> </a:t>
            </a:r>
            <a:r>
              <a:rPr sz="2400" dirty="0">
                <a:latin typeface="Times New Roman"/>
                <a:cs typeface="Times New Roman"/>
              </a:rPr>
              <a:t>công</a:t>
            </a:r>
            <a:r>
              <a:rPr sz="2400" spc="120" dirty="0">
                <a:latin typeface="Times New Roman"/>
                <a:cs typeface="Times New Roman"/>
              </a:rPr>
              <a:t> </a:t>
            </a:r>
            <a:r>
              <a:rPr sz="2400" dirty="0">
                <a:latin typeface="Times New Roman"/>
                <a:cs typeface="Times New Roman"/>
              </a:rPr>
              <a:t>lập</a:t>
            </a:r>
            <a:r>
              <a:rPr sz="2400" spc="120" dirty="0">
                <a:latin typeface="Times New Roman"/>
                <a:cs typeface="Times New Roman"/>
              </a:rPr>
              <a:t> </a:t>
            </a:r>
            <a:r>
              <a:rPr sz="2400" dirty="0">
                <a:latin typeface="Times New Roman"/>
                <a:cs typeface="Times New Roman"/>
              </a:rPr>
              <a:t>tuyến</a:t>
            </a:r>
            <a:r>
              <a:rPr sz="2400" spc="125" dirty="0">
                <a:latin typeface="Times New Roman"/>
                <a:cs typeface="Times New Roman"/>
              </a:rPr>
              <a:t> </a:t>
            </a:r>
            <a:r>
              <a:rPr sz="2400" dirty="0">
                <a:latin typeface="Times New Roman"/>
                <a:cs typeface="Times New Roman"/>
              </a:rPr>
              <a:t>tỉnh,</a:t>
            </a:r>
            <a:r>
              <a:rPr sz="2400" spc="125" dirty="0">
                <a:latin typeface="Times New Roman"/>
                <a:cs typeface="Times New Roman"/>
              </a:rPr>
              <a:t> </a:t>
            </a:r>
            <a:r>
              <a:rPr sz="2400" dirty="0">
                <a:latin typeface="Times New Roman"/>
                <a:cs typeface="Times New Roman"/>
              </a:rPr>
              <a:t>tuyến</a:t>
            </a:r>
            <a:r>
              <a:rPr sz="2400" spc="125" dirty="0">
                <a:latin typeface="Times New Roman"/>
                <a:cs typeface="Times New Roman"/>
              </a:rPr>
              <a:t> </a:t>
            </a:r>
            <a:r>
              <a:rPr sz="2400" dirty="0">
                <a:latin typeface="Times New Roman"/>
                <a:cs typeface="Times New Roman"/>
              </a:rPr>
              <a:t>trung</a:t>
            </a:r>
            <a:r>
              <a:rPr sz="2400" spc="110" dirty="0">
                <a:latin typeface="Times New Roman"/>
                <a:cs typeface="Times New Roman"/>
              </a:rPr>
              <a:t> </a:t>
            </a:r>
            <a:r>
              <a:rPr sz="2400" dirty="0">
                <a:latin typeface="Times New Roman"/>
                <a:cs typeface="Times New Roman"/>
              </a:rPr>
              <a:t>ương</a:t>
            </a:r>
            <a:r>
              <a:rPr sz="2400" spc="114" dirty="0">
                <a:latin typeface="Times New Roman"/>
                <a:cs typeface="Times New Roman"/>
              </a:rPr>
              <a:t> </a:t>
            </a:r>
            <a:r>
              <a:rPr sz="2400" dirty="0">
                <a:latin typeface="Times New Roman"/>
                <a:cs typeface="Times New Roman"/>
              </a:rPr>
              <a:t>hoặc</a:t>
            </a:r>
            <a:r>
              <a:rPr sz="2400" spc="125" dirty="0">
                <a:latin typeface="Times New Roman"/>
                <a:cs typeface="Times New Roman"/>
              </a:rPr>
              <a:t> </a:t>
            </a:r>
            <a:r>
              <a:rPr sz="2400" dirty="0">
                <a:latin typeface="Times New Roman"/>
                <a:cs typeface="Times New Roman"/>
              </a:rPr>
              <a:t>cơ</a:t>
            </a:r>
            <a:r>
              <a:rPr sz="2400" spc="120" dirty="0">
                <a:latin typeface="Times New Roman"/>
                <a:cs typeface="Times New Roman"/>
              </a:rPr>
              <a:t> </a:t>
            </a:r>
            <a:r>
              <a:rPr sz="2400" dirty="0">
                <a:latin typeface="Times New Roman"/>
                <a:cs typeface="Times New Roman"/>
              </a:rPr>
              <a:t>sở</a:t>
            </a:r>
            <a:r>
              <a:rPr sz="2400" spc="105" dirty="0">
                <a:latin typeface="Times New Roman"/>
                <a:cs typeface="Times New Roman"/>
              </a:rPr>
              <a:t> </a:t>
            </a:r>
            <a:r>
              <a:rPr sz="2400" dirty="0">
                <a:latin typeface="Times New Roman"/>
                <a:cs typeface="Times New Roman"/>
              </a:rPr>
              <a:t>khám</a:t>
            </a:r>
            <a:r>
              <a:rPr sz="2400" spc="110" dirty="0">
                <a:latin typeface="Times New Roman"/>
                <a:cs typeface="Times New Roman"/>
              </a:rPr>
              <a:t> </a:t>
            </a:r>
            <a:r>
              <a:rPr sz="2400" spc="-10" dirty="0">
                <a:latin typeface="Times New Roman"/>
                <a:cs typeface="Times New Roman"/>
              </a:rPr>
              <a:t>bệnh, </a:t>
            </a:r>
            <a:r>
              <a:rPr sz="2400" dirty="0">
                <a:latin typeface="Times New Roman"/>
                <a:cs typeface="Times New Roman"/>
              </a:rPr>
              <a:t>chữa</a:t>
            </a:r>
            <a:r>
              <a:rPr sz="2400" spc="200" dirty="0">
                <a:latin typeface="Times New Roman"/>
                <a:cs typeface="Times New Roman"/>
              </a:rPr>
              <a:t> </a:t>
            </a:r>
            <a:r>
              <a:rPr sz="2400" dirty="0">
                <a:latin typeface="Times New Roman"/>
                <a:cs typeface="Times New Roman"/>
              </a:rPr>
              <a:t>bệnh</a:t>
            </a:r>
            <a:r>
              <a:rPr sz="2400" spc="195" dirty="0">
                <a:latin typeface="Times New Roman"/>
                <a:cs typeface="Times New Roman"/>
              </a:rPr>
              <a:t> </a:t>
            </a:r>
            <a:r>
              <a:rPr sz="2400" dirty="0">
                <a:latin typeface="Times New Roman"/>
                <a:cs typeface="Times New Roman"/>
              </a:rPr>
              <a:t>cùng</a:t>
            </a:r>
            <a:r>
              <a:rPr sz="2400" spc="200" dirty="0">
                <a:latin typeface="Times New Roman"/>
                <a:cs typeface="Times New Roman"/>
              </a:rPr>
              <a:t> </a:t>
            </a:r>
            <a:r>
              <a:rPr sz="2400" dirty="0">
                <a:latin typeface="Times New Roman"/>
                <a:cs typeface="Times New Roman"/>
              </a:rPr>
              <a:t>cấp</a:t>
            </a:r>
            <a:r>
              <a:rPr sz="2400" spc="185" dirty="0">
                <a:latin typeface="Times New Roman"/>
                <a:cs typeface="Times New Roman"/>
              </a:rPr>
              <a:t> </a:t>
            </a:r>
            <a:r>
              <a:rPr sz="2400" dirty="0">
                <a:latin typeface="Times New Roman"/>
                <a:cs typeface="Times New Roman"/>
              </a:rPr>
              <a:t>chuyên</a:t>
            </a:r>
            <a:r>
              <a:rPr sz="2400" spc="215" dirty="0">
                <a:latin typeface="Times New Roman"/>
                <a:cs typeface="Times New Roman"/>
              </a:rPr>
              <a:t> </a:t>
            </a:r>
            <a:r>
              <a:rPr sz="2400" dirty="0">
                <a:latin typeface="Times New Roman"/>
                <a:cs typeface="Times New Roman"/>
              </a:rPr>
              <a:t>môn</a:t>
            </a:r>
            <a:r>
              <a:rPr sz="2400" spc="195" dirty="0">
                <a:latin typeface="Times New Roman"/>
                <a:cs typeface="Times New Roman"/>
              </a:rPr>
              <a:t> </a:t>
            </a:r>
            <a:r>
              <a:rPr sz="2400" dirty="0">
                <a:latin typeface="Times New Roman"/>
                <a:cs typeface="Times New Roman"/>
              </a:rPr>
              <a:t>kỹ</a:t>
            </a:r>
            <a:r>
              <a:rPr sz="2400" spc="200" dirty="0">
                <a:latin typeface="Times New Roman"/>
                <a:cs typeface="Times New Roman"/>
              </a:rPr>
              <a:t> </a:t>
            </a:r>
            <a:r>
              <a:rPr sz="2400" dirty="0">
                <a:latin typeface="Times New Roman"/>
                <a:cs typeface="Times New Roman"/>
              </a:rPr>
              <a:t>thuật</a:t>
            </a:r>
            <a:r>
              <a:rPr sz="2400" spc="185" dirty="0">
                <a:latin typeface="Times New Roman"/>
                <a:cs typeface="Times New Roman"/>
              </a:rPr>
              <a:t> </a:t>
            </a:r>
            <a:r>
              <a:rPr sz="2400" dirty="0">
                <a:latin typeface="Times New Roman"/>
                <a:cs typeface="Times New Roman"/>
              </a:rPr>
              <a:t>trên</a:t>
            </a:r>
            <a:r>
              <a:rPr sz="2400" spc="190" dirty="0">
                <a:latin typeface="Times New Roman"/>
                <a:cs typeface="Times New Roman"/>
              </a:rPr>
              <a:t> </a:t>
            </a:r>
            <a:r>
              <a:rPr sz="2400" dirty="0">
                <a:latin typeface="Times New Roman"/>
                <a:cs typeface="Times New Roman"/>
              </a:rPr>
              <a:t>cùng</a:t>
            </a:r>
            <a:r>
              <a:rPr sz="2400" spc="195" dirty="0">
                <a:latin typeface="Times New Roman"/>
                <a:cs typeface="Times New Roman"/>
              </a:rPr>
              <a:t> </a:t>
            </a:r>
            <a:r>
              <a:rPr sz="2400" dirty="0">
                <a:latin typeface="Times New Roman"/>
                <a:cs typeface="Times New Roman"/>
              </a:rPr>
              <a:t>địa</a:t>
            </a:r>
            <a:r>
              <a:rPr sz="2400" spc="200" dirty="0">
                <a:latin typeface="Times New Roman"/>
                <a:cs typeface="Times New Roman"/>
              </a:rPr>
              <a:t> </a:t>
            </a:r>
            <a:r>
              <a:rPr sz="2400" dirty="0">
                <a:latin typeface="Times New Roman"/>
                <a:cs typeface="Times New Roman"/>
              </a:rPr>
              <a:t>bàn</a:t>
            </a:r>
            <a:r>
              <a:rPr sz="2400" spc="195" dirty="0">
                <a:latin typeface="Times New Roman"/>
                <a:cs typeface="Times New Roman"/>
              </a:rPr>
              <a:t> </a:t>
            </a:r>
            <a:r>
              <a:rPr sz="2400" dirty="0">
                <a:latin typeface="Times New Roman"/>
                <a:cs typeface="Times New Roman"/>
              </a:rPr>
              <a:t>của</a:t>
            </a:r>
            <a:r>
              <a:rPr sz="2400" spc="190" dirty="0">
                <a:latin typeface="Times New Roman"/>
                <a:cs typeface="Times New Roman"/>
              </a:rPr>
              <a:t> </a:t>
            </a:r>
            <a:r>
              <a:rPr sz="2400" dirty="0">
                <a:latin typeface="Times New Roman"/>
                <a:cs typeface="Times New Roman"/>
              </a:rPr>
              <a:t>cùng</a:t>
            </a:r>
            <a:r>
              <a:rPr sz="2400" spc="180" dirty="0">
                <a:latin typeface="Times New Roman"/>
                <a:cs typeface="Times New Roman"/>
              </a:rPr>
              <a:t> </a:t>
            </a:r>
            <a:r>
              <a:rPr sz="2400" dirty="0">
                <a:latin typeface="Times New Roman"/>
                <a:cs typeface="Times New Roman"/>
              </a:rPr>
              <a:t>hóa</a:t>
            </a:r>
            <a:r>
              <a:rPr sz="2400" spc="200" dirty="0">
                <a:latin typeface="Times New Roman"/>
                <a:cs typeface="Times New Roman"/>
              </a:rPr>
              <a:t> </a:t>
            </a:r>
            <a:r>
              <a:rPr sz="2400" dirty="0">
                <a:latin typeface="Times New Roman"/>
                <a:cs typeface="Times New Roman"/>
              </a:rPr>
              <a:t>chất,</a:t>
            </a:r>
            <a:r>
              <a:rPr sz="2400" spc="190" dirty="0">
                <a:latin typeface="Times New Roman"/>
                <a:cs typeface="Times New Roman"/>
              </a:rPr>
              <a:t> </a:t>
            </a:r>
            <a:r>
              <a:rPr sz="2400" dirty="0">
                <a:latin typeface="Times New Roman"/>
                <a:cs typeface="Times New Roman"/>
              </a:rPr>
              <a:t>vật</a:t>
            </a:r>
            <a:r>
              <a:rPr sz="2400" spc="190" dirty="0">
                <a:latin typeface="Times New Roman"/>
                <a:cs typeface="Times New Roman"/>
              </a:rPr>
              <a:t> </a:t>
            </a:r>
            <a:r>
              <a:rPr sz="2400" dirty="0">
                <a:latin typeface="Times New Roman"/>
                <a:cs typeface="Times New Roman"/>
              </a:rPr>
              <a:t>tư</a:t>
            </a:r>
            <a:r>
              <a:rPr sz="2400" spc="180" dirty="0">
                <a:latin typeface="Times New Roman"/>
                <a:cs typeface="Times New Roman"/>
              </a:rPr>
              <a:t> </a:t>
            </a:r>
            <a:r>
              <a:rPr sz="2400" spc="-25" dirty="0">
                <a:latin typeface="Times New Roman"/>
                <a:cs typeface="Times New Roman"/>
              </a:rPr>
              <a:t>xét </a:t>
            </a:r>
            <a:r>
              <a:rPr sz="2400" dirty="0">
                <a:latin typeface="Times New Roman"/>
                <a:cs typeface="Times New Roman"/>
              </a:rPr>
              <a:t>nghiệm,</a:t>
            </a:r>
            <a:r>
              <a:rPr sz="2400" spc="55" dirty="0">
                <a:latin typeface="Times New Roman"/>
                <a:cs typeface="Times New Roman"/>
              </a:rPr>
              <a:t> </a:t>
            </a:r>
            <a:r>
              <a:rPr sz="2400" dirty="0">
                <a:latin typeface="Times New Roman"/>
                <a:cs typeface="Times New Roman"/>
              </a:rPr>
              <a:t>thiết</a:t>
            </a:r>
            <a:r>
              <a:rPr sz="2400" spc="15" dirty="0">
                <a:latin typeface="Times New Roman"/>
                <a:cs typeface="Times New Roman"/>
              </a:rPr>
              <a:t> </a:t>
            </a:r>
            <a:r>
              <a:rPr sz="2400" dirty="0">
                <a:latin typeface="Times New Roman"/>
                <a:cs typeface="Times New Roman"/>
              </a:rPr>
              <a:t>bị</a:t>
            </a:r>
            <a:r>
              <a:rPr sz="2400" spc="30" dirty="0">
                <a:latin typeface="Times New Roman"/>
                <a:cs typeface="Times New Roman"/>
              </a:rPr>
              <a:t> </a:t>
            </a:r>
            <a:r>
              <a:rPr sz="2400" dirty="0">
                <a:latin typeface="Times New Roman"/>
                <a:cs typeface="Times New Roman"/>
              </a:rPr>
              <a:t>y</a:t>
            </a:r>
            <a:r>
              <a:rPr sz="2400" spc="25" dirty="0">
                <a:latin typeface="Times New Roman"/>
                <a:cs typeface="Times New Roman"/>
              </a:rPr>
              <a:t> </a:t>
            </a:r>
            <a:r>
              <a:rPr sz="2400" dirty="0">
                <a:latin typeface="Times New Roman"/>
                <a:cs typeface="Times New Roman"/>
              </a:rPr>
              <a:t>tế.</a:t>
            </a:r>
            <a:r>
              <a:rPr sz="2400" spc="45" dirty="0">
                <a:latin typeface="Times New Roman"/>
                <a:cs typeface="Times New Roman"/>
              </a:rPr>
              <a:t> </a:t>
            </a:r>
            <a:r>
              <a:rPr sz="2400" dirty="0">
                <a:latin typeface="Times New Roman"/>
                <a:cs typeface="Times New Roman"/>
              </a:rPr>
              <a:t>Nếu</a:t>
            </a:r>
            <a:r>
              <a:rPr sz="2400" spc="15" dirty="0">
                <a:latin typeface="Times New Roman"/>
                <a:cs typeface="Times New Roman"/>
              </a:rPr>
              <a:t> </a:t>
            </a:r>
            <a:r>
              <a:rPr sz="2400" dirty="0">
                <a:latin typeface="Times New Roman"/>
                <a:cs typeface="Times New Roman"/>
              </a:rPr>
              <a:t>không</a:t>
            </a:r>
            <a:r>
              <a:rPr sz="2400" spc="15" dirty="0">
                <a:latin typeface="Times New Roman"/>
                <a:cs typeface="Times New Roman"/>
              </a:rPr>
              <a:t> </a:t>
            </a:r>
            <a:r>
              <a:rPr sz="2400" dirty="0">
                <a:latin typeface="Times New Roman"/>
                <a:cs typeface="Times New Roman"/>
              </a:rPr>
              <a:t>có</a:t>
            </a:r>
            <a:r>
              <a:rPr sz="2400" spc="25" dirty="0">
                <a:latin typeface="Times New Roman"/>
                <a:cs typeface="Times New Roman"/>
              </a:rPr>
              <a:t> </a:t>
            </a:r>
            <a:r>
              <a:rPr sz="2400" dirty="0">
                <a:latin typeface="Times New Roman"/>
                <a:cs typeface="Times New Roman"/>
              </a:rPr>
              <a:t>đơn</a:t>
            </a:r>
            <a:r>
              <a:rPr sz="2400" spc="25"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này,</a:t>
            </a:r>
            <a:r>
              <a:rPr sz="2400" spc="20" dirty="0">
                <a:latin typeface="Times New Roman"/>
                <a:cs typeface="Times New Roman"/>
              </a:rPr>
              <a:t> </a:t>
            </a:r>
            <a:r>
              <a:rPr sz="2400" dirty="0">
                <a:latin typeface="Times New Roman"/>
                <a:cs typeface="Times New Roman"/>
              </a:rPr>
              <a:t>thanh</a:t>
            </a:r>
            <a:r>
              <a:rPr sz="2400" spc="10" dirty="0">
                <a:latin typeface="Times New Roman"/>
                <a:cs typeface="Times New Roman"/>
              </a:rPr>
              <a:t> </a:t>
            </a:r>
            <a:r>
              <a:rPr sz="2400" dirty="0">
                <a:latin typeface="Times New Roman"/>
                <a:cs typeface="Times New Roman"/>
              </a:rPr>
              <a:t>toán</a:t>
            </a:r>
            <a:r>
              <a:rPr sz="2400" spc="15" dirty="0">
                <a:latin typeface="Times New Roman"/>
                <a:cs typeface="Times New Roman"/>
              </a:rPr>
              <a:t> </a:t>
            </a:r>
            <a:r>
              <a:rPr sz="2400" dirty="0">
                <a:latin typeface="Times New Roman"/>
                <a:cs typeface="Times New Roman"/>
              </a:rPr>
              <a:t>theo</a:t>
            </a:r>
            <a:r>
              <a:rPr sz="2400" spc="20" dirty="0">
                <a:latin typeface="Times New Roman"/>
                <a:cs typeface="Times New Roman"/>
              </a:rPr>
              <a:t> </a:t>
            </a:r>
            <a:r>
              <a:rPr sz="2400" dirty="0">
                <a:latin typeface="Times New Roman"/>
                <a:cs typeface="Times New Roman"/>
              </a:rPr>
              <a:t>nguyên</a:t>
            </a:r>
            <a:r>
              <a:rPr sz="2400" spc="5" dirty="0">
                <a:latin typeface="Times New Roman"/>
                <a:cs typeface="Times New Roman"/>
              </a:rPr>
              <a:t> </a:t>
            </a:r>
            <a:r>
              <a:rPr sz="2400" dirty="0">
                <a:latin typeface="Times New Roman"/>
                <a:cs typeface="Times New Roman"/>
              </a:rPr>
              <a:t>tắc</a:t>
            </a:r>
            <a:r>
              <a:rPr sz="2400" spc="25" dirty="0">
                <a:latin typeface="Times New Roman"/>
                <a:cs typeface="Times New Roman"/>
              </a:rPr>
              <a:t> </a:t>
            </a:r>
            <a:r>
              <a:rPr sz="2400" dirty="0">
                <a:latin typeface="Times New Roman"/>
                <a:cs typeface="Times New Roman"/>
              </a:rPr>
              <a:t>như</a:t>
            </a:r>
            <a:r>
              <a:rPr sz="2400" spc="20" dirty="0">
                <a:latin typeface="Times New Roman"/>
                <a:cs typeface="Times New Roman"/>
              </a:rPr>
              <a:t> </a:t>
            </a:r>
            <a:r>
              <a:rPr sz="2400" dirty="0">
                <a:latin typeface="Times New Roman"/>
                <a:cs typeface="Times New Roman"/>
              </a:rPr>
              <a:t>của</a:t>
            </a:r>
            <a:r>
              <a:rPr sz="2400" spc="25" dirty="0">
                <a:latin typeface="Times New Roman"/>
                <a:cs typeface="Times New Roman"/>
              </a:rPr>
              <a:t> </a:t>
            </a:r>
            <a:r>
              <a:rPr sz="2400" spc="-10" dirty="0">
                <a:latin typeface="Times New Roman"/>
                <a:cs typeface="Times New Roman"/>
              </a:rPr>
              <a:t>thuốc.</a:t>
            </a:r>
            <a:endParaRPr sz="2400" dirty="0">
              <a:latin typeface="Times New Roman"/>
              <a:cs typeface="Times New Roman"/>
            </a:endParaRPr>
          </a:p>
          <a:p>
            <a:pPr>
              <a:lnSpc>
                <a:spcPct val="100000"/>
              </a:lnSpc>
              <a:spcBef>
                <a:spcPts val="135"/>
              </a:spcBef>
              <a:buFont typeface="Wingdings"/>
              <a:buChar char=""/>
            </a:pPr>
            <a:endParaRPr sz="2400" dirty="0">
              <a:latin typeface="Times New Roman"/>
              <a:cs typeface="Times New Roman"/>
            </a:endParaRPr>
          </a:p>
          <a:p>
            <a:pPr marL="393700" marR="5080" indent="-381000" algn="just">
              <a:lnSpc>
                <a:spcPct val="101699"/>
              </a:lnSpc>
              <a:buFont typeface="Wingdings"/>
              <a:buChar char=""/>
              <a:tabLst>
                <a:tab pos="393700" algn="l"/>
              </a:tabLst>
            </a:pPr>
            <a:r>
              <a:rPr sz="2400" dirty="0">
                <a:latin typeface="Times New Roman"/>
                <a:cs typeface="Times New Roman"/>
              </a:rPr>
              <a:t>Trường</a:t>
            </a:r>
            <a:r>
              <a:rPr sz="2400" spc="175" dirty="0">
                <a:latin typeface="Times New Roman"/>
                <a:cs typeface="Times New Roman"/>
              </a:rPr>
              <a:t> </a:t>
            </a:r>
            <a:r>
              <a:rPr sz="2400" dirty="0">
                <a:latin typeface="Times New Roman"/>
                <a:cs typeface="Times New Roman"/>
              </a:rPr>
              <a:t>hợp</a:t>
            </a:r>
            <a:r>
              <a:rPr sz="2400" spc="170" dirty="0">
                <a:latin typeface="Times New Roman"/>
                <a:cs typeface="Times New Roman"/>
              </a:rPr>
              <a:t> </a:t>
            </a:r>
            <a:r>
              <a:rPr sz="2400" dirty="0">
                <a:latin typeface="Times New Roman"/>
                <a:cs typeface="Times New Roman"/>
              </a:rPr>
              <a:t>cơ</a:t>
            </a:r>
            <a:r>
              <a:rPr sz="2400" spc="175" dirty="0">
                <a:latin typeface="Times New Roman"/>
                <a:cs typeface="Times New Roman"/>
              </a:rPr>
              <a:t> </a:t>
            </a:r>
            <a:r>
              <a:rPr sz="2400" dirty="0">
                <a:latin typeface="Times New Roman"/>
                <a:cs typeface="Times New Roman"/>
              </a:rPr>
              <a:t>sở</a:t>
            </a:r>
            <a:r>
              <a:rPr sz="2400" spc="155" dirty="0">
                <a:latin typeface="Times New Roman"/>
                <a:cs typeface="Times New Roman"/>
              </a:rPr>
              <a:t> </a:t>
            </a:r>
            <a:r>
              <a:rPr sz="2400" dirty="0">
                <a:latin typeface="Times New Roman"/>
                <a:cs typeface="Times New Roman"/>
              </a:rPr>
              <a:t>y</a:t>
            </a:r>
            <a:r>
              <a:rPr sz="2400" spc="190" dirty="0">
                <a:latin typeface="Times New Roman"/>
                <a:cs typeface="Times New Roman"/>
              </a:rPr>
              <a:t> </a:t>
            </a:r>
            <a:r>
              <a:rPr sz="2400" dirty="0">
                <a:latin typeface="Times New Roman"/>
                <a:cs typeface="Times New Roman"/>
              </a:rPr>
              <a:t>tế</a:t>
            </a:r>
            <a:r>
              <a:rPr sz="2400" spc="175" dirty="0">
                <a:latin typeface="Times New Roman"/>
                <a:cs typeface="Times New Roman"/>
              </a:rPr>
              <a:t> </a:t>
            </a:r>
            <a:r>
              <a:rPr sz="2400" dirty="0">
                <a:latin typeface="Times New Roman"/>
                <a:cs typeface="Times New Roman"/>
              </a:rPr>
              <a:t>tư</a:t>
            </a:r>
            <a:r>
              <a:rPr sz="2400" spc="165" dirty="0">
                <a:latin typeface="Times New Roman"/>
                <a:cs typeface="Times New Roman"/>
              </a:rPr>
              <a:t> </a:t>
            </a:r>
            <a:r>
              <a:rPr sz="2400" dirty="0">
                <a:latin typeface="Times New Roman"/>
                <a:cs typeface="Times New Roman"/>
              </a:rPr>
              <a:t>nhân</a:t>
            </a:r>
            <a:r>
              <a:rPr sz="2400" spc="175" dirty="0">
                <a:latin typeface="Times New Roman"/>
                <a:cs typeface="Times New Roman"/>
              </a:rPr>
              <a:t> </a:t>
            </a:r>
            <a:r>
              <a:rPr sz="2400" dirty="0">
                <a:latin typeface="Times New Roman"/>
                <a:cs typeface="Times New Roman"/>
              </a:rPr>
              <a:t>chọn</a:t>
            </a:r>
            <a:r>
              <a:rPr sz="2400" spc="170" dirty="0">
                <a:latin typeface="Times New Roman"/>
                <a:cs typeface="Times New Roman"/>
              </a:rPr>
              <a:t> </a:t>
            </a:r>
            <a:r>
              <a:rPr sz="2400" dirty="0">
                <a:latin typeface="Times New Roman"/>
                <a:cs typeface="Times New Roman"/>
              </a:rPr>
              <a:t>áp</a:t>
            </a:r>
            <a:r>
              <a:rPr sz="2400" spc="165" dirty="0">
                <a:latin typeface="Times New Roman"/>
                <a:cs typeface="Times New Roman"/>
              </a:rPr>
              <a:t> </a:t>
            </a:r>
            <a:r>
              <a:rPr sz="2400" dirty="0">
                <a:latin typeface="Times New Roman"/>
                <a:cs typeface="Times New Roman"/>
              </a:rPr>
              <a:t>dụng</a:t>
            </a:r>
            <a:r>
              <a:rPr sz="2400" spc="175" dirty="0">
                <a:latin typeface="Times New Roman"/>
                <a:cs typeface="Times New Roman"/>
              </a:rPr>
              <a:t> </a:t>
            </a:r>
            <a:r>
              <a:rPr sz="2400" dirty="0">
                <a:latin typeface="Times New Roman"/>
                <a:cs typeface="Times New Roman"/>
              </a:rPr>
              <a:t>Luật</a:t>
            </a:r>
            <a:r>
              <a:rPr sz="2400" spc="170" dirty="0">
                <a:latin typeface="Times New Roman"/>
                <a:cs typeface="Times New Roman"/>
              </a:rPr>
              <a:t> </a:t>
            </a:r>
            <a:r>
              <a:rPr sz="2400" dirty="0">
                <a:latin typeface="Times New Roman"/>
                <a:cs typeface="Times New Roman"/>
              </a:rPr>
              <a:t>Đấu</a:t>
            </a:r>
            <a:r>
              <a:rPr sz="2400" spc="170" dirty="0">
                <a:latin typeface="Times New Roman"/>
                <a:cs typeface="Times New Roman"/>
              </a:rPr>
              <a:t> </a:t>
            </a:r>
            <a:r>
              <a:rPr sz="2400" dirty="0">
                <a:latin typeface="Times New Roman"/>
                <a:cs typeface="Times New Roman"/>
              </a:rPr>
              <a:t>thầu</a:t>
            </a:r>
            <a:r>
              <a:rPr sz="2400" spc="165" dirty="0">
                <a:latin typeface="Times New Roman"/>
                <a:cs typeface="Times New Roman"/>
              </a:rPr>
              <a:t> </a:t>
            </a:r>
            <a:r>
              <a:rPr sz="2400" dirty="0">
                <a:latin typeface="Times New Roman"/>
                <a:cs typeface="Times New Roman"/>
              </a:rPr>
              <a:t>để</a:t>
            </a:r>
            <a:r>
              <a:rPr sz="2400" spc="180" dirty="0">
                <a:latin typeface="Times New Roman"/>
                <a:cs typeface="Times New Roman"/>
              </a:rPr>
              <a:t> </a:t>
            </a:r>
            <a:r>
              <a:rPr sz="2400" dirty="0">
                <a:latin typeface="Times New Roman"/>
                <a:cs typeface="Times New Roman"/>
              </a:rPr>
              <a:t>tổ</a:t>
            </a:r>
            <a:r>
              <a:rPr sz="2400" spc="170" dirty="0">
                <a:latin typeface="Times New Roman"/>
                <a:cs typeface="Times New Roman"/>
              </a:rPr>
              <a:t> </a:t>
            </a:r>
            <a:r>
              <a:rPr sz="2400" dirty="0">
                <a:latin typeface="Times New Roman"/>
                <a:cs typeface="Times New Roman"/>
              </a:rPr>
              <a:t>chức</a:t>
            </a:r>
            <a:r>
              <a:rPr sz="2400" spc="170" dirty="0">
                <a:latin typeface="Times New Roman"/>
                <a:cs typeface="Times New Roman"/>
              </a:rPr>
              <a:t> </a:t>
            </a:r>
            <a:r>
              <a:rPr sz="2400" dirty="0">
                <a:latin typeface="Times New Roman"/>
                <a:cs typeface="Times New Roman"/>
              </a:rPr>
              <a:t>lựa</a:t>
            </a:r>
            <a:r>
              <a:rPr sz="2400" spc="170" dirty="0">
                <a:latin typeface="Times New Roman"/>
                <a:cs typeface="Times New Roman"/>
              </a:rPr>
              <a:t> </a:t>
            </a:r>
            <a:r>
              <a:rPr sz="2400" dirty="0">
                <a:latin typeface="Times New Roman"/>
                <a:cs typeface="Times New Roman"/>
              </a:rPr>
              <a:t>chọn</a:t>
            </a:r>
            <a:r>
              <a:rPr sz="2400" spc="160" dirty="0">
                <a:latin typeface="Times New Roman"/>
                <a:cs typeface="Times New Roman"/>
              </a:rPr>
              <a:t> </a:t>
            </a:r>
            <a:r>
              <a:rPr sz="2400" dirty="0">
                <a:latin typeface="Times New Roman"/>
                <a:cs typeface="Times New Roman"/>
              </a:rPr>
              <a:t>nhà</a:t>
            </a:r>
            <a:r>
              <a:rPr sz="2400" spc="180" dirty="0">
                <a:latin typeface="Times New Roman"/>
                <a:cs typeface="Times New Roman"/>
              </a:rPr>
              <a:t> </a:t>
            </a:r>
            <a:r>
              <a:rPr sz="2400" spc="-20" dirty="0">
                <a:latin typeface="Times New Roman"/>
                <a:cs typeface="Times New Roman"/>
              </a:rPr>
              <a:t>thầu </a:t>
            </a:r>
            <a:r>
              <a:rPr sz="2400" dirty="0">
                <a:latin typeface="Times New Roman"/>
                <a:cs typeface="Times New Roman"/>
              </a:rPr>
              <a:t>cung</a:t>
            </a:r>
            <a:r>
              <a:rPr sz="2400" spc="55" dirty="0">
                <a:latin typeface="Times New Roman"/>
                <a:cs typeface="Times New Roman"/>
              </a:rPr>
              <a:t> </a:t>
            </a:r>
            <a:r>
              <a:rPr sz="2400" dirty="0">
                <a:latin typeface="Times New Roman"/>
                <a:cs typeface="Times New Roman"/>
              </a:rPr>
              <a:t>cấp</a:t>
            </a:r>
            <a:r>
              <a:rPr sz="2400" spc="55" dirty="0">
                <a:latin typeface="Times New Roman"/>
                <a:cs typeface="Times New Roman"/>
              </a:rPr>
              <a:t> </a:t>
            </a:r>
            <a:r>
              <a:rPr sz="2400" dirty="0">
                <a:latin typeface="Times New Roman"/>
                <a:cs typeface="Times New Roman"/>
              </a:rPr>
              <a:t>thuốc,</a:t>
            </a:r>
            <a:r>
              <a:rPr sz="2400" spc="75" dirty="0">
                <a:latin typeface="Times New Roman"/>
                <a:cs typeface="Times New Roman"/>
              </a:rPr>
              <a:t> </a:t>
            </a:r>
            <a:r>
              <a:rPr sz="2400" dirty="0">
                <a:latin typeface="Times New Roman"/>
                <a:cs typeface="Times New Roman"/>
              </a:rPr>
              <a:t>hóa</a:t>
            </a:r>
            <a:r>
              <a:rPr sz="2400" spc="70" dirty="0">
                <a:latin typeface="Times New Roman"/>
                <a:cs typeface="Times New Roman"/>
              </a:rPr>
              <a:t> </a:t>
            </a:r>
            <a:r>
              <a:rPr sz="2400" dirty="0">
                <a:latin typeface="Times New Roman"/>
                <a:cs typeface="Times New Roman"/>
              </a:rPr>
              <a:t>chất,</a:t>
            </a:r>
            <a:r>
              <a:rPr sz="2400" spc="65" dirty="0">
                <a:latin typeface="Times New Roman"/>
                <a:cs typeface="Times New Roman"/>
              </a:rPr>
              <a:t> </a:t>
            </a:r>
            <a:r>
              <a:rPr sz="2400" dirty="0">
                <a:latin typeface="Times New Roman"/>
                <a:cs typeface="Times New Roman"/>
              </a:rPr>
              <a:t>vật</a:t>
            </a:r>
            <a:r>
              <a:rPr sz="2400" spc="60" dirty="0">
                <a:latin typeface="Times New Roman"/>
                <a:cs typeface="Times New Roman"/>
              </a:rPr>
              <a:t> </a:t>
            </a:r>
            <a:r>
              <a:rPr sz="2400" dirty="0">
                <a:latin typeface="Times New Roman"/>
                <a:cs typeface="Times New Roman"/>
              </a:rPr>
              <a:t>tư</a:t>
            </a:r>
            <a:r>
              <a:rPr sz="2400" spc="50" dirty="0">
                <a:latin typeface="Times New Roman"/>
                <a:cs typeface="Times New Roman"/>
              </a:rPr>
              <a:t> </a:t>
            </a:r>
            <a:r>
              <a:rPr sz="2400" dirty="0">
                <a:latin typeface="Times New Roman"/>
                <a:cs typeface="Times New Roman"/>
              </a:rPr>
              <a:t>xét</a:t>
            </a:r>
            <a:r>
              <a:rPr sz="2400" spc="50" dirty="0">
                <a:latin typeface="Times New Roman"/>
                <a:cs typeface="Times New Roman"/>
              </a:rPr>
              <a:t> </a:t>
            </a:r>
            <a:r>
              <a:rPr sz="2400" dirty="0">
                <a:latin typeface="Times New Roman"/>
                <a:cs typeface="Times New Roman"/>
              </a:rPr>
              <a:t>nghiệm,</a:t>
            </a:r>
            <a:r>
              <a:rPr sz="2400" spc="80" dirty="0">
                <a:latin typeface="Times New Roman"/>
                <a:cs typeface="Times New Roman"/>
              </a:rPr>
              <a:t> </a:t>
            </a:r>
            <a:r>
              <a:rPr sz="2400" dirty="0">
                <a:latin typeface="Times New Roman"/>
                <a:cs typeface="Times New Roman"/>
              </a:rPr>
              <a:t>thiết</a:t>
            </a:r>
            <a:r>
              <a:rPr sz="2400" spc="60" dirty="0">
                <a:latin typeface="Times New Roman"/>
                <a:cs typeface="Times New Roman"/>
              </a:rPr>
              <a:t> </a:t>
            </a:r>
            <a:r>
              <a:rPr sz="2400" dirty="0">
                <a:latin typeface="Times New Roman"/>
                <a:cs typeface="Times New Roman"/>
              </a:rPr>
              <a:t>bị</a:t>
            </a:r>
            <a:r>
              <a:rPr sz="2400" spc="35" dirty="0">
                <a:latin typeface="Times New Roman"/>
                <a:cs typeface="Times New Roman"/>
              </a:rPr>
              <a:t> </a:t>
            </a:r>
            <a:r>
              <a:rPr sz="2400" dirty="0">
                <a:latin typeface="Times New Roman"/>
                <a:cs typeface="Times New Roman"/>
              </a:rPr>
              <a:t>y</a:t>
            </a:r>
            <a:r>
              <a:rPr sz="2400" spc="55" dirty="0">
                <a:latin typeface="Times New Roman"/>
                <a:cs typeface="Times New Roman"/>
              </a:rPr>
              <a:t> </a:t>
            </a:r>
            <a:r>
              <a:rPr sz="2400" dirty="0">
                <a:latin typeface="Times New Roman"/>
                <a:cs typeface="Times New Roman"/>
              </a:rPr>
              <a:t>tế,</a:t>
            </a:r>
            <a:r>
              <a:rPr sz="2400" spc="75" dirty="0">
                <a:latin typeface="Times New Roman"/>
                <a:cs typeface="Times New Roman"/>
              </a:rPr>
              <a:t> </a:t>
            </a:r>
            <a:r>
              <a:rPr sz="2400" dirty="0">
                <a:latin typeface="Times New Roman"/>
                <a:cs typeface="Times New Roman"/>
              </a:rPr>
              <a:t>việc</a:t>
            </a:r>
            <a:r>
              <a:rPr sz="2400" spc="50" dirty="0">
                <a:latin typeface="Times New Roman"/>
                <a:cs typeface="Times New Roman"/>
              </a:rPr>
              <a:t> </a:t>
            </a:r>
            <a:r>
              <a:rPr sz="2400" dirty="0">
                <a:latin typeface="Times New Roman"/>
                <a:cs typeface="Times New Roman"/>
              </a:rPr>
              <a:t>thanh</a:t>
            </a:r>
            <a:r>
              <a:rPr sz="2400" spc="45" dirty="0">
                <a:latin typeface="Times New Roman"/>
                <a:cs typeface="Times New Roman"/>
              </a:rPr>
              <a:t> </a:t>
            </a:r>
            <a:r>
              <a:rPr sz="2400" dirty="0">
                <a:latin typeface="Times New Roman"/>
                <a:cs typeface="Times New Roman"/>
              </a:rPr>
              <a:t>toán</a:t>
            </a:r>
            <a:r>
              <a:rPr sz="2400" spc="65" dirty="0">
                <a:latin typeface="Times New Roman"/>
                <a:cs typeface="Times New Roman"/>
              </a:rPr>
              <a:t> </a:t>
            </a:r>
            <a:r>
              <a:rPr sz="2400" dirty="0">
                <a:latin typeface="Times New Roman"/>
                <a:cs typeface="Times New Roman"/>
              </a:rPr>
              <a:t>căn</a:t>
            </a:r>
            <a:r>
              <a:rPr sz="2400" spc="70" dirty="0">
                <a:latin typeface="Times New Roman"/>
                <a:cs typeface="Times New Roman"/>
              </a:rPr>
              <a:t> </a:t>
            </a:r>
            <a:r>
              <a:rPr sz="2400" dirty="0">
                <a:latin typeface="Times New Roman"/>
                <a:cs typeface="Times New Roman"/>
              </a:rPr>
              <a:t>cứ</a:t>
            </a:r>
            <a:r>
              <a:rPr sz="2400" spc="50" dirty="0">
                <a:latin typeface="Times New Roman"/>
                <a:cs typeface="Times New Roman"/>
              </a:rPr>
              <a:t> </a:t>
            </a:r>
            <a:r>
              <a:rPr sz="2400" dirty="0">
                <a:latin typeface="Times New Roman"/>
                <a:cs typeface="Times New Roman"/>
              </a:rPr>
              <a:t>kết</a:t>
            </a:r>
            <a:r>
              <a:rPr sz="2400" spc="65" dirty="0">
                <a:latin typeface="Times New Roman"/>
                <a:cs typeface="Times New Roman"/>
              </a:rPr>
              <a:t> </a:t>
            </a:r>
            <a:r>
              <a:rPr sz="2400" dirty="0">
                <a:latin typeface="Times New Roman"/>
                <a:cs typeface="Times New Roman"/>
              </a:rPr>
              <a:t>quả</a:t>
            </a:r>
            <a:r>
              <a:rPr sz="2400" spc="50" dirty="0">
                <a:latin typeface="Times New Roman"/>
                <a:cs typeface="Times New Roman"/>
              </a:rPr>
              <a:t> </a:t>
            </a:r>
            <a:r>
              <a:rPr sz="2400" spc="-25" dirty="0">
                <a:latin typeface="Times New Roman"/>
                <a:cs typeface="Times New Roman"/>
              </a:rPr>
              <a:t>lựa </a:t>
            </a:r>
            <a:r>
              <a:rPr sz="2400" dirty="0">
                <a:latin typeface="Times New Roman"/>
                <a:cs typeface="Times New Roman"/>
              </a:rPr>
              <a:t>chọn</a:t>
            </a:r>
            <a:r>
              <a:rPr sz="2400" spc="40" dirty="0">
                <a:latin typeface="Times New Roman"/>
                <a:cs typeface="Times New Roman"/>
              </a:rPr>
              <a:t> </a:t>
            </a:r>
            <a:r>
              <a:rPr sz="2400" dirty="0">
                <a:latin typeface="Times New Roman"/>
                <a:cs typeface="Times New Roman"/>
              </a:rPr>
              <a:t>nhà</a:t>
            </a:r>
            <a:r>
              <a:rPr sz="2400" spc="55" dirty="0">
                <a:latin typeface="Times New Roman"/>
                <a:cs typeface="Times New Roman"/>
              </a:rPr>
              <a:t> </a:t>
            </a:r>
            <a:r>
              <a:rPr sz="2400" dirty="0">
                <a:latin typeface="Times New Roman"/>
                <a:cs typeface="Times New Roman"/>
              </a:rPr>
              <a:t>thầu</a:t>
            </a:r>
            <a:r>
              <a:rPr sz="2400" spc="40" dirty="0">
                <a:latin typeface="Times New Roman"/>
                <a:cs typeface="Times New Roman"/>
              </a:rPr>
              <a:t> </a:t>
            </a:r>
            <a:r>
              <a:rPr sz="2400" dirty="0">
                <a:latin typeface="Times New Roman"/>
                <a:cs typeface="Times New Roman"/>
              </a:rPr>
              <a:t>nhưng</a:t>
            </a:r>
            <a:r>
              <a:rPr sz="2400" spc="40" dirty="0">
                <a:latin typeface="Times New Roman"/>
                <a:cs typeface="Times New Roman"/>
              </a:rPr>
              <a:t> </a:t>
            </a:r>
            <a:r>
              <a:rPr sz="2400" dirty="0">
                <a:latin typeface="Times New Roman"/>
                <a:cs typeface="Times New Roman"/>
              </a:rPr>
              <a:t>không</a:t>
            </a:r>
            <a:r>
              <a:rPr sz="2400" spc="35" dirty="0">
                <a:latin typeface="Times New Roman"/>
                <a:cs typeface="Times New Roman"/>
              </a:rPr>
              <a:t> </a:t>
            </a:r>
            <a:r>
              <a:rPr sz="2400" dirty="0">
                <a:latin typeface="Times New Roman"/>
                <a:cs typeface="Times New Roman"/>
              </a:rPr>
              <a:t>vượt</a:t>
            </a:r>
            <a:r>
              <a:rPr sz="2400" spc="35" dirty="0">
                <a:latin typeface="Times New Roman"/>
                <a:cs typeface="Times New Roman"/>
              </a:rPr>
              <a:t> </a:t>
            </a:r>
            <a:r>
              <a:rPr sz="2400" dirty="0">
                <a:latin typeface="Times New Roman"/>
                <a:cs typeface="Times New Roman"/>
              </a:rPr>
              <a:t>đơn</a:t>
            </a:r>
            <a:r>
              <a:rPr sz="2400" spc="55" dirty="0">
                <a:latin typeface="Times New Roman"/>
                <a:cs typeface="Times New Roman"/>
              </a:rPr>
              <a:t> </a:t>
            </a:r>
            <a:r>
              <a:rPr sz="2400" dirty="0">
                <a:latin typeface="Times New Roman"/>
                <a:cs typeface="Times New Roman"/>
              </a:rPr>
              <a:t>giá</a:t>
            </a:r>
            <a:r>
              <a:rPr sz="2400" spc="45" dirty="0">
                <a:latin typeface="Times New Roman"/>
                <a:cs typeface="Times New Roman"/>
              </a:rPr>
              <a:t> </a:t>
            </a:r>
            <a:r>
              <a:rPr sz="2400" dirty="0">
                <a:latin typeface="Times New Roman"/>
                <a:cs typeface="Times New Roman"/>
              </a:rPr>
              <a:t>trúng</a:t>
            </a:r>
            <a:r>
              <a:rPr sz="2400" spc="60" dirty="0">
                <a:latin typeface="Times New Roman"/>
                <a:cs typeface="Times New Roman"/>
              </a:rPr>
              <a:t> </a:t>
            </a:r>
            <a:r>
              <a:rPr sz="2400" dirty="0">
                <a:latin typeface="Times New Roman"/>
                <a:cs typeface="Times New Roman"/>
              </a:rPr>
              <a:t>thầu</a:t>
            </a:r>
            <a:r>
              <a:rPr sz="2400" spc="50" dirty="0">
                <a:latin typeface="Times New Roman"/>
                <a:cs typeface="Times New Roman"/>
              </a:rPr>
              <a:t> </a:t>
            </a:r>
            <a:r>
              <a:rPr sz="2400" dirty="0">
                <a:latin typeface="Times New Roman"/>
                <a:cs typeface="Times New Roman"/>
              </a:rPr>
              <a:t>trên</a:t>
            </a:r>
            <a:r>
              <a:rPr sz="2400" spc="55" dirty="0">
                <a:latin typeface="Times New Roman"/>
                <a:cs typeface="Times New Roman"/>
              </a:rPr>
              <a:t> </a:t>
            </a:r>
            <a:r>
              <a:rPr sz="2400" dirty="0">
                <a:latin typeface="Times New Roman"/>
                <a:cs typeface="Times New Roman"/>
              </a:rPr>
              <a:t>cùng</a:t>
            </a:r>
            <a:r>
              <a:rPr sz="2400" spc="55" dirty="0">
                <a:latin typeface="Times New Roman"/>
                <a:cs typeface="Times New Roman"/>
              </a:rPr>
              <a:t> </a:t>
            </a:r>
            <a:r>
              <a:rPr sz="2400" dirty="0">
                <a:latin typeface="Times New Roman"/>
                <a:cs typeface="Times New Roman"/>
              </a:rPr>
              <a:t>địa</a:t>
            </a:r>
            <a:r>
              <a:rPr sz="2400" spc="55" dirty="0">
                <a:latin typeface="Times New Roman"/>
                <a:cs typeface="Times New Roman"/>
              </a:rPr>
              <a:t> </a:t>
            </a:r>
            <a:r>
              <a:rPr sz="2400" dirty="0">
                <a:latin typeface="Times New Roman"/>
                <a:cs typeface="Times New Roman"/>
              </a:rPr>
              <a:t>bàn,</a:t>
            </a:r>
            <a:r>
              <a:rPr sz="2400" spc="60" dirty="0">
                <a:latin typeface="Times New Roman"/>
                <a:cs typeface="Times New Roman"/>
              </a:rPr>
              <a:t> </a:t>
            </a:r>
            <a:r>
              <a:rPr sz="2400" dirty="0">
                <a:latin typeface="Times New Roman"/>
                <a:cs typeface="Times New Roman"/>
              </a:rPr>
              <a:t>kết</a:t>
            </a:r>
            <a:r>
              <a:rPr sz="2400" spc="40" dirty="0">
                <a:latin typeface="Times New Roman"/>
                <a:cs typeface="Times New Roman"/>
              </a:rPr>
              <a:t> </a:t>
            </a:r>
            <a:r>
              <a:rPr sz="2400" dirty="0">
                <a:latin typeface="Times New Roman"/>
                <a:cs typeface="Times New Roman"/>
              </a:rPr>
              <a:t>quả</a:t>
            </a:r>
            <a:r>
              <a:rPr sz="2400" spc="55" dirty="0">
                <a:latin typeface="Times New Roman"/>
                <a:cs typeface="Times New Roman"/>
              </a:rPr>
              <a:t> </a:t>
            </a:r>
            <a:r>
              <a:rPr sz="2400" dirty="0">
                <a:latin typeface="Times New Roman"/>
                <a:cs typeface="Times New Roman"/>
              </a:rPr>
              <a:t>mua</a:t>
            </a:r>
            <a:r>
              <a:rPr sz="2400" spc="60" dirty="0">
                <a:latin typeface="Times New Roman"/>
                <a:cs typeface="Times New Roman"/>
              </a:rPr>
              <a:t> </a:t>
            </a:r>
            <a:r>
              <a:rPr sz="2400" dirty="0">
                <a:latin typeface="Times New Roman"/>
                <a:cs typeface="Times New Roman"/>
              </a:rPr>
              <a:t>sắm</a:t>
            </a:r>
            <a:r>
              <a:rPr sz="2400" spc="25" dirty="0">
                <a:latin typeface="Times New Roman"/>
                <a:cs typeface="Times New Roman"/>
              </a:rPr>
              <a:t> </a:t>
            </a:r>
            <a:r>
              <a:rPr sz="2400" spc="-25" dirty="0">
                <a:latin typeface="Times New Roman"/>
                <a:cs typeface="Times New Roman"/>
              </a:rPr>
              <a:t>tập </a:t>
            </a:r>
            <a:r>
              <a:rPr sz="2400" dirty="0">
                <a:latin typeface="Times New Roman"/>
                <a:cs typeface="Times New Roman"/>
              </a:rPr>
              <a:t>trung,</a:t>
            </a:r>
            <a:r>
              <a:rPr sz="2400" spc="175" dirty="0">
                <a:latin typeface="Times New Roman"/>
                <a:cs typeface="Times New Roman"/>
              </a:rPr>
              <a:t> </a:t>
            </a:r>
            <a:r>
              <a:rPr sz="2400" dirty="0">
                <a:latin typeface="Times New Roman"/>
                <a:cs typeface="Times New Roman"/>
              </a:rPr>
              <a:t>kết</a:t>
            </a:r>
            <a:r>
              <a:rPr sz="2400" spc="170" dirty="0">
                <a:latin typeface="Times New Roman"/>
                <a:cs typeface="Times New Roman"/>
              </a:rPr>
              <a:t> </a:t>
            </a:r>
            <a:r>
              <a:rPr sz="2400" dirty="0">
                <a:latin typeface="Times New Roman"/>
                <a:cs typeface="Times New Roman"/>
              </a:rPr>
              <a:t>quả</a:t>
            </a:r>
            <a:r>
              <a:rPr sz="2400" spc="165" dirty="0">
                <a:latin typeface="Times New Roman"/>
                <a:cs typeface="Times New Roman"/>
              </a:rPr>
              <a:t> </a:t>
            </a:r>
            <a:r>
              <a:rPr sz="2400" dirty="0">
                <a:latin typeface="Times New Roman"/>
                <a:cs typeface="Times New Roman"/>
              </a:rPr>
              <a:t>đàm</a:t>
            </a:r>
            <a:r>
              <a:rPr sz="2400" spc="165" dirty="0">
                <a:latin typeface="Times New Roman"/>
                <a:cs typeface="Times New Roman"/>
              </a:rPr>
              <a:t> </a:t>
            </a:r>
            <a:r>
              <a:rPr sz="2400" dirty="0">
                <a:latin typeface="Times New Roman"/>
                <a:cs typeface="Times New Roman"/>
              </a:rPr>
              <a:t>phán</a:t>
            </a:r>
            <a:r>
              <a:rPr sz="2400" spc="185" dirty="0">
                <a:latin typeface="Times New Roman"/>
                <a:cs typeface="Times New Roman"/>
              </a:rPr>
              <a:t> </a:t>
            </a:r>
            <a:r>
              <a:rPr sz="2400" dirty="0">
                <a:latin typeface="Times New Roman"/>
                <a:cs typeface="Times New Roman"/>
              </a:rPr>
              <a:t>giá,</a:t>
            </a:r>
            <a:r>
              <a:rPr sz="2400" spc="185" dirty="0">
                <a:latin typeface="Times New Roman"/>
                <a:cs typeface="Times New Roman"/>
              </a:rPr>
              <a:t> </a:t>
            </a:r>
            <a:r>
              <a:rPr sz="2400" dirty="0">
                <a:latin typeface="Times New Roman"/>
                <a:cs typeface="Times New Roman"/>
              </a:rPr>
              <a:t>kết</a:t>
            </a:r>
            <a:r>
              <a:rPr sz="2400" spc="170" dirty="0">
                <a:latin typeface="Times New Roman"/>
                <a:cs typeface="Times New Roman"/>
              </a:rPr>
              <a:t> </a:t>
            </a:r>
            <a:r>
              <a:rPr sz="2400" dirty="0">
                <a:latin typeface="Times New Roman"/>
                <a:cs typeface="Times New Roman"/>
              </a:rPr>
              <a:t>quả</a:t>
            </a:r>
            <a:r>
              <a:rPr sz="2400" spc="185" dirty="0">
                <a:latin typeface="Times New Roman"/>
                <a:cs typeface="Times New Roman"/>
              </a:rPr>
              <a:t> </a:t>
            </a:r>
            <a:r>
              <a:rPr sz="2400" dirty="0">
                <a:latin typeface="Times New Roman"/>
                <a:cs typeface="Times New Roman"/>
              </a:rPr>
              <a:t>đấu</a:t>
            </a:r>
            <a:r>
              <a:rPr sz="2400" spc="180" dirty="0">
                <a:latin typeface="Times New Roman"/>
                <a:cs typeface="Times New Roman"/>
              </a:rPr>
              <a:t> </a:t>
            </a:r>
            <a:r>
              <a:rPr sz="2400" dirty="0">
                <a:latin typeface="Times New Roman"/>
                <a:cs typeface="Times New Roman"/>
              </a:rPr>
              <a:t>thầu</a:t>
            </a:r>
            <a:r>
              <a:rPr sz="2400" spc="175" dirty="0">
                <a:latin typeface="Times New Roman"/>
                <a:cs typeface="Times New Roman"/>
              </a:rPr>
              <a:t> </a:t>
            </a:r>
            <a:r>
              <a:rPr sz="2400" dirty="0">
                <a:latin typeface="Times New Roman"/>
                <a:cs typeface="Times New Roman"/>
              </a:rPr>
              <a:t>trên</a:t>
            </a:r>
            <a:r>
              <a:rPr sz="2400" spc="180" dirty="0">
                <a:latin typeface="Times New Roman"/>
                <a:cs typeface="Times New Roman"/>
              </a:rPr>
              <a:t> </a:t>
            </a:r>
            <a:r>
              <a:rPr sz="2400" dirty="0">
                <a:latin typeface="Times New Roman"/>
                <a:cs typeface="Times New Roman"/>
              </a:rPr>
              <a:t>địa</a:t>
            </a:r>
            <a:r>
              <a:rPr sz="2400" spc="180" dirty="0">
                <a:latin typeface="Times New Roman"/>
                <a:cs typeface="Times New Roman"/>
              </a:rPr>
              <a:t> </a:t>
            </a:r>
            <a:r>
              <a:rPr sz="2400" dirty="0">
                <a:latin typeface="Times New Roman"/>
                <a:cs typeface="Times New Roman"/>
              </a:rPr>
              <a:t>bàn</a:t>
            </a:r>
            <a:r>
              <a:rPr sz="2400" spc="180" dirty="0">
                <a:latin typeface="Times New Roman"/>
                <a:cs typeface="Times New Roman"/>
              </a:rPr>
              <a:t> </a:t>
            </a:r>
            <a:r>
              <a:rPr sz="2400" dirty="0">
                <a:latin typeface="Times New Roman"/>
                <a:cs typeface="Times New Roman"/>
              </a:rPr>
              <a:t>lân</a:t>
            </a:r>
            <a:r>
              <a:rPr sz="2400" spc="175" dirty="0">
                <a:latin typeface="Times New Roman"/>
                <a:cs typeface="Times New Roman"/>
              </a:rPr>
              <a:t> </a:t>
            </a:r>
            <a:r>
              <a:rPr sz="2400" dirty="0">
                <a:latin typeface="Times New Roman"/>
                <a:cs typeface="Times New Roman"/>
              </a:rPr>
              <a:t>cận,</a:t>
            </a:r>
            <a:r>
              <a:rPr sz="2400" spc="175" dirty="0">
                <a:latin typeface="Times New Roman"/>
                <a:cs typeface="Times New Roman"/>
              </a:rPr>
              <a:t> </a:t>
            </a:r>
            <a:r>
              <a:rPr sz="2400" dirty="0">
                <a:latin typeface="Times New Roman"/>
                <a:cs typeface="Times New Roman"/>
              </a:rPr>
              <a:t>địa</a:t>
            </a:r>
            <a:r>
              <a:rPr sz="2400" spc="175" dirty="0">
                <a:latin typeface="Times New Roman"/>
                <a:cs typeface="Times New Roman"/>
              </a:rPr>
              <a:t> </a:t>
            </a:r>
            <a:r>
              <a:rPr sz="2400" dirty="0">
                <a:latin typeface="Times New Roman"/>
                <a:cs typeface="Times New Roman"/>
              </a:rPr>
              <a:t>bàn</a:t>
            </a:r>
            <a:r>
              <a:rPr sz="2400" spc="165" dirty="0">
                <a:latin typeface="Times New Roman"/>
                <a:cs typeface="Times New Roman"/>
              </a:rPr>
              <a:t> </a:t>
            </a:r>
            <a:r>
              <a:rPr sz="2400" dirty="0">
                <a:latin typeface="Times New Roman"/>
                <a:cs typeface="Times New Roman"/>
              </a:rPr>
              <a:t>Thành</a:t>
            </a:r>
            <a:r>
              <a:rPr sz="2400" spc="120" dirty="0">
                <a:latin typeface="Times New Roman"/>
                <a:cs typeface="Times New Roman"/>
              </a:rPr>
              <a:t> </a:t>
            </a:r>
            <a:r>
              <a:rPr sz="2400" dirty="0">
                <a:latin typeface="Times New Roman"/>
                <a:cs typeface="Times New Roman"/>
              </a:rPr>
              <a:t>phố</a:t>
            </a:r>
            <a:r>
              <a:rPr sz="2400" spc="114" dirty="0">
                <a:latin typeface="Times New Roman"/>
                <a:cs typeface="Times New Roman"/>
              </a:rPr>
              <a:t> </a:t>
            </a:r>
            <a:r>
              <a:rPr sz="2400" spc="-25" dirty="0">
                <a:latin typeface="Times New Roman"/>
                <a:cs typeface="Times New Roman"/>
              </a:rPr>
              <a:t>Hà </a:t>
            </a:r>
            <a:r>
              <a:rPr sz="2400" spc="-35" dirty="0">
                <a:latin typeface="Times New Roman"/>
                <a:cs typeface="Times New Roman"/>
              </a:rPr>
              <a:t>Nội,</a:t>
            </a:r>
            <a:r>
              <a:rPr sz="2400" spc="-145" dirty="0">
                <a:latin typeface="Times New Roman"/>
                <a:cs typeface="Times New Roman"/>
              </a:rPr>
              <a:t> </a:t>
            </a:r>
            <a:r>
              <a:rPr sz="2400" spc="-35" dirty="0">
                <a:latin typeface="Times New Roman"/>
                <a:cs typeface="Times New Roman"/>
              </a:rPr>
              <a:t>Thành</a:t>
            </a:r>
            <a:r>
              <a:rPr sz="2400" spc="-130" dirty="0">
                <a:latin typeface="Times New Roman"/>
                <a:cs typeface="Times New Roman"/>
              </a:rPr>
              <a:t> </a:t>
            </a:r>
            <a:r>
              <a:rPr sz="2400" spc="-25" dirty="0">
                <a:latin typeface="Times New Roman"/>
                <a:cs typeface="Times New Roman"/>
              </a:rPr>
              <a:t>phố</a:t>
            </a:r>
            <a:r>
              <a:rPr sz="2400" spc="-100" dirty="0">
                <a:latin typeface="Times New Roman"/>
                <a:cs typeface="Times New Roman"/>
              </a:rPr>
              <a:t> </a:t>
            </a:r>
            <a:r>
              <a:rPr sz="2400" spc="-10" dirty="0">
                <a:latin typeface="Times New Roman"/>
                <a:cs typeface="Times New Roman"/>
              </a:rPr>
              <a:t>Hồ</a:t>
            </a:r>
            <a:r>
              <a:rPr sz="2400" spc="-100" dirty="0">
                <a:latin typeface="Times New Roman"/>
                <a:cs typeface="Times New Roman"/>
              </a:rPr>
              <a:t> </a:t>
            </a:r>
            <a:r>
              <a:rPr sz="2400" spc="-25" dirty="0">
                <a:latin typeface="Times New Roman"/>
                <a:cs typeface="Times New Roman"/>
              </a:rPr>
              <a:t>Chí</a:t>
            </a:r>
            <a:r>
              <a:rPr sz="2400" spc="-100" dirty="0">
                <a:latin typeface="Times New Roman"/>
                <a:cs typeface="Times New Roman"/>
              </a:rPr>
              <a:t> </a:t>
            </a:r>
            <a:r>
              <a:rPr sz="2400" spc="-30" dirty="0">
                <a:latin typeface="Times New Roman"/>
                <a:cs typeface="Times New Roman"/>
              </a:rPr>
              <a:t>Minh</a:t>
            </a:r>
            <a:r>
              <a:rPr sz="2400" spc="-105" dirty="0">
                <a:latin typeface="Times New Roman"/>
                <a:cs typeface="Times New Roman"/>
              </a:rPr>
              <a:t> </a:t>
            </a:r>
            <a:r>
              <a:rPr sz="2400" spc="-35" dirty="0">
                <a:latin typeface="Times New Roman"/>
                <a:cs typeface="Times New Roman"/>
              </a:rPr>
              <a:t>theo</a:t>
            </a:r>
            <a:r>
              <a:rPr sz="2400" spc="-100" dirty="0">
                <a:latin typeface="Times New Roman"/>
                <a:cs typeface="Times New Roman"/>
              </a:rPr>
              <a:t> </a:t>
            </a:r>
            <a:r>
              <a:rPr sz="2400" spc="-25" dirty="0">
                <a:latin typeface="Times New Roman"/>
                <a:cs typeface="Times New Roman"/>
              </a:rPr>
              <a:t>các</a:t>
            </a:r>
            <a:r>
              <a:rPr sz="2400" spc="-90" dirty="0">
                <a:latin typeface="Times New Roman"/>
                <a:cs typeface="Times New Roman"/>
              </a:rPr>
              <a:t> </a:t>
            </a:r>
            <a:r>
              <a:rPr sz="2400" spc="-40" dirty="0">
                <a:latin typeface="Times New Roman"/>
                <a:cs typeface="Times New Roman"/>
              </a:rPr>
              <a:t>nguyên</a:t>
            </a:r>
            <a:r>
              <a:rPr sz="2400" spc="-120" dirty="0">
                <a:latin typeface="Times New Roman"/>
                <a:cs typeface="Times New Roman"/>
              </a:rPr>
              <a:t> </a:t>
            </a:r>
            <a:r>
              <a:rPr sz="2400" spc="-35" dirty="0">
                <a:latin typeface="Times New Roman"/>
                <a:cs typeface="Times New Roman"/>
              </a:rPr>
              <a:t>tắc</a:t>
            </a:r>
            <a:r>
              <a:rPr sz="2400" spc="-85" dirty="0">
                <a:latin typeface="Times New Roman"/>
                <a:cs typeface="Times New Roman"/>
              </a:rPr>
              <a:t> </a:t>
            </a:r>
            <a:r>
              <a:rPr sz="2400" spc="-25" dirty="0">
                <a:latin typeface="Times New Roman"/>
                <a:cs typeface="Times New Roman"/>
              </a:rPr>
              <a:t>nêu</a:t>
            </a:r>
            <a:r>
              <a:rPr sz="2400" spc="-95" dirty="0">
                <a:latin typeface="Times New Roman"/>
                <a:cs typeface="Times New Roman"/>
              </a:rPr>
              <a:t> </a:t>
            </a:r>
            <a:r>
              <a:rPr sz="2400" spc="-10" dirty="0">
                <a:latin typeface="Times New Roman"/>
                <a:cs typeface="Times New Roman"/>
              </a:rPr>
              <a:t>trên.</a:t>
            </a:r>
            <a:endParaRPr sz="2400" dirty="0">
              <a:latin typeface="Times New Roman"/>
              <a:cs typeface="Times New Roman"/>
            </a:endParaRPr>
          </a:p>
        </p:txBody>
      </p:sp>
      <p:sp>
        <p:nvSpPr>
          <p:cNvPr id="16" name="TextBox 15">
            <a:extLst>
              <a:ext uri="{FF2B5EF4-FFF2-40B4-BE49-F238E27FC236}">
                <a16:creationId xmlns:a16="http://schemas.microsoft.com/office/drawing/2014/main" id="{980D2CE3-6307-43D1-C5B4-BD471493B3C1}"/>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vi-VN" sz="3600" b="1" dirty="0">
                <a:solidFill>
                  <a:srgbClr val="FFC000"/>
                </a:solidFill>
                <a:latin typeface="Times New Roman" panose="02020603050405020304" pitchFamily="18" charset="0"/>
              </a:rPr>
              <a:t>THANH TO</a:t>
            </a:r>
            <a:r>
              <a:rPr lang="en-US" sz="3600" b="1" dirty="0">
                <a:solidFill>
                  <a:srgbClr val="FFC000"/>
                </a:solidFill>
                <a:latin typeface="Times New Roman" panose="02020603050405020304" pitchFamily="18" charset="0"/>
              </a:rPr>
              <a:t>Á</a:t>
            </a:r>
            <a:r>
              <a:rPr lang="vi-VN" sz="3600" b="1" dirty="0">
                <a:solidFill>
                  <a:srgbClr val="FFC000"/>
                </a:solidFill>
                <a:latin typeface="Times New Roman" panose="02020603050405020304" pitchFamily="18" charset="0"/>
              </a:rPr>
              <a:t>N CHI PH</a:t>
            </a:r>
            <a:r>
              <a:rPr lang="en-US" sz="3600" b="1" dirty="0">
                <a:solidFill>
                  <a:srgbClr val="FFC000"/>
                </a:solidFill>
                <a:latin typeface="Times New Roman" panose="02020603050405020304" pitchFamily="18" charset="0"/>
              </a:rPr>
              <a:t>Í</a:t>
            </a:r>
            <a:r>
              <a:rPr lang="vi-VN" sz="3600" b="1" dirty="0">
                <a:solidFill>
                  <a:srgbClr val="FFC000"/>
                </a:solidFill>
                <a:latin typeface="Times New Roman" panose="02020603050405020304" pitchFamily="18" charset="0"/>
              </a:rPr>
              <a:t> CHO </a:t>
            </a:r>
            <a:r>
              <a:rPr lang="en-US" sz="3600" b="1" dirty="0">
                <a:solidFill>
                  <a:srgbClr val="FFC000"/>
                </a:solidFill>
                <a:latin typeface="Times New Roman" panose="02020603050405020304" pitchFamily="18" charset="0"/>
              </a:rPr>
              <a:t>CSYT</a:t>
            </a:r>
            <a:r>
              <a:rPr lang="vi-VN" sz="3600" b="1" dirty="0">
                <a:solidFill>
                  <a:srgbClr val="FFC000"/>
                </a:solidFill>
                <a:latin typeface="Times New Roman" panose="02020603050405020304" pitchFamily="18" charset="0"/>
              </a:rPr>
              <a:t> TƯ NH</a:t>
            </a:r>
            <a:r>
              <a:rPr lang="en-US" sz="3600" b="1" dirty="0">
                <a:solidFill>
                  <a:srgbClr val="FFC000"/>
                </a:solidFill>
                <a:latin typeface="Times New Roman" panose="02020603050405020304" pitchFamily="18" charset="0"/>
              </a:rPr>
              <a:t>Â</a:t>
            </a:r>
            <a:r>
              <a:rPr lang="vi-VN" sz="3600" b="1" dirty="0">
                <a:solidFill>
                  <a:srgbClr val="FFC000"/>
                </a:solidFill>
                <a:latin typeface="Times New Roman" panose="02020603050405020304" pitchFamily="18" charset="0"/>
              </a:rPr>
              <a:t>N</a:t>
            </a:r>
            <a:endParaRPr lang="en-US" sz="3600" dirty="0">
              <a:solidFill>
                <a:srgbClr val="FFC000"/>
              </a:solidFill>
            </a:endParaRPr>
          </a:p>
        </p:txBody>
      </p:sp>
    </p:spTree>
    <p:extLst>
      <p:ext uri="{BB962C8B-B14F-4D97-AF65-F5344CB8AC3E}">
        <p14:creationId xmlns:p14="http://schemas.microsoft.com/office/powerpoint/2010/main" val="353562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6A5C-1BCB-5FD7-381C-15F00FDA325E}"/>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7F8958D-8EDF-3EC4-4C2E-87E859B467C7}"/>
              </a:ext>
            </a:extLst>
          </p:cNvPr>
          <p:cNvGraphicFramePr>
            <a:graphicFrameLocks noGrp="1"/>
          </p:cNvGraphicFramePr>
          <p:nvPr>
            <p:extLst>
              <p:ext uri="{D42A27DB-BD31-4B8C-83A1-F6EECF244321}">
                <p14:modId xmlns:p14="http://schemas.microsoft.com/office/powerpoint/2010/main" val="718972966"/>
              </p:ext>
            </p:extLst>
          </p:nvPr>
        </p:nvGraphicFramePr>
        <p:xfrm>
          <a:off x="762425" y="854232"/>
          <a:ext cx="10835663" cy="5539628"/>
        </p:xfrm>
        <a:graphic>
          <a:graphicData uri="http://schemas.openxmlformats.org/drawingml/2006/table">
            <a:tbl>
              <a:tblPr firstRow="1" bandRow="1">
                <a:tableStyleId>{0505E3EF-67EA-436B-97B2-0124C06EBD24}</a:tableStyleId>
              </a:tblPr>
              <a:tblGrid>
                <a:gridCol w="929811">
                  <a:extLst>
                    <a:ext uri="{9D8B030D-6E8A-4147-A177-3AD203B41FA5}">
                      <a16:colId xmlns:a16="http://schemas.microsoft.com/office/drawing/2014/main" val="3454441678"/>
                    </a:ext>
                  </a:extLst>
                </a:gridCol>
                <a:gridCol w="9905852">
                  <a:extLst>
                    <a:ext uri="{9D8B030D-6E8A-4147-A177-3AD203B41FA5}">
                      <a16:colId xmlns:a16="http://schemas.microsoft.com/office/drawing/2014/main" val="1736606257"/>
                    </a:ext>
                  </a:extLst>
                </a:gridCol>
              </a:tblGrid>
              <a:tr h="480931">
                <a:tc rowSpan="10">
                  <a:txBody>
                    <a:bodyPr/>
                    <a:lstStyle/>
                    <a:p>
                      <a:pPr algn="ctr"/>
                      <a:r>
                        <a:rPr lang="en-US" sz="3000" dirty="0" err="1">
                          <a:latin typeface="Arial" panose="020B0604020202020204" pitchFamily="34" charset="0"/>
                          <a:cs typeface="Arial" panose="020B0604020202020204" pitchFamily="34" charset="0"/>
                        </a:rPr>
                        <a:t>Nội</a:t>
                      </a:r>
                      <a:r>
                        <a:rPr lang="en-US" sz="3000" dirty="0">
                          <a:latin typeface="Arial" panose="020B0604020202020204" pitchFamily="34" charset="0"/>
                          <a:cs typeface="Arial" panose="020B0604020202020204" pitchFamily="34" charset="0"/>
                        </a:rPr>
                        <a:t> dung LCNT, NĐT</a:t>
                      </a:r>
                      <a:endParaRPr lang="en-US" sz="3000" i="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err="1">
                          <a:latin typeface="Arial" panose="020B0604020202020204" pitchFamily="34" charset="0"/>
                          <a:cs typeface="Arial" panose="020B0604020202020204" pitchFamily="34" charset="0"/>
                        </a:rPr>
                        <a:t>Đăng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tải</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thông</a:t>
                      </a:r>
                      <a:r>
                        <a:rPr lang="en-US" sz="2200" b="0" dirty="0">
                          <a:latin typeface="Arial" panose="020B0604020202020204" pitchFamily="34" charset="0"/>
                          <a:cs typeface="Arial" panose="020B0604020202020204" pitchFamily="34" charset="0"/>
                        </a:rPr>
                        <a:t> tin </a:t>
                      </a:r>
                      <a:r>
                        <a:rPr lang="en-US" sz="2200" b="0" dirty="0" err="1">
                          <a:latin typeface="Arial" panose="020B0604020202020204" pitchFamily="34" charset="0"/>
                          <a:cs typeface="Arial" panose="020B0604020202020204" pitchFamily="34" charset="0"/>
                        </a:rPr>
                        <a:t>về</a:t>
                      </a:r>
                      <a:r>
                        <a:rPr lang="en-US" sz="2200" b="0" dirty="0">
                          <a:latin typeface="Arial" panose="020B0604020202020204" pitchFamily="34" charset="0"/>
                          <a:cs typeface="Arial" panose="020B0604020202020204" pitchFamily="34" charset="0"/>
                        </a:rPr>
                        <a:t> LCNT, NĐT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501445">
                <a:tc vMerge="1">
                  <a:txBody>
                    <a:bodyPr/>
                    <a:lstStyle/>
                    <a:p>
                      <a:endParaRPr lang="en-US"/>
                    </a:p>
                  </a:txBody>
                  <a:tcPr/>
                </a:tc>
                <a:tc>
                  <a:txBody>
                    <a:bodyPr/>
                    <a:lstStyle/>
                    <a:p>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phê</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duyệt</a:t>
                      </a:r>
                      <a:r>
                        <a:rPr lang="en-US" sz="2200" dirty="0">
                          <a:latin typeface="Arial" panose="020B0604020202020204" pitchFamily="34" charset="0"/>
                          <a:cs typeface="Arial" panose="020B0604020202020204" pitchFamily="34" charset="0"/>
                        </a:rPr>
                        <a:t> HSMST, HSMQT, HSMT, HSYC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r h="490607">
                <a:tc vMerge="1">
                  <a:txBody>
                    <a:bodyPr/>
                    <a:lstStyle/>
                    <a:p>
                      <a:endParaRPr lang="en-US"/>
                    </a:p>
                  </a:txBody>
                  <a:tcPr/>
                </a:tc>
                <a:tc>
                  <a:txBody>
                    <a:bodyPr/>
                    <a:lstStyle/>
                    <a:p>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nộp</a:t>
                      </a:r>
                      <a:r>
                        <a:rPr lang="en-US" sz="2200" dirty="0">
                          <a:latin typeface="Arial" panose="020B0604020202020204" pitchFamily="34" charset="0"/>
                          <a:cs typeface="Arial" panose="020B0604020202020204" pitchFamily="34" charset="0"/>
                        </a:rPr>
                        <a:t> HSDST, HSQT,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đăng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án</a:t>
                      </a:r>
                      <a:r>
                        <a:rPr lang="en-US" sz="2200" dirty="0">
                          <a:latin typeface="Arial" panose="020B0604020202020204" pitchFamily="34" charset="0"/>
                          <a:cs typeface="Arial" panose="020B0604020202020204" pitchFamily="34" charset="0"/>
                        </a:rPr>
                        <a:t>, HSDT, HSĐX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461563"/>
                  </a:ext>
                </a:extLst>
              </a:tr>
              <a:tr h="512283">
                <a:tc vMerge="1">
                  <a:txBody>
                    <a:bodyPr/>
                    <a:lstStyle/>
                    <a:p>
                      <a:endParaRPr lang="en-US" dirty="0"/>
                    </a:p>
                  </a:txBody>
                  <a:tcPr/>
                </a:tc>
                <a:tc>
                  <a:txBody>
                    <a:bodyPr/>
                    <a:lstStyle/>
                    <a:p>
                      <a:r>
                        <a:rPr lang="en-US" sz="2200" dirty="0" err="1">
                          <a:latin typeface="Arial" panose="020B0604020202020204" pitchFamily="34" charset="0"/>
                          <a:cs typeface="Arial" panose="020B0604020202020204" pitchFamily="34" charset="0"/>
                        </a:rPr>
                        <a:t>Mở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472923"/>
                  </a:ext>
                </a:extLst>
              </a:tr>
              <a:tr h="680962">
                <a:tc vMerge="1">
                  <a:txBody>
                    <a:bodyPr/>
                    <a:lstStyle/>
                    <a:p>
                      <a:endParaRPr lang="en-US" dirty="0"/>
                    </a:p>
                  </a:txBody>
                  <a:tcPr/>
                </a:tc>
                <a:tc>
                  <a:txBody>
                    <a:bodyPr/>
                    <a:lstStyle/>
                    <a:p>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HSDST, HSQT, HSDT, HSĐX, </a:t>
                      </a:r>
                      <a:r>
                        <a:rPr lang="en-US" sz="2200" dirty="0" err="1">
                          <a:latin typeface="Arial" panose="020B0604020202020204" pitchFamily="34" charset="0"/>
                          <a:cs typeface="Arial" panose="020B0604020202020204" pitchFamily="34" charset="0"/>
                        </a:rPr>
                        <a:t>mời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thẩm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phê</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duyệt</a:t>
                      </a:r>
                      <a:r>
                        <a:rPr lang="en-US" sz="2200" dirty="0">
                          <a:latin typeface="Arial" panose="020B0604020202020204" pitchFamily="34" charset="0"/>
                          <a:cs typeface="Arial" panose="020B0604020202020204" pitchFamily="34" charset="0"/>
                        </a:rPr>
                        <a:t> KQLCNT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500880"/>
                  </a:ext>
                </a:extLst>
              </a:tr>
              <a:tr h="680962">
                <a:tc vMerge="1">
                  <a:txBody>
                    <a:bodyPr/>
                    <a:lstStyle/>
                    <a:p>
                      <a:endParaRPr lang="en-US" dirty="0"/>
                    </a:p>
                  </a:txBody>
                  <a:tcPr/>
                </a:tc>
                <a:tc>
                  <a:txBody>
                    <a:bodyPr/>
                    <a:lstStyle/>
                    <a:p>
                      <a:r>
                        <a:rPr lang="en-US" sz="2200" dirty="0" err="1">
                          <a:latin typeface="Arial" panose="020B0604020202020204" pitchFamily="34" charset="0"/>
                          <a:cs typeface="Arial" panose="020B0604020202020204" pitchFamily="34" charset="0"/>
                        </a:rPr>
                        <a:t>Thỏa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lãnh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958239"/>
                  </a:ext>
                </a:extLst>
              </a:tr>
              <a:tr h="526026">
                <a:tc vMerge="1">
                  <a:txBody>
                    <a:bodyPr/>
                    <a:lstStyle/>
                    <a:p>
                      <a:endParaRPr lang="en-US" dirty="0"/>
                    </a:p>
                  </a:txBody>
                  <a:tcPr/>
                </a:tc>
                <a:tc>
                  <a:txBody>
                    <a:bodyPr/>
                    <a:lstStyle/>
                    <a:p>
                      <a:r>
                        <a:rPr lang="en-US" sz="2200" dirty="0" err="1">
                          <a:latin typeface="Arial" panose="020B0604020202020204" pitchFamily="34" charset="0"/>
                          <a:cs typeface="Arial" panose="020B0604020202020204" pitchFamily="34" charset="0"/>
                        </a:rPr>
                        <a:t>Làm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rõ</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5327124"/>
                  </a:ext>
                </a:extLst>
              </a:tr>
              <a:tr h="486697">
                <a:tc vMerge="1">
                  <a:txBody>
                    <a:bodyPr/>
                    <a:lstStyle/>
                    <a:p>
                      <a:endParaRPr lang="en-US" sz="2400" i="1" dirty="0">
                        <a:latin typeface="Arial" panose="020B0604020202020204" pitchFamily="34" charset="0"/>
                        <a:cs typeface="Arial" panose="020B0604020202020204" pitchFamily="34" charset="0"/>
                      </a:endParaRPr>
                    </a:p>
                  </a:txBody>
                  <a:tcPr/>
                </a:tc>
                <a:tc>
                  <a:txBody>
                    <a:bodyPr/>
                    <a:lstStyle/>
                    <a:p>
                      <a:r>
                        <a:rPr lang="en-US" sz="2200" dirty="0" err="1">
                          <a:latin typeface="Arial" panose="020B0604020202020204" pitchFamily="34" charset="0"/>
                          <a:cs typeface="Arial" panose="020B0604020202020204" pitchFamily="34" charset="0"/>
                        </a:rPr>
                        <a:t>Gửi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962271"/>
                  </a:ext>
                </a:extLst>
              </a:tr>
              <a:tr h="486697">
                <a:tc vMerge="1">
                  <a:txBody>
                    <a:bodyPr/>
                    <a:lstStyle/>
                    <a:p>
                      <a:endParaRPr lang="en-US" sz="2400" i="1" dirty="0">
                        <a:latin typeface="Arial" panose="020B0604020202020204" pitchFamily="34" charset="0"/>
                        <a:cs typeface="Arial" panose="020B0604020202020204" pitchFamily="34" charset="0"/>
                      </a:endParaRPr>
                    </a:p>
                  </a:txBody>
                  <a:tcPr/>
                </a:tc>
                <a:tc>
                  <a:txBody>
                    <a:bodyPr/>
                    <a:lstStyle/>
                    <a:p>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421173"/>
                  </a:ext>
                </a:extLst>
              </a:tr>
              <a:tr h="530942">
                <a:tc vMerge="1">
                  <a:txBody>
                    <a:bodyPr/>
                    <a:lstStyle/>
                    <a:p>
                      <a:endParaRPr lang="en-US" sz="2400" i="1" dirty="0">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Thanh </a:t>
                      </a:r>
                      <a:r>
                        <a:rPr lang="en-US" sz="2200" dirty="0" err="1">
                          <a:latin typeface="Arial" panose="020B0604020202020204" pitchFamily="34" charset="0"/>
                          <a:cs typeface="Arial" panose="020B0604020202020204" pitchFamily="34" charset="0"/>
                        </a:rPr>
                        <a:t>toán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tử</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768926"/>
                  </a:ext>
                </a:extLst>
              </a:tr>
            </a:tbl>
          </a:graphicData>
        </a:graphic>
      </p:graphicFrame>
      <p:sp>
        <p:nvSpPr>
          <p:cNvPr id="4" name="TextBox 3">
            <a:extLst>
              <a:ext uri="{FF2B5EF4-FFF2-40B4-BE49-F238E27FC236}">
                <a16:creationId xmlns:a16="http://schemas.microsoft.com/office/drawing/2014/main" id="{5303F27B-3D3B-3086-004E-589D4CB5BDEC}"/>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ĐẤU THẦU QUA MẠNG</a:t>
            </a:r>
            <a:endParaRPr lang="en-US" sz="3600" dirty="0">
              <a:solidFill>
                <a:srgbClr val="FFC000"/>
              </a:solidFill>
            </a:endParaRPr>
          </a:p>
        </p:txBody>
      </p:sp>
    </p:spTree>
    <p:extLst>
      <p:ext uri="{BB962C8B-B14F-4D97-AF65-F5344CB8AC3E}">
        <p14:creationId xmlns:p14="http://schemas.microsoft.com/office/powerpoint/2010/main" val="260138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A41B9-8864-0E0C-E2EE-8F7EA64E952A}"/>
              </a:ext>
            </a:extLst>
          </p:cNvPr>
          <p:cNvSpPr/>
          <p:nvPr/>
        </p:nvSpPr>
        <p:spPr>
          <a:xfrm>
            <a:off x="1120877" y="4527755"/>
            <a:ext cx="5987846" cy="98270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ED18BA5-D722-0047-E248-9DA5D36ED4D0}"/>
              </a:ext>
            </a:extLst>
          </p:cNvPr>
          <p:cNvSpPr/>
          <p:nvPr/>
        </p:nvSpPr>
        <p:spPr>
          <a:xfrm>
            <a:off x="2054942" y="2153264"/>
            <a:ext cx="3613355" cy="1828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2FDB6696-DD4C-5FAF-4084-F516AD5A00ED}"/>
              </a:ext>
            </a:extLst>
          </p:cNvPr>
          <p:cNvSpPr/>
          <p:nvPr/>
        </p:nvSpPr>
        <p:spPr>
          <a:xfrm>
            <a:off x="314633" y="929149"/>
            <a:ext cx="2241754" cy="213851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E2B5133F-A0F1-C779-53B1-6F96530ADBC6}"/>
              </a:ext>
            </a:extLst>
          </p:cNvPr>
          <p:cNvSpPr txBox="1"/>
          <p:nvPr/>
        </p:nvSpPr>
        <p:spPr>
          <a:xfrm>
            <a:off x="498987" y="1613686"/>
            <a:ext cx="1880419" cy="769441"/>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01/01/2024</a:t>
            </a:r>
          </a:p>
          <a:p>
            <a:r>
              <a:rPr lang="en-US" sz="2200" b="1" dirty="0">
                <a:latin typeface="Arial" panose="020B0604020202020204" pitchFamily="34" charset="0"/>
                <a:cs typeface="Arial" panose="020B0604020202020204" pitchFamily="34" charset="0"/>
              </a:rPr>
              <a:t>- 31/12/2024</a:t>
            </a:r>
          </a:p>
        </p:txBody>
      </p:sp>
      <p:sp>
        <p:nvSpPr>
          <p:cNvPr id="10" name="TextBox 9">
            <a:extLst>
              <a:ext uri="{FF2B5EF4-FFF2-40B4-BE49-F238E27FC236}">
                <a16:creationId xmlns:a16="http://schemas.microsoft.com/office/drawing/2014/main" id="{67D5B292-D41A-434B-5391-870FB9716F43}"/>
              </a:ext>
            </a:extLst>
          </p:cNvPr>
          <p:cNvSpPr txBox="1"/>
          <p:nvPr/>
        </p:nvSpPr>
        <p:spPr>
          <a:xfrm>
            <a:off x="2556387" y="2509202"/>
            <a:ext cx="2949677" cy="110799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ĐTQM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ĐTKQM </a:t>
            </a:r>
            <a:r>
              <a:rPr lang="en-US" sz="2200" dirty="0" err="1">
                <a:latin typeface="Arial" panose="020B0604020202020204" pitchFamily="34" charset="0"/>
                <a:cs typeface="Arial" panose="020B0604020202020204" pitchFamily="34" charset="0"/>
              </a:rPr>
              <a:t>thực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phủ</a:t>
            </a:r>
            <a:endParaRPr lang="en-US" sz="2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E6F7261-F1C0-8761-54E4-0BD0A4D90397}"/>
              </a:ext>
            </a:extLst>
          </p:cNvPr>
          <p:cNvSpPr/>
          <p:nvPr/>
        </p:nvSpPr>
        <p:spPr>
          <a:xfrm>
            <a:off x="7747819" y="2153264"/>
            <a:ext cx="3613355" cy="1828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44500F1F-23B2-D1D2-0BE3-66C8BE371FE3}"/>
              </a:ext>
            </a:extLst>
          </p:cNvPr>
          <p:cNvSpPr/>
          <p:nvPr/>
        </p:nvSpPr>
        <p:spPr>
          <a:xfrm>
            <a:off x="5853881" y="929149"/>
            <a:ext cx="2241754" cy="213851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F1F827DB-7534-551C-08E3-EF2E317843E1}"/>
              </a:ext>
            </a:extLst>
          </p:cNvPr>
          <p:cNvSpPr txBox="1"/>
          <p:nvPr/>
        </p:nvSpPr>
        <p:spPr>
          <a:xfrm>
            <a:off x="6191864" y="1613686"/>
            <a:ext cx="1880419" cy="769441"/>
          </a:xfrm>
          <a:prstGeom prst="rect">
            <a:avLst/>
          </a:prstGeom>
          <a:noFill/>
        </p:spPr>
        <p:txBody>
          <a:bodyPr wrap="square" rtlCol="0">
            <a:spAutoFit/>
          </a:bodyPr>
          <a:lstStyle/>
          <a:p>
            <a:r>
              <a:rPr lang="en-US" sz="2200" b="1" dirty="0" err="1">
                <a:latin typeface="Arial" panose="020B0604020202020204" pitchFamily="34" charset="0"/>
                <a:cs typeface="Arial" panose="020B0604020202020204" pitchFamily="34" charset="0"/>
              </a:rPr>
              <a:t>Từ</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ngày</a:t>
            </a:r>
            <a:r>
              <a:rPr lang="en-US" sz="2200" b="1" dirty="0">
                <a:latin typeface="Arial" panose="020B0604020202020204" pitchFamily="34" charset="0"/>
                <a:cs typeface="Arial" panose="020B0604020202020204" pitchFamily="34" charset="0"/>
              </a:rPr>
              <a:t> 01/01/2025</a:t>
            </a:r>
          </a:p>
        </p:txBody>
      </p:sp>
      <p:sp>
        <p:nvSpPr>
          <p:cNvPr id="14" name="TextBox 13">
            <a:extLst>
              <a:ext uri="{FF2B5EF4-FFF2-40B4-BE49-F238E27FC236}">
                <a16:creationId xmlns:a16="http://schemas.microsoft.com/office/drawing/2014/main" id="{D3395C6D-894E-4134-385B-18ECC9949D12}"/>
              </a:ext>
            </a:extLst>
          </p:cNvPr>
          <p:cNvSpPr txBox="1"/>
          <p:nvPr/>
        </p:nvSpPr>
        <p:spPr>
          <a:xfrm>
            <a:off x="8253566" y="2833015"/>
            <a:ext cx="2949677" cy="430887"/>
          </a:xfrm>
          <a:prstGeom prst="rect">
            <a:avLst/>
          </a:prstGeom>
          <a:noFill/>
        </p:spPr>
        <p:txBody>
          <a:bodyPr wrap="square" rtlCol="0">
            <a:spAutoFit/>
          </a:bodyPr>
          <a:lstStyle/>
          <a:p>
            <a:r>
              <a:rPr lang="en-US" sz="2200" dirty="0" err="1">
                <a:latin typeface="Arial" panose="020B0604020202020204" pitchFamily="34" charset="0"/>
                <a:cs typeface="Arial" panose="020B0604020202020204" pitchFamily="34" charset="0"/>
              </a:rPr>
              <a:t>Tất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endParaRPr lang="en-US" sz="2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598A566-B31D-3D29-5F61-3DDBD6FADA33}"/>
              </a:ext>
            </a:extLst>
          </p:cNvPr>
          <p:cNvSpPr/>
          <p:nvPr/>
        </p:nvSpPr>
        <p:spPr>
          <a:xfrm>
            <a:off x="7747818" y="3982064"/>
            <a:ext cx="3613355" cy="1828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err="1">
                <a:latin typeface="Arial" panose="020B0604020202020204" pitchFamily="34" charset="0"/>
                <a:cs typeface="Arial" panose="020B0604020202020204" pitchFamily="34" charset="0"/>
              </a:rPr>
              <a:t>Trừ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quốc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phủ</a:t>
            </a:r>
            <a:endParaRPr lang="en-US" sz="2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FCB0B47-1056-5ED0-9A89-C003C2A7E97C}"/>
              </a:ext>
            </a:extLst>
          </p:cNvPr>
          <p:cNvSpPr txBox="1"/>
          <p:nvPr/>
        </p:nvSpPr>
        <p:spPr>
          <a:xfrm>
            <a:off x="1268361" y="4601497"/>
            <a:ext cx="5707626" cy="86177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LỘ TRÌNH ÁP DỤNG ĐTQM ĐỐI VỚI ĐTRR, ĐTHC, CHCT TRONG NƯỚC</a:t>
            </a:r>
          </a:p>
        </p:txBody>
      </p:sp>
      <p:sp>
        <p:nvSpPr>
          <p:cNvPr id="4" name="TextBox 3">
            <a:extLst>
              <a:ext uri="{FF2B5EF4-FFF2-40B4-BE49-F238E27FC236}">
                <a16:creationId xmlns:a16="http://schemas.microsoft.com/office/drawing/2014/main" id="{EEC0C457-924B-D49C-52D1-7B75E13D2C4B}"/>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ĐẤU THẦU QUA MẠNG</a:t>
            </a:r>
            <a:endParaRPr lang="en-US" sz="3600" dirty="0">
              <a:solidFill>
                <a:srgbClr val="FFC000"/>
              </a:solidFill>
            </a:endParaRPr>
          </a:p>
        </p:txBody>
      </p:sp>
    </p:spTree>
    <p:extLst>
      <p:ext uri="{BB962C8B-B14F-4D97-AF65-F5344CB8AC3E}">
        <p14:creationId xmlns:p14="http://schemas.microsoft.com/office/powerpoint/2010/main" val="319051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67407F6-F698-69CD-A54B-1BB9BF4F5A94}"/>
              </a:ext>
            </a:extLst>
          </p:cNvPr>
          <p:cNvGraphicFramePr>
            <a:graphicFrameLocks noGrp="1"/>
          </p:cNvGraphicFramePr>
          <p:nvPr>
            <p:extLst>
              <p:ext uri="{D42A27DB-BD31-4B8C-83A1-F6EECF244321}">
                <p14:modId xmlns:p14="http://schemas.microsoft.com/office/powerpoint/2010/main" val="1250771173"/>
              </p:ext>
            </p:extLst>
          </p:nvPr>
        </p:nvGraphicFramePr>
        <p:xfrm>
          <a:off x="1248186" y="872066"/>
          <a:ext cx="9185663" cy="5084170"/>
        </p:xfrm>
        <a:graphic>
          <a:graphicData uri="http://schemas.openxmlformats.org/drawingml/2006/table">
            <a:tbl>
              <a:tblPr firstRow="1" bandRow="1">
                <a:tableStyleId>{0505E3EF-67EA-436B-97B2-0124C06EBD24}</a:tableStyleId>
              </a:tblPr>
              <a:tblGrid>
                <a:gridCol w="9185663">
                  <a:extLst>
                    <a:ext uri="{9D8B030D-6E8A-4147-A177-3AD203B41FA5}">
                      <a16:colId xmlns:a16="http://schemas.microsoft.com/office/drawing/2014/main" val="979390445"/>
                    </a:ext>
                  </a:extLst>
                </a:gridCol>
              </a:tblGrid>
              <a:tr h="0">
                <a:tc>
                  <a:txBody>
                    <a:bodyPr/>
                    <a:lstStyle/>
                    <a:p>
                      <a:pPr algn="ctr">
                        <a:lnSpc>
                          <a:spcPct val="150000"/>
                        </a:lnSpc>
                      </a:pPr>
                      <a:endParaRPr lang="en-US" sz="1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5478049"/>
                  </a:ext>
                </a:extLst>
              </a:tr>
              <a:tr h="4967330">
                <a:tc>
                  <a:txBody>
                    <a:bodyPr/>
                    <a:lstStyle/>
                    <a:p>
                      <a:pPr marL="285750" indent="-285750">
                        <a:lnSpc>
                          <a:spcPct val="150000"/>
                        </a:lnSpc>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ĐT </a:t>
                      </a:r>
                      <a:r>
                        <a:rPr lang="en-US" sz="2300" dirty="0" err="1">
                          <a:solidFill>
                            <a:srgbClr val="002060"/>
                          </a:solidFill>
                          <a:latin typeface="Arial" panose="020B0604020202020204" pitchFamily="34" charset="0"/>
                          <a:cs typeface="Arial" panose="020B0604020202020204" pitchFamily="34" charset="0"/>
                        </a:rPr>
                        <a:t>trong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nước</a:t>
                      </a:r>
                      <a:r>
                        <a:rPr lang="en-US" sz="2300" dirty="0">
                          <a:solidFill>
                            <a:srgbClr val="002060"/>
                          </a:solidFill>
                          <a:latin typeface="Arial" panose="020B0604020202020204" pitchFamily="34" charset="0"/>
                          <a:cs typeface="Arial" panose="020B0604020202020204" pitchFamily="34" charset="0"/>
                        </a:rPr>
                        <a:t>, HS </a:t>
                      </a:r>
                      <a:r>
                        <a:rPr lang="en-US" sz="2300" dirty="0" err="1">
                          <a:solidFill>
                            <a:srgbClr val="002060"/>
                          </a:solidFill>
                          <a:latin typeface="Arial" panose="020B0604020202020204" pitchFamily="34" charset="0"/>
                          <a:cs typeface="Arial" panose="020B0604020202020204" pitchFamily="34" charset="0"/>
                        </a:rPr>
                        <a:t>phát</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hành</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miễn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phí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trên</a:t>
                      </a:r>
                      <a:r>
                        <a:rPr lang="en-US" sz="2300" dirty="0">
                          <a:solidFill>
                            <a:srgbClr val="002060"/>
                          </a:solidFill>
                          <a:latin typeface="Arial" panose="020B0604020202020204" pitchFamily="34" charset="0"/>
                          <a:cs typeface="Arial" panose="020B0604020202020204" pitchFamily="34" charset="0"/>
                        </a:rPr>
                        <a:t> HTMĐTQG</a:t>
                      </a:r>
                    </a:p>
                    <a:p>
                      <a:pPr marL="285750" indent="-285750">
                        <a:lnSpc>
                          <a:spcPct val="150000"/>
                        </a:lnSpc>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ĐT </a:t>
                      </a:r>
                      <a:r>
                        <a:rPr lang="en-US" sz="2300" dirty="0" err="1">
                          <a:solidFill>
                            <a:srgbClr val="002060"/>
                          </a:solidFill>
                          <a:latin typeface="Arial" panose="020B0604020202020204" pitchFamily="34" charset="0"/>
                          <a:cs typeface="Arial" panose="020B0604020202020204" pitchFamily="34" charset="0"/>
                        </a:rPr>
                        <a:t>Quốc</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tế</a:t>
                      </a:r>
                      <a:r>
                        <a:rPr lang="en-US" sz="2300" dirty="0">
                          <a:solidFill>
                            <a:srgbClr val="002060"/>
                          </a:solidFill>
                          <a:latin typeface="Arial" panose="020B0604020202020204" pitchFamily="34" charset="0"/>
                          <a:cs typeface="Arial" panose="020B0604020202020204" pitchFamily="34" charset="0"/>
                        </a:rPr>
                        <a:t>, NT </a:t>
                      </a:r>
                      <a:r>
                        <a:rPr lang="en-US" sz="2300" dirty="0" err="1">
                          <a:solidFill>
                            <a:srgbClr val="002060"/>
                          </a:solidFill>
                          <a:latin typeface="Arial" panose="020B0604020202020204" pitchFamily="34" charset="0"/>
                          <a:cs typeface="Arial" panose="020B0604020202020204" pitchFamily="34" charset="0"/>
                        </a:rPr>
                        <a:t>nộp</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tiền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mua</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bản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điện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từ</a:t>
                      </a:r>
                      <a:r>
                        <a:rPr lang="en-US" sz="2300" dirty="0">
                          <a:solidFill>
                            <a:srgbClr val="002060"/>
                          </a:solidFill>
                          <a:latin typeface="Arial" panose="020B0604020202020204" pitchFamily="34" charset="0"/>
                          <a:cs typeface="Arial" panose="020B0604020202020204" pitchFamily="34" charset="0"/>
                        </a:rPr>
                        <a:t> HS </a:t>
                      </a:r>
                      <a:r>
                        <a:rPr lang="en-US" sz="2300" dirty="0" err="1">
                          <a:solidFill>
                            <a:srgbClr val="002060"/>
                          </a:solidFill>
                          <a:latin typeface="Arial" panose="020B0604020202020204" pitchFamily="34" charset="0"/>
                          <a:cs typeface="Arial" panose="020B0604020202020204" pitchFamily="34" charset="0"/>
                        </a:rPr>
                        <a:t>khi</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nộp</a:t>
                      </a:r>
                      <a:r>
                        <a:rPr lang="en-US" sz="2300" dirty="0">
                          <a:solidFill>
                            <a:srgbClr val="002060"/>
                          </a:solidFill>
                          <a:latin typeface="Arial" panose="020B0604020202020204" pitchFamily="34" charset="0"/>
                          <a:cs typeface="Arial" panose="020B0604020202020204" pitchFamily="34" charset="0"/>
                        </a:rPr>
                        <a:t> HSDT</a:t>
                      </a:r>
                    </a:p>
                    <a:p>
                      <a:pPr marL="285750" indent="-285750">
                        <a:lnSpc>
                          <a:spcPct val="150000"/>
                        </a:lnSpc>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CĐT, BMT </a:t>
                      </a:r>
                      <a:r>
                        <a:rPr lang="en-US" sz="2300" dirty="0" err="1">
                          <a:solidFill>
                            <a:srgbClr val="002060"/>
                          </a:solidFill>
                          <a:latin typeface="Arial" panose="020B0604020202020204" pitchFamily="34" charset="0"/>
                          <a:cs typeface="Arial" panose="020B0604020202020204" pitchFamily="34" charset="0"/>
                        </a:rPr>
                        <a:t>chịu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phí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đăng</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tải</a:t>
                      </a:r>
                      <a:r>
                        <a:rPr lang="en-US" sz="2300" dirty="0">
                          <a:solidFill>
                            <a:srgbClr val="002060"/>
                          </a:solidFill>
                          <a:latin typeface="Arial" panose="020B0604020202020204" pitchFamily="34" charset="0"/>
                          <a:cs typeface="Arial" panose="020B0604020202020204" pitchFamily="34" charset="0"/>
                        </a:rPr>
                        <a:t>, chi </a:t>
                      </a:r>
                      <a:r>
                        <a:rPr lang="en-US" sz="2300" dirty="0" err="1">
                          <a:solidFill>
                            <a:srgbClr val="002060"/>
                          </a:solidFill>
                          <a:latin typeface="Arial" panose="020B0604020202020204" pitchFamily="34" charset="0"/>
                          <a:cs typeface="Arial" panose="020B0604020202020204" pitchFamily="34" charset="0"/>
                        </a:rPr>
                        <a:t>phí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liên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quan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đến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tổ</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chức</a:t>
                      </a:r>
                      <a:r>
                        <a:rPr lang="en-US" sz="2300" dirty="0">
                          <a:solidFill>
                            <a:srgbClr val="002060"/>
                          </a:solidFill>
                          <a:latin typeface="Arial" panose="020B0604020202020204" pitchFamily="34" charset="0"/>
                          <a:cs typeface="Arial" panose="020B0604020202020204" pitchFamily="34" charset="0"/>
                        </a:rPr>
                        <a:t>, LCNT</a:t>
                      </a:r>
                    </a:p>
                    <a:p>
                      <a:pPr marL="285750" indent="-285750">
                        <a:lnSpc>
                          <a:spcPct val="150000"/>
                        </a:lnSpc>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NT </a:t>
                      </a:r>
                      <a:r>
                        <a:rPr lang="en-US" sz="2300" dirty="0" err="1">
                          <a:solidFill>
                            <a:srgbClr val="002060"/>
                          </a:solidFill>
                          <a:latin typeface="Arial" panose="020B0604020202020204" pitchFamily="34" charset="0"/>
                          <a:cs typeface="Arial" panose="020B0604020202020204" pitchFamily="34" charset="0"/>
                        </a:rPr>
                        <a:t>chịu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phí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liên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quan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đến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chuẩn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bị</a:t>
                      </a:r>
                      <a:r>
                        <a:rPr lang="en-US" sz="2300" dirty="0">
                          <a:solidFill>
                            <a:srgbClr val="002060"/>
                          </a:solidFill>
                          <a:latin typeface="Arial" panose="020B0604020202020204" pitchFamily="34" charset="0"/>
                          <a:cs typeface="Arial" panose="020B0604020202020204" pitchFamily="34" charset="0"/>
                        </a:rPr>
                        <a:t> HS, </a:t>
                      </a:r>
                      <a:r>
                        <a:rPr lang="en-US" sz="2300" dirty="0" err="1">
                          <a:solidFill>
                            <a:srgbClr val="002060"/>
                          </a:solidFill>
                          <a:latin typeface="Arial" panose="020B0604020202020204" pitchFamily="34" charset="0"/>
                          <a:cs typeface="Arial" panose="020B0604020202020204" pitchFamily="34" charset="0"/>
                        </a:rPr>
                        <a:t>tham</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dự</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thầu</a:t>
                      </a:r>
                      <a:r>
                        <a:rPr lang="en-US" sz="2300" dirty="0">
                          <a:solidFill>
                            <a:srgbClr val="002060"/>
                          </a:solidFill>
                          <a:latin typeface="Arial" panose="020B0604020202020204" pitchFamily="34" charset="0"/>
                          <a:cs typeface="Arial" panose="020B0604020202020204" pitchFamily="34" charset="0"/>
                        </a:rPr>
                        <a:t>, chi </a:t>
                      </a:r>
                      <a:r>
                        <a:rPr lang="en-US" sz="2300" dirty="0" err="1">
                          <a:solidFill>
                            <a:srgbClr val="002060"/>
                          </a:solidFill>
                          <a:latin typeface="Arial" panose="020B0604020202020204" pitchFamily="34" charset="0"/>
                          <a:cs typeface="Arial" panose="020B0604020202020204" pitchFamily="34" charset="0"/>
                        </a:rPr>
                        <a:t>phí</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giải</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quyết</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kiến</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nghị</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nếu</a:t>
                      </a:r>
                      <a:r>
                        <a:rPr lang="en-US" sz="2300" dirty="0">
                          <a:solidFill>
                            <a:srgbClr val="002060"/>
                          </a:solidFill>
                          <a:latin typeface="Arial" panose="020B0604020202020204" pitchFamily="34" charset="0"/>
                          <a:cs typeface="Arial" panose="020B0604020202020204" pitchFamily="34" charset="0"/>
                        </a:rPr>
                        <a:t> </a:t>
                      </a:r>
                      <a:r>
                        <a:rPr lang="en-US" sz="2300" dirty="0" err="1">
                          <a:solidFill>
                            <a:srgbClr val="002060"/>
                          </a:solidFill>
                          <a:latin typeface="Arial" panose="020B0604020202020204" pitchFamily="34" charset="0"/>
                          <a:cs typeface="Arial" panose="020B0604020202020204" pitchFamily="34" charset="0"/>
                        </a:rPr>
                        <a:t>có</a:t>
                      </a:r>
                      <a:r>
                        <a:rPr lang="en-US" sz="2300" dirty="0">
                          <a:solidFill>
                            <a:srgbClr val="002060"/>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068373195"/>
                  </a:ext>
                </a:extLst>
              </a:tr>
            </a:tbl>
          </a:graphicData>
        </a:graphic>
      </p:graphicFrame>
      <p:sp>
        <p:nvSpPr>
          <p:cNvPr id="2" name="TextBox 1">
            <a:extLst>
              <a:ext uri="{FF2B5EF4-FFF2-40B4-BE49-F238E27FC236}">
                <a16:creationId xmlns:a16="http://schemas.microsoft.com/office/drawing/2014/main" id="{82ADAA65-3BCA-B750-42AE-4A2A963BFCFB}"/>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CHI PHÍ TRONG LỰA CHỌN NHÀ THẦU</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89100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5034CB0-7191-846D-E849-CF9A469D23EA}"/>
              </a:ext>
            </a:extLst>
          </p:cNvPr>
          <p:cNvGrpSpPr/>
          <p:nvPr/>
        </p:nvGrpSpPr>
        <p:grpSpPr>
          <a:xfrm>
            <a:off x="447146" y="786581"/>
            <a:ext cx="11485946" cy="5148018"/>
            <a:chOff x="548738" y="786581"/>
            <a:chExt cx="11485946" cy="5148018"/>
          </a:xfrm>
        </p:grpSpPr>
        <p:sp>
          <p:nvSpPr>
            <p:cNvPr id="4" name="Rectangle 3">
              <a:extLst>
                <a:ext uri="{FF2B5EF4-FFF2-40B4-BE49-F238E27FC236}">
                  <a16:creationId xmlns:a16="http://schemas.microsoft.com/office/drawing/2014/main" id="{3D65188D-6D6D-AC66-FE47-2AF7EBB7F268}"/>
                </a:ext>
              </a:extLst>
            </p:cNvPr>
            <p:cNvSpPr/>
            <p:nvPr/>
          </p:nvSpPr>
          <p:spPr>
            <a:xfrm>
              <a:off x="4188542" y="786581"/>
              <a:ext cx="4247535" cy="737419"/>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latin typeface="Arial" panose="020B0604020202020204" pitchFamily="34" charset="0"/>
                  <a:cs typeface="Arial" panose="020B0604020202020204" pitchFamily="34" charset="0"/>
                </a:rPr>
                <a:t>Chi </a:t>
              </a:r>
              <a:r>
                <a:rPr lang="en-US" sz="2200" b="1" dirty="0" err="1">
                  <a:latin typeface="Arial" panose="020B0604020202020204" pitchFamily="34" charset="0"/>
                  <a:cs typeface="Arial" panose="020B0604020202020204" pitchFamily="34" charset="0"/>
                </a:rPr>
                <a:t>phí</a:t>
              </a:r>
              <a:endParaRPr lang="en-US" sz="2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52B2C9-F812-C6B8-C910-57A65F1AA188}"/>
                </a:ext>
              </a:extLst>
            </p:cNvPr>
            <p:cNvSpPr/>
            <p:nvPr/>
          </p:nvSpPr>
          <p:spPr>
            <a:xfrm>
              <a:off x="850490" y="1917334"/>
              <a:ext cx="4247535" cy="1269575"/>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ĐT </a:t>
              </a:r>
              <a:r>
                <a:rPr lang="en-US" b="1" dirty="0" err="1">
                  <a:latin typeface="Arial" panose="020B0604020202020204" pitchFamily="34" charset="0"/>
                  <a:cs typeface="Arial" panose="020B0604020202020204" pitchFamily="34" charset="0"/>
                </a:rPr>
                <a:t>Quốc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tế</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CĐT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endParaRPr lang="en-US"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Thuê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vấn</a:t>
              </a: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cứ</a:t>
              </a:r>
              <a:r>
                <a:rPr lang="en-US" dirty="0">
                  <a:latin typeface="Arial" panose="020B0604020202020204" pitchFamily="34" charset="0"/>
                  <a:cs typeface="Arial" panose="020B0604020202020204" pitchFamily="34" charset="0"/>
                </a:rPr>
                <a:t> QĐ </a:t>
              </a:r>
              <a:r>
                <a:rPr lang="en-US" dirty="0" err="1">
                  <a:latin typeface="Arial" panose="020B0604020202020204" pitchFamily="34" charset="0"/>
                  <a:cs typeface="Arial" panose="020B0604020202020204" pitchFamily="34" charset="0"/>
                </a:rPr>
                <a:t>này</a:t>
              </a: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C463FB0-5E27-DC2F-331A-06CAD690CB2F}"/>
                </a:ext>
              </a:extLst>
            </p:cNvPr>
            <p:cNvSpPr/>
            <p:nvPr/>
          </p:nvSpPr>
          <p:spPr>
            <a:xfrm>
              <a:off x="7093977" y="1887881"/>
              <a:ext cx="4876800" cy="1810349"/>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latin typeface="Arial" panose="020B0604020202020204" pitchFamily="34" charset="0"/>
                  <a:cs typeface="Arial" panose="020B0604020202020204" pitchFamily="34" charset="0"/>
                </a:rPr>
                <a:t>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gồm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nội</a:t>
              </a:r>
              <a:r>
                <a:rPr lang="en-US" dirty="0">
                  <a:latin typeface="Arial" panose="020B0604020202020204" pitchFamily="34" charset="0"/>
                  <a:cs typeface="Arial" panose="020B0604020202020204" pitchFamily="34" charset="0"/>
                </a:rPr>
                <a:t> dung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vấn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GQKN;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LCNT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967C707-2B3D-D748-D6A3-E8C5B358E575}"/>
                </a:ext>
              </a:extLst>
            </p:cNvPr>
            <p:cNvSpPr/>
            <p:nvPr/>
          </p:nvSpPr>
          <p:spPr>
            <a:xfrm>
              <a:off x="548738" y="4257013"/>
              <a:ext cx="3066178" cy="1677586"/>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mức</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60 </a:t>
              </a:r>
              <a:r>
                <a:rPr lang="en-US" dirty="0" err="1">
                  <a:latin typeface="Arial" panose="020B0604020202020204" pitchFamily="34" charset="0"/>
                  <a:cs typeface="Arial" panose="020B0604020202020204" pitchFamily="34" charset="0"/>
                </a:rPr>
                <a:t>triệu</a:t>
              </a:r>
              <a:r>
                <a:rPr lang="en-US" dirty="0"/>
                <a:t>	</a:t>
              </a:r>
            </a:p>
          </p:txBody>
        </p:sp>
        <p:sp>
          <p:nvSpPr>
            <p:cNvPr id="9" name="Rectangle 8">
              <a:extLst>
                <a:ext uri="{FF2B5EF4-FFF2-40B4-BE49-F238E27FC236}">
                  <a16:creationId xmlns:a16="http://schemas.microsoft.com/office/drawing/2014/main" id="{D2D0EEA7-086D-2E65-2633-A53FE7C84C84}"/>
                </a:ext>
              </a:extLst>
            </p:cNvPr>
            <p:cNvSpPr/>
            <p:nvPr/>
          </p:nvSpPr>
          <p:spPr>
            <a:xfrm>
              <a:off x="4129548" y="4227405"/>
              <a:ext cx="4365522" cy="1677587"/>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sắm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nhiệm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chuẩn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thường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vị</a:t>
              </a:r>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4B6C09-96BA-E309-557E-3B805A4B50EA}"/>
                </a:ext>
              </a:extLst>
            </p:cNvPr>
            <p:cNvSpPr/>
            <p:nvPr/>
          </p:nvSpPr>
          <p:spPr>
            <a:xfrm>
              <a:off x="9009702" y="4227406"/>
              <a:ext cx="3024982" cy="1677587"/>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phí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t>	</a:t>
              </a:r>
            </a:p>
          </p:txBody>
        </p:sp>
        <p:cxnSp>
          <p:nvCxnSpPr>
            <p:cNvPr id="11" name="Straight Connector 10">
              <a:extLst>
                <a:ext uri="{FF2B5EF4-FFF2-40B4-BE49-F238E27FC236}">
                  <a16:creationId xmlns:a16="http://schemas.microsoft.com/office/drawing/2014/main" id="{FE6519CD-01DE-8983-F8B0-5946CD7B855E}"/>
                </a:ext>
              </a:extLst>
            </p:cNvPr>
            <p:cNvCxnSpPr>
              <a:cxnSpLocks/>
              <a:stCxn id="4" idx="2"/>
            </p:cNvCxnSpPr>
            <p:nvPr/>
          </p:nvCxnSpPr>
          <p:spPr>
            <a:xfrm flipH="1">
              <a:off x="6312309" y="1524000"/>
              <a:ext cx="1" cy="2400329"/>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B189CDF-384A-4A89-0546-9A310254D466}"/>
                </a:ext>
              </a:extLst>
            </p:cNvPr>
            <p:cNvCxnSpPr>
              <a:cxnSpLocks/>
            </p:cNvCxnSpPr>
            <p:nvPr/>
          </p:nvCxnSpPr>
          <p:spPr>
            <a:xfrm>
              <a:off x="1523999" y="3924329"/>
              <a:ext cx="963561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CDDE7D0-28EF-1886-6B44-BE026BB7C125}"/>
                </a:ext>
              </a:extLst>
            </p:cNvPr>
            <p:cNvCxnSpPr>
              <a:cxnSpLocks/>
            </p:cNvCxnSpPr>
            <p:nvPr/>
          </p:nvCxnSpPr>
          <p:spPr>
            <a:xfrm>
              <a:off x="6312309" y="3043083"/>
              <a:ext cx="7816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A1F42DE-63D0-FDA0-F095-D7C7545B760D}"/>
                </a:ext>
              </a:extLst>
            </p:cNvPr>
            <p:cNvCxnSpPr>
              <a:cxnSpLocks/>
            </p:cNvCxnSpPr>
            <p:nvPr/>
          </p:nvCxnSpPr>
          <p:spPr>
            <a:xfrm>
              <a:off x="5098025" y="2591450"/>
              <a:ext cx="121428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13C0BD4-E85C-ABB2-73FF-389289CF6E67}"/>
                </a:ext>
              </a:extLst>
            </p:cNvPr>
            <p:cNvCxnSpPr>
              <a:cxnSpLocks/>
            </p:cNvCxnSpPr>
            <p:nvPr/>
          </p:nvCxnSpPr>
          <p:spPr>
            <a:xfrm>
              <a:off x="1523999" y="3924329"/>
              <a:ext cx="0" cy="32647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B7092A7-1326-B65B-EDF4-688C57A1BAF1}"/>
                </a:ext>
              </a:extLst>
            </p:cNvPr>
            <p:cNvCxnSpPr>
              <a:cxnSpLocks/>
            </p:cNvCxnSpPr>
            <p:nvPr/>
          </p:nvCxnSpPr>
          <p:spPr>
            <a:xfrm>
              <a:off x="6312309" y="3924328"/>
              <a:ext cx="0" cy="303077"/>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C4CA33D-A0E7-94E7-CCE6-B698599A10CF}"/>
                </a:ext>
              </a:extLst>
            </p:cNvPr>
            <p:cNvCxnSpPr>
              <a:cxnSpLocks/>
            </p:cNvCxnSpPr>
            <p:nvPr/>
          </p:nvCxnSpPr>
          <p:spPr>
            <a:xfrm>
              <a:off x="11159613" y="3924328"/>
              <a:ext cx="0" cy="303077"/>
            </a:xfrm>
            <a:prstGeom prst="line">
              <a:avLst/>
            </a:prstGeom>
            <a:ln w="28575"/>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2D66DC62-2AF1-6E44-B046-100A135189FB}"/>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CHI PHÍ TRONG LỰA CHỌN NHÀ THẦU</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303098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617B8-D5F1-78EC-51CA-18AE8AF4455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0D7C13E-1255-9C75-0DEE-A483EADFA5F8}"/>
                  </a:ext>
                </a:extLst>
              </p:cNvPr>
              <p:cNvGraphicFramePr>
                <a:graphicFrameLocks noGrp="1"/>
              </p:cNvGraphicFramePr>
              <p:nvPr>
                <p:extLst>
                  <p:ext uri="{D42A27DB-BD31-4B8C-83A1-F6EECF244321}">
                    <p14:modId xmlns:p14="http://schemas.microsoft.com/office/powerpoint/2010/main" val="495305884"/>
                  </p:ext>
                </p:extLst>
              </p:nvPr>
            </p:nvGraphicFramePr>
            <p:xfrm>
              <a:off x="174522" y="48147"/>
              <a:ext cx="11842955" cy="6726043"/>
            </p:xfrm>
            <a:graphic>
              <a:graphicData uri="http://schemas.openxmlformats.org/drawingml/2006/table">
                <a:tbl>
                  <a:tblPr firstRow="1" bandRow="1">
                    <a:tableStyleId>{0505E3EF-67EA-436B-97B2-0124C06EBD24}</a:tableStyleId>
                  </a:tblPr>
                  <a:tblGrid>
                    <a:gridCol w="887796">
                      <a:extLst>
                        <a:ext uri="{9D8B030D-6E8A-4147-A177-3AD203B41FA5}">
                          <a16:colId xmlns:a16="http://schemas.microsoft.com/office/drawing/2014/main" val="2654238029"/>
                        </a:ext>
                      </a:extLst>
                    </a:gridCol>
                    <a:gridCol w="4409566">
                      <a:extLst>
                        <a:ext uri="{9D8B030D-6E8A-4147-A177-3AD203B41FA5}">
                          <a16:colId xmlns:a16="http://schemas.microsoft.com/office/drawing/2014/main" val="2883728322"/>
                        </a:ext>
                      </a:extLst>
                    </a:gridCol>
                    <a:gridCol w="3347651">
                      <a:extLst>
                        <a:ext uri="{9D8B030D-6E8A-4147-A177-3AD203B41FA5}">
                          <a16:colId xmlns:a16="http://schemas.microsoft.com/office/drawing/2014/main" val="3807264126"/>
                        </a:ext>
                      </a:extLst>
                    </a:gridCol>
                    <a:gridCol w="3197942">
                      <a:extLst>
                        <a:ext uri="{9D8B030D-6E8A-4147-A177-3AD203B41FA5}">
                          <a16:colId xmlns:a16="http://schemas.microsoft.com/office/drawing/2014/main" val="2599068738"/>
                        </a:ext>
                      </a:extLst>
                    </a:gridCol>
                  </a:tblGrid>
                  <a:tr h="757934">
                    <a:tc rowSpan="7">
                      <a:txBody>
                        <a:bodyPr/>
                        <a:lstStyle/>
                        <a:p>
                          <a:pPr algn="ctr"/>
                          <a:r>
                            <a:rPr lang="en-US" sz="2800" dirty="0">
                              <a:latin typeface="Arial" panose="020B0604020202020204" pitchFamily="34" charset="0"/>
                              <a:cs typeface="Arial" panose="020B0604020202020204" pitchFamily="34" charset="0"/>
                            </a:rPr>
                            <a:t>THỜI GIAN TỔ CHỨC LCNT Đ.45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latin typeface="Arial" panose="020B0604020202020204" pitchFamily="34" charset="0"/>
                              <a:cs typeface="Arial" panose="020B0604020202020204" pitchFamily="34" charset="0"/>
                            </a:rPr>
                            <a:t>Đấu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latin typeface="Arial" panose="020B0604020202020204" pitchFamily="34" charset="0"/>
                              <a:cs typeface="Arial" panose="020B0604020202020204" pitchFamily="34" charset="0"/>
                            </a:rPr>
                            <a:t>Đấu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266090"/>
                      </a:ext>
                    </a:extLst>
                  </a:tr>
                  <a:tr h="1160401">
                    <a:tc vMerge="1">
                      <a:txBody>
                        <a:bodyPr/>
                        <a:lstStyle/>
                        <a:p>
                          <a:endParaRPr lang="en-US" dirty="0"/>
                        </a:p>
                      </a:txBody>
                      <a:tcPr/>
                    </a:tc>
                    <a:tc>
                      <a:txBody>
                        <a:bodyPr/>
                        <a:lstStyle/>
                        <a:p>
                          <a:r>
                            <a:rPr lang="en-US" b="1" dirty="0" err="1">
                              <a:latin typeface="Arial" panose="020B0604020202020204" pitchFamily="34" charset="0"/>
                              <a:cs typeface="Arial" panose="020B0604020202020204" pitchFamily="34" charset="0"/>
                            </a:rPr>
                            <a:t>Chuẩn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HSQT, HSDST</a:t>
                          </a:r>
                        </a:p>
                        <a:p>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kể</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từ</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đầu</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tiên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phát</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hành</a:t>
                          </a:r>
                          <a:r>
                            <a:rPr lang="en-US" b="0" i="1" dirty="0">
                              <a:latin typeface="Arial" panose="020B0604020202020204" pitchFamily="34" charset="0"/>
                              <a:cs typeface="Arial" panose="020B0604020202020204" pitchFamily="34" charset="0"/>
                            </a:rPr>
                            <a:t> HSMQT, HSMST </a:t>
                          </a:r>
                          <a:r>
                            <a:rPr lang="en-US" b="0" i="1" dirty="0" err="1">
                              <a:latin typeface="Arial" panose="020B0604020202020204" pitchFamily="34" charset="0"/>
                              <a:cs typeface="Arial" panose="020B0604020202020204" pitchFamily="34" charset="0"/>
                            </a:rPr>
                            <a:t>đến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09 </a:t>
                          </a:r>
                          <a:r>
                            <a:rPr lang="en-US" b="1" dirty="0" err="1">
                              <a:latin typeface="Arial" panose="020B0604020202020204" pitchFamily="34" charset="0"/>
                              <a:cs typeface="Arial" panose="020B0604020202020204" pitchFamily="34" charset="0"/>
                            </a:rPr>
                            <a:t>ngày</a:t>
                          </a: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18 </a:t>
                          </a:r>
                          <a:r>
                            <a:rPr lang="en-US" b="1" dirty="0" err="1">
                              <a:latin typeface="Arial" panose="020B0604020202020204" pitchFamily="34" charset="0"/>
                              <a:cs typeface="Arial" panose="020B0604020202020204" pitchFamily="34" charset="0"/>
                            </a:rPr>
                            <a:t>ngày</a:t>
                          </a: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452328"/>
                      </a:ext>
                    </a:extLst>
                  </a:tr>
                  <a:tr h="1428186">
                    <a:tc vMerge="1">
                      <a:txBody>
                        <a:bodyPr/>
                        <a:lstStyle/>
                        <a:p>
                          <a:endParaRPr lang="en-US" dirty="0"/>
                        </a:p>
                      </a:txBody>
                      <a:tcPr/>
                    </a:tc>
                    <a:tc>
                      <a:txBody>
                        <a:bodyPr/>
                        <a:lstStyle/>
                        <a:p>
                          <a:r>
                            <a:rPr lang="en-US" b="1" dirty="0" err="1">
                              <a:latin typeface="Arial" panose="020B0604020202020204" pitchFamily="34" charset="0"/>
                              <a:cs typeface="Arial" panose="020B0604020202020204" pitchFamily="34" charset="0"/>
                            </a:rPr>
                            <a:t>Chuẩn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HSDT</a:t>
                          </a:r>
                        </a:p>
                        <a:p>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kể</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từ</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đầu</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tiên</a:t>
                          </a:r>
                          <a:r>
                            <a:rPr lang="en-US" b="0" i="1" dirty="0">
                              <a:latin typeface="Arial" panose="020B0604020202020204" pitchFamily="34" charset="0"/>
                              <a:cs typeface="Arial" panose="020B0604020202020204" pitchFamily="34" charset="0"/>
                            </a:rPr>
                            <a:t> HSMT </a:t>
                          </a:r>
                          <a:r>
                            <a:rPr lang="en-US" b="0" i="1" dirty="0" err="1">
                              <a:latin typeface="Arial" panose="020B0604020202020204" pitchFamily="34" charset="0"/>
                              <a:cs typeface="Arial" panose="020B0604020202020204" pitchFamily="34" charset="0"/>
                            </a:rPr>
                            <a:t>được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phát</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hành</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đến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r>
                            <a:rPr lang="en-US" b="0" i="1"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ĐTRR, ĐTHC: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18 </a:t>
                          </a:r>
                          <a:r>
                            <a:rPr lang="en-US" sz="1800" b="1" dirty="0" err="1">
                              <a:latin typeface="Arial" panose="020B0604020202020204" pitchFamily="34" charset="0"/>
                              <a:cs typeface="Arial" panose="020B0604020202020204" pitchFamily="34" charset="0"/>
                            </a:rPr>
                            <a:t>ngày</a:t>
                          </a:r>
                          <a:endParaRPr lang="en-US" sz="18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XL, </a:t>
                          </a:r>
                          <a:r>
                            <a:rPr lang="en-US" sz="1800" dirty="0" err="1">
                              <a:latin typeface="Arial" panose="020B0604020202020204" pitchFamily="34" charset="0"/>
                              <a:cs typeface="Arial" panose="020B0604020202020204" pitchFamily="34" charset="0"/>
                            </a:rPr>
                            <a:t>Hỗn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giá</a:t>
                          </a:r>
                          <a:r>
                            <a:rPr lang="en-US" sz="1800" dirty="0">
                              <a:latin typeface="Arial" panose="020B0604020202020204" pitchFamily="34" charset="0"/>
                              <a:cs typeface="Arial" panose="020B0604020202020204"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20 </a:t>
                          </a:r>
                          <a:r>
                            <a:rPr lang="en-US" sz="1800" dirty="0" err="1">
                              <a:latin typeface="Arial" panose="020B0604020202020204" pitchFamily="34" charset="0"/>
                              <a:cs typeface="Arial" panose="020B0604020202020204" pitchFamily="34" charset="0"/>
                            </a:rPr>
                            <a:t>tỷ</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 MSHH, PTV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tỷ</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 </a:t>
                          </a:r>
                          <a14:m>
                            <m:oMath xmlns:m="http://schemas.openxmlformats.org/officeDocument/2006/math">
                              <m:r>
                                <a:rPr lang="en-US" sz="1800" i="1" baseline="0"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baseline="0" dirty="0">
                              <a:latin typeface="Arial" panose="020B0604020202020204" pitchFamily="34" charset="0"/>
                              <a:cs typeface="Arial" panose="020B0604020202020204" pitchFamily="34" charset="0"/>
                            </a:rPr>
                            <a:t> </a:t>
                          </a:r>
                          <a:r>
                            <a:rPr lang="en-US" sz="1800" b="1" baseline="0" dirty="0">
                              <a:latin typeface="Arial" panose="020B0604020202020204" pitchFamily="34" charset="0"/>
                              <a:cs typeface="Arial" panose="020B0604020202020204" pitchFamily="34" charset="0"/>
                            </a:rPr>
                            <a:t>09 </a:t>
                          </a:r>
                          <a:r>
                            <a:rPr lang="en-US" sz="1800" b="1" baseline="0" dirty="0" err="1">
                              <a:latin typeface="Arial" panose="020B0604020202020204" pitchFamily="34" charset="0"/>
                              <a:cs typeface="Arial" panose="020B0604020202020204" pitchFamily="34" charset="0"/>
                            </a:rPr>
                            <a:t>ngày</a:t>
                          </a:r>
                          <a:endParaRPr lang="en-US"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ĐTRR, ĐTHC: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35 </a:t>
                          </a:r>
                          <a:r>
                            <a:rPr lang="en-US" sz="1800" b="1" dirty="0" err="1">
                              <a:latin typeface="Arial" panose="020B0604020202020204" pitchFamily="34" charset="0"/>
                              <a:cs typeface="Arial" panose="020B0604020202020204" pitchFamily="34" charset="0"/>
                            </a:rPr>
                            <a:t>ngày</a:t>
                          </a:r>
                          <a:endParaRPr lang="en-US" sz="18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XL, </a:t>
                          </a:r>
                          <a:r>
                            <a:rPr lang="en-US" sz="1800" dirty="0" err="1">
                              <a:latin typeface="Arial" panose="020B0604020202020204" pitchFamily="34" charset="0"/>
                              <a:cs typeface="Arial" panose="020B0604020202020204" pitchFamily="34" charset="0"/>
                            </a:rPr>
                            <a:t>Hỗn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giá</a:t>
                          </a:r>
                          <a:r>
                            <a:rPr lang="en-US" sz="1800" dirty="0">
                              <a:latin typeface="Arial" panose="020B0604020202020204" pitchFamily="34" charset="0"/>
                              <a:cs typeface="Arial" panose="020B0604020202020204"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20 </a:t>
                          </a:r>
                          <a:r>
                            <a:rPr lang="en-US" sz="1800" dirty="0" err="1">
                              <a:latin typeface="Arial" panose="020B0604020202020204" pitchFamily="34" charset="0"/>
                              <a:cs typeface="Arial" panose="020B0604020202020204" pitchFamily="34" charset="0"/>
                            </a:rPr>
                            <a:t>tỷ</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 MSHH, PTV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tỷ</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 </a:t>
                          </a:r>
                          <a14:m>
                            <m:oMath xmlns:m="http://schemas.openxmlformats.org/officeDocument/2006/math">
                              <m:r>
                                <a:rPr lang="en-US" sz="1800" i="1" baseline="0"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baseline="0" dirty="0">
                              <a:latin typeface="Arial" panose="020B0604020202020204" pitchFamily="34" charset="0"/>
                              <a:cs typeface="Arial" panose="020B0604020202020204" pitchFamily="34" charset="0"/>
                            </a:rPr>
                            <a:t> </a:t>
                          </a:r>
                          <a:r>
                            <a:rPr lang="en-US" sz="1800" b="1" baseline="0" dirty="0">
                              <a:latin typeface="Arial" panose="020B0604020202020204" pitchFamily="34" charset="0"/>
                              <a:cs typeface="Arial" panose="020B0604020202020204" pitchFamily="34" charset="0"/>
                            </a:rPr>
                            <a:t>18 </a:t>
                          </a:r>
                          <a:r>
                            <a:rPr lang="en-US" sz="1800" b="1" baseline="0" dirty="0" err="1">
                              <a:latin typeface="Arial" panose="020B0604020202020204" pitchFamily="34" charset="0"/>
                              <a:cs typeface="Arial" panose="020B0604020202020204" pitchFamily="34" charset="0"/>
                            </a:rPr>
                            <a:t>ngày</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538838"/>
                      </a:ext>
                    </a:extLst>
                  </a:tr>
                  <a:tr h="892616">
                    <a:tc vMerge="1">
                      <a:txBody>
                        <a:bodyPr/>
                        <a:lstStyle/>
                        <a:p>
                          <a:endParaRPr lang="en-US" dirty="0"/>
                        </a:p>
                      </a:txBody>
                      <a:tcPr/>
                    </a:tc>
                    <a:tc>
                      <a:txBody>
                        <a:bodyPr/>
                        <a:lstStyle/>
                        <a:p>
                          <a:pPr algn="ct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CHCT: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0</a:t>
                          </a:r>
                          <a:r>
                            <a:rPr lang="en-US" b="1" baseline="0" dirty="0">
                              <a:latin typeface="Arial" panose="020B0604020202020204" pitchFamily="34" charset="0"/>
                              <a:cs typeface="Arial" panose="020B0604020202020204" pitchFamily="34" charset="0"/>
                            </a:rPr>
                            <a:t>5 </a:t>
                          </a:r>
                          <a:r>
                            <a:rPr lang="en-US" b="1" baseline="0" dirty="0" err="1">
                              <a:latin typeface="Arial" panose="020B0604020202020204" pitchFamily="34" charset="0"/>
                              <a:cs typeface="Arial" panose="020B0604020202020204" pitchFamily="34" charset="0"/>
                            </a:rPr>
                            <a:t>ngày</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làm</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việc</a:t>
                          </a:r>
                          <a:endParaRPr lang="en-US" b="1"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err="1">
                              <a:latin typeface="Arial" panose="020B0604020202020204" pitchFamily="34" charset="0"/>
                              <a:cs typeface="Arial" panose="020B0604020202020204" pitchFamily="34" charset="0"/>
                            </a:rPr>
                            <a:t>Đủ</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điều</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kiện</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áp</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dụng</a:t>
                          </a:r>
                          <a:r>
                            <a:rPr lang="en-US" b="0" baseline="0" dirty="0">
                              <a:latin typeface="Arial" panose="020B0604020202020204" pitchFamily="34" charset="0"/>
                              <a:cs typeface="Arial" panose="020B0604020202020204" pitchFamily="34" charset="0"/>
                            </a:rPr>
                            <a:t> CĐT </a:t>
                          </a:r>
                          <a:r>
                            <a:rPr lang="en-US" b="0" baseline="0" dirty="0" err="1">
                              <a:latin typeface="Arial" panose="020B0604020202020204" pitchFamily="34" charset="0"/>
                              <a:cs typeface="Arial" panose="020B0604020202020204" pitchFamily="34" charset="0"/>
                            </a:rPr>
                            <a:t>nhưng</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người</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có</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thẩm</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quyền</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quyết</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định</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áp</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dụng</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hình</a:t>
                          </a:r>
                          <a:r>
                            <a:rPr lang="en-US" b="0" baseline="0" dirty="0">
                              <a:latin typeface="Arial" panose="020B0604020202020204" pitchFamily="34" charset="0"/>
                              <a:cs typeface="Arial" panose="020B0604020202020204" pitchFamily="34" charset="0"/>
                            </a:rPr>
                            <a:t> </a:t>
                          </a:r>
                          <a:r>
                            <a:rPr lang="en-US" b="0" baseline="0" dirty="0" err="1">
                              <a:latin typeface="Arial" panose="020B0604020202020204" pitchFamily="34" charset="0"/>
                              <a:cs typeface="Arial" panose="020B0604020202020204" pitchFamily="34" charset="0"/>
                            </a:rPr>
                            <a:t>thức</a:t>
                          </a:r>
                          <a:r>
                            <a:rPr lang="en-US" b="0" baseline="0" dirty="0">
                              <a:latin typeface="Arial" panose="020B0604020202020204" pitchFamily="34" charset="0"/>
                              <a:cs typeface="Arial" panose="020B0604020202020204" pitchFamily="34" charset="0"/>
                            </a:rPr>
                            <a:t> ĐTRR: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09 </a:t>
                          </a:r>
                          <a:r>
                            <a:rPr lang="en-US" b="1" dirty="0" err="1">
                              <a:latin typeface="Arial" panose="020B0604020202020204" pitchFamily="34" charset="0"/>
                              <a:cs typeface="Arial" panose="020B0604020202020204" pitchFamily="34" charset="0"/>
                            </a:rPr>
                            <a:t>ngày</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3903863"/>
                      </a:ext>
                    </a:extLst>
                  </a:tr>
                  <a:tr h="892616">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Sửa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đổi</a:t>
                          </a:r>
                          <a:r>
                            <a:rPr lang="en-US" b="1" dirty="0">
                              <a:latin typeface="Arial" panose="020B0604020202020204" pitchFamily="34" charset="0"/>
                              <a:cs typeface="Arial" panose="020B0604020202020204" pitchFamily="34" charset="0"/>
                            </a:rPr>
                            <a:t> HSMT</a:t>
                          </a:r>
                        </a:p>
                        <a:p>
                          <a:pPr algn="ctr"/>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trước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10</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ngày</a:t>
                          </a:r>
                          <a:r>
                            <a:rPr lang="en-US" b="1" baseline="0" dirty="0">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mn-lt"/>
                              <a:ea typeface="Cambria Math" panose="02040503050406030204" pitchFamily="18" charset="0"/>
                              <a:cs typeface="Arial" panose="020B0604020202020204" pitchFamily="34" charset="0"/>
                            </a:rPr>
                            <a:t>XL,</a:t>
                          </a:r>
                          <a:r>
                            <a:rPr lang="en-US" b="0" i="0" baseline="0" dirty="0">
                              <a:latin typeface="+mn-lt"/>
                              <a:ea typeface="Cambria Math" panose="02040503050406030204" pitchFamily="18" charset="0"/>
                              <a:cs typeface="Arial" panose="020B0604020202020204" pitchFamily="34" charset="0"/>
                            </a:rPr>
                            <a:t> </a:t>
                          </a:r>
                          <a:r>
                            <a:rPr lang="en-US" b="0" i="0" baseline="0" dirty="0" err="1">
                              <a:latin typeface="+mn-lt"/>
                              <a:ea typeface="Cambria Math" panose="02040503050406030204" pitchFamily="18" charset="0"/>
                              <a:cs typeface="Arial" panose="020B0604020202020204" pitchFamily="34" charset="0"/>
                            </a:rPr>
                            <a:t>Hỗn</a:t>
                          </a:r>
                          <a:r>
                            <a:rPr lang="en-US" b="0" i="0" baseline="0" dirty="0">
                              <a:latin typeface="+mn-lt"/>
                              <a:ea typeface="Cambria Math" panose="02040503050406030204" pitchFamily="18" charset="0"/>
                              <a:cs typeface="Arial" panose="020B0604020202020204" pitchFamily="34" charset="0"/>
                            </a:rPr>
                            <a:t> hợp </a:t>
                          </a:r>
                          <a:r>
                            <a:rPr lang="en-US" b="0" i="0" baseline="0" dirty="0" err="1">
                              <a:latin typeface="+mn-lt"/>
                              <a:ea typeface="Cambria Math" panose="02040503050406030204" pitchFamily="18" charset="0"/>
                              <a:cs typeface="Arial" panose="020B0604020202020204" pitchFamily="34" charset="0"/>
                            </a:rPr>
                            <a:t>có</a:t>
                          </a:r>
                          <a:r>
                            <a:rPr lang="en-US" b="0" i="0" baseline="0" dirty="0">
                              <a:latin typeface="+mn-lt"/>
                              <a:ea typeface="Cambria Math" panose="02040503050406030204" pitchFamily="18" charset="0"/>
                              <a:cs typeface="Arial" panose="020B0604020202020204" pitchFamily="34" charset="0"/>
                            </a:rPr>
                            <a:t> </a:t>
                          </a:r>
                          <a:r>
                            <a:rPr lang="en-US" b="0" i="0" baseline="0" dirty="0" err="1">
                              <a:latin typeface="+mn-lt"/>
                              <a:ea typeface="Cambria Math" panose="02040503050406030204" pitchFamily="18" charset="0"/>
                              <a:cs typeface="Arial" panose="020B0604020202020204" pitchFamily="34" charset="0"/>
                            </a:rPr>
                            <a:t>giá</a:t>
                          </a:r>
                          <a:r>
                            <a:rPr lang="en-US" b="0" i="0" baseline="0" dirty="0">
                              <a:latin typeface="+mn-lt"/>
                              <a:ea typeface="Cambria Math" panose="02040503050406030204" pitchFamily="18" charset="0"/>
                              <a:cs typeface="Arial" panose="020B0604020202020204" pitchFamily="34" charset="0"/>
                            </a:rPr>
                            <a:t> </a:t>
                          </a:r>
                          <a:r>
                            <a:rPr lang="en-US" sz="1800" baseline="0" dirty="0">
                              <a:latin typeface="Arial" panose="020B0604020202020204" pitchFamily="34" charset="0"/>
                              <a:cs typeface="Arial" panose="020B0604020202020204"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20 </a:t>
                          </a:r>
                          <a:r>
                            <a:rPr lang="en-US" sz="1800" dirty="0" err="1">
                              <a:latin typeface="Arial" panose="020B0604020202020204" pitchFamily="34" charset="0"/>
                              <a:cs typeface="Arial" panose="020B0604020202020204" pitchFamily="34" charset="0"/>
                            </a:rPr>
                            <a:t>tỷ</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 MSHH, PTV  </a:t>
                          </a:r>
                          <a14:m>
                            <m:oMath xmlns:m="http://schemas.openxmlformats.org/officeDocument/2006/math">
                              <m:r>
                                <a:rPr lang="en-US" sz="1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tỷ</a:t>
                          </a:r>
                          <a:r>
                            <a:rPr lang="en-US" sz="1800" baseline="0" dirty="0">
                              <a:latin typeface="Arial" panose="020B0604020202020204" pitchFamily="34" charset="0"/>
                              <a:cs typeface="Arial" panose="020B0604020202020204" pitchFamily="34" charset="0"/>
                            </a:rPr>
                            <a:t> </a:t>
                          </a:r>
                          <a:r>
                            <a:rPr lang="en-US" sz="1800" baseline="0" dirty="0" err="1">
                              <a:latin typeface="Arial" panose="020B0604020202020204" pitchFamily="34" charset="0"/>
                              <a:cs typeface="Arial" panose="020B0604020202020204" pitchFamily="34" charset="0"/>
                            </a:rPr>
                            <a:t>đồng</a:t>
                          </a:r>
                          <a:r>
                            <a:rPr lang="en-US" sz="1800" baseline="0" dirty="0">
                              <a:latin typeface="Arial" panose="020B0604020202020204" pitchFamily="34" charset="0"/>
                              <a:cs typeface="Arial" panose="020B0604020202020204" pitchFamily="34" charset="0"/>
                            </a:rPr>
                            <a:t>:</a:t>
                          </a:r>
                          <a:r>
                            <a:rPr lang="en-US" b="0" i="0" baseline="0" dirty="0">
                              <a:latin typeface="+mn-lt"/>
                              <a:ea typeface="Cambria Math" panose="02040503050406030204" pitchFamily="18" charset="0"/>
                              <a:cs typeface="Arial" panose="020B060402020202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03 </a:t>
                          </a:r>
                          <a:r>
                            <a:rPr lang="en-US" b="1" dirty="0" err="1">
                              <a:latin typeface="Arial" panose="020B0604020202020204" pitchFamily="34" charset="0"/>
                              <a:cs typeface="Arial" panose="020B0604020202020204" pitchFamily="34" charset="0"/>
                            </a:rPr>
                            <a:t>ngày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làm</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việc</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9587966"/>
                      </a:ext>
                    </a:extLst>
                  </a:tr>
                  <a:tr h="757934">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Sửa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đổi</a:t>
                          </a:r>
                          <a:r>
                            <a:rPr lang="en-US" b="1" dirty="0">
                              <a:latin typeface="Arial" panose="020B0604020202020204" pitchFamily="34" charset="0"/>
                              <a:cs typeface="Arial" panose="020B0604020202020204" pitchFamily="34" charset="0"/>
                            </a:rPr>
                            <a:t> HSMQT, HSMST</a:t>
                          </a:r>
                        </a:p>
                        <a:p>
                          <a:pPr algn="ctr"/>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trước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r>
                            <a:rPr lang="en-US" b="0" i="1"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14:m>
                            <m:oMath xmlns:m="http://schemas.openxmlformats.org/officeDocument/2006/math">
                              <m:r>
                                <a:rPr lang="en-US"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b="1" dirty="0">
                              <a:latin typeface="Arial" panose="020B0604020202020204" pitchFamily="34" charset="0"/>
                              <a:cs typeface="Arial" panose="020B0604020202020204" pitchFamily="34" charset="0"/>
                            </a:rPr>
                            <a:t> 03 </a:t>
                          </a:r>
                          <a:r>
                            <a:rPr lang="en-US" b="1" dirty="0" err="1">
                              <a:latin typeface="Arial" panose="020B0604020202020204" pitchFamily="34" charset="0"/>
                              <a:cs typeface="Arial" panose="020B0604020202020204" pitchFamily="34" charset="0"/>
                            </a:rPr>
                            <a:t>ngày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làm</a:t>
                          </a:r>
                          <a:r>
                            <a:rPr lang="en-US" b="1" baseline="0" dirty="0">
                              <a:latin typeface="Arial" panose="020B0604020202020204" pitchFamily="34" charset="0"/>
                              <a:cs typeface="Arial" panose="020B0604020202020204" pitchFamily="34" charset="0"/>
                            </a:rPr>
                            <a:t> </a:t>
                          </a:r>
                          <a:r>
                            <a:rPr lang="en-US" b="1" baseline="0" dirty="0" err="1">
                              <a:latin typeface="Arial" panose="020B0604020202020204" pitchFamily="34" charset="0"/>
                              <a:cs typeface="Arial" panose="020B0604020202020204" pitchFamily="34" charset="0"/>
                            </a:rPr>
                            <a:t>việc</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4983565"/>
                      </a:ext>
                    </a:extLst>
                  </a:tr>
                  <a:tr h="757934">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Phát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hành</a:t>
                          </a:r>
                          <a:r>
                            <a:rPr lang="en-US" b="1" dirty="0">
                              <a:latin typeface="Arial" panose="020B0604020202020204" pitchFamily="34" charset="0"/>
                              <a:cs typeface="Arial" panose="020B0604020202020204" pitchFamily="34" charset="0"/>
                            </a:rPr>
                            <a:t> HSMQT, HSMST, HSMT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TBMQT, TBMST, TBMT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9927281"/>
                      </a:ext>
                    </a:extLst>
                  </a:tr>
                </a:tbl>
              </a:graphicData>
            </a:graphic>
          </p:graphicFrame>
        </mc:Choice>
        <mc:Fallback xmlns="">
          <p:graphicFrame>
            <p:nvGraphicFramePr>
              <p:cNvPr id="2" name="Table 1">
                <a:extLst>
                  <a:ext uri="{FF2B5EF4-FFF2-40B4-BE49-F238E27FC236}">
                    <a16:creationId xmlns:a16="http://schemas.microsoft.com/office/drawing/2014/main" id="{10D7C13E-1255-9C75-0DEE-A483EADFA5F8}"/>
                  </a:ext>
                </a:extLst>
              </p:cNvPr>
              <p:cNvGraphicFramePr>
                <a:graphicFrameLocks noGrp="1"/>
              </p:cNvGraphicFramePr>
              <p:nvPr>
                <p:extLst>
                  <p:ext uri="{D42A27DB-BD31-4B8C-83A1-F6EECF244321}">
                    <p14:modId xmlns:p14="http://schemas.microsoft.com/office/powerpoint/2010/main" val="495305884"/>
                  </p:ext>
                </p:extLst>
              </p:nvPr>
            </p:nvGraphicFramePr>
            <p:xfrm>
              <a:off x="174522" y="48147"/>
              <a:ext cx="11842955" cy="6726043"/>
            </p:xfrm>
            <a:graphic>
              <a:graphicData uri="http://schemas.openxmlformats.org/drawingml/2006/table">
                <a:tbl>
                  <a:tblPr firstRow="1" bandRow="1">
                    <a:tableStyleId>{0505E3EF-67EA-436B-97B2-0124C06EBD24}</a:tableStyleId>
                  </a:tblPr>
                  <a:tblGrid>
                    <a:gridCol w="887796">
                      <a:extLst>
                        <a:ext uri="{9D8B030D-6E8A-4147-A177-3AD203B41FA5}">
                          <a16:colId xmlns:a16="http://schemas.microsoft.com/office/drawing/2014/main" val="2654238029"/>
                        </a:ext>
                      </a:extLst>
                    </a:gridCol>
                    <a:gridCol w="4409566">
                      <a:extLst>
                        <a:ext uri="{9D8B030D-6E8A-4147-A177-3AD203B41FA5}">
                          <a16:colId xmlns:a16="http://schemas.microsoft.com/office/drawing/2014/main" val="2883728322"/>
                        </a:ext>
                      </a:extLst>
                    </a:gridCol>
                    <a:gridCol w="3347651">
                      <a:extLst>
                        <a:ext uri="{9D8B030D-6E8A-4147-A177-3AD203B41FA5}">
                          <a16:colId xmlns:a16="http://schemas.microsoft.com/office/drawing/2014/main" val="3807264126"/>
                        </a:ext>
                      </a:extLst>
                    </a:gridCol>
                    <a:gridCol w="3197942">
                      <a:extLst>
                        <a:ext uri="{9D8B030D-6E8A-4147-A177-3AD203B41FA5}">
                          <a16:colId xmlns:a16="http://schemas.microsoft.com/office/drawing/2014/main" val="2599068738"/>
                        </a:ext>
                      </a:extLst>
                    </a:gridCol>
                  </a:tblGrid>
                  <a:tr h="757934">
                    <a:tc rowSpan="7">
                      <a:txBody>
                        <a:bodyPr/>
                        <a:lstStyle/>
                        <a:p>
                          <a:pPr algn="ctr"/>
                          <a:r>
                            <a:rPr lang="en-US" sz="2800" dirty="0">
                              <a:latin typeface="Arial" panose="020B0604020202020204" pitchFamily="34" charset="0"/>
                              <a:cs typeface="Arial" panose="020B0604020202020204" pitchFamily="34" charset="0"/>
                            </a:rPr>
                            <a:t>THỜI GIAN TỔ CHỨC LCNT Đ.45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latin typeface="Arial" panose="020B0604020202020204" pitchFamily="34" charset="0"/>
                              <a:cs typeface="Arial" panose="020B0604020202020204" pitchFamily="34" charset="0"/>
                            </a:rPr>
                            <a:t>Đấu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latin typeface="Arial" panose="020B0604020202020204" pitchFamily="34" charset="0"/>
                              <a:cs typeface="Arial" panose="020B0604020202020204" pitchFamily="34" charset="0"/>
                            </a:rPr>
                            <a:t>Đấu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266090"/>
                      </a:ext>
                    </a:extLst>
                  </a:tr>
                  <a:tr h="1160401">
                    <a:tc vMerge="1">
                      <a:txBody>
                        <a:bodyPr/>
                        <a:lstStyle/>
                        <a:p>
                          <a:endParaRPr lang="en-US" dirty="0"/>
                        </a:p>
                      </a:txBody>
                      <a:tcPr/>
                    </a:tc>
                    <a:tc>
                      <a:txBody>
                        <a:bodyPr/>
                        <a:lstStyle/>
                        <a:p>
                          <a:r>
                            <a:rPr lang="en-US" b="1" dirty="0" err="1">
                              <a:latin typeface="Arial" panose="020B0604020202020204" pitchFamily="34" charset="0"/>
                              <a:cs typeface="Arial" panose="020B0604020202020204" pitchFamily="34" charset="0"/>
                            </a:rPr>
                            <a:t>Chuẩn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HSQT, HSDST</a:t>
                          </a:r>
                        </a:p>
                        <a:p>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kể</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từ</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đầu</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tiên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phát</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hành</a:t>
                          </a:r>
                          <a:r>
                            <a:rPr lang="en-US" b="0" i="1" dirty="0">
                              <a:latin typeface="Arial" panose="020B0604020202020204" pitchFamily="34" charset="0"/>
                              <a:cs typeface="Arial" panose="020B0604020202020204" pitchFamily="34" charset="0"/>
                            </a:rPr>
                            <a:t> HSMQT, HSMST </a:t>
                          </a:r>
                          <a:r>
                            <a:rPr lang="en-US" b="0" i="1" dirty="0" err="1">
                              <a:latin typeface="Arial" panose="020B0604020202020204" pitchFamily="34" charset="0"/>
                              <a:cs typeface="Arial" panose="020B0604020202020204" pitchFamily="34" charset="0"/>
                            </a:rPr>
                            <a:t>đến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8834" t="-68421" r="-95993" b="-41684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667" t="-68421" r="-381" b="-416842"/>
                          </a:stretch>
                        </a:blipFill>
                      </a:tcPr>
                    </a:tc>
                    <a:extLst>
                      <a:ext uri="{0D108BD9-81ED-4DB2-BD59-A6C34878D82A}">
                        <a16:rowId xmlns:a16="http://schemas.microsoft.com/office/drawing/2014/main" val="1322452328"/>
                      </a:ext>
                    </a:extLst>
                  </a:tr>
                  <a:tr h="1463040">
                    <a:tc vMerge="1">
                      <a:txBody>
                        <a:bodyPr/>
                        <a:lstStyle/>
                        <a:p>
                          <a:endParaRPr lang="en-US" dirty="0"/>
                        </a:p>
                      </a:txBody>
                      <a:tcPr/>
                    </a:tc>
                    <a:tc>
                      <a:txBody>
                        <a:bodyPr/>
                        <a:lstStyle/>
                        <a:p>
                          <a:r>
                            <a:rPr lang="en-US" b="1" dirty="0" err="1">
                              <a:latin typeface="Arial" panose="020B0604020202020204" pitchFamily="34" charset="0"/>
                              <a:cs typeface="Arial" panose="020B0604020202020204" pitchFamily="34" charset="0"/>
                            </a:rPr>
                            <a:t>Chuẩn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HSDT</a:t>
                          </a:r>
                        </a:p>
                        <a:p>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kể</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từ</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đầu</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tiên</a:t>
                          </a:r>
                          <a:r>
                            <a:rPr lang="en-US" b="0" i="1" dirty="0">
                              <a:latin typeface="Arial" panose="020B0604020202020204" pitchFamily="34" charset="0"/>
                              <a:cs typeface="Arial" panose="020B0604020202020204" pitchFamily="34" charset="0"/>
                            </a:rPr>
                            <a:t> HSMT </a:t>
                          </a:r>
                          <a:r>
                            <a:rPr lang="en-US" b="0" i="1" dirty="0" err="1">
                              <a:latin typeface="Arial" panose="020B0604020202020204" pitchFamily="34" charset="0"/>
                              <a:cs typeface="Arial" panose="020B0604020202020204" pitchFamily="34" charset="0"/>
                            </a:rPr>
                            <a:t>được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phát</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hành</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đến</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r>
                            <a:rPr lang="en-US" b="0" i="1"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8834" t="-132780" r="-95993" b="-22863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667" t="-132780" r="-381" b="-228631"/>
                          </a:stretch>
                        </a:blipFill>
                      </a:tcPr>
                    </a:tc>
                    <a:extLst>
                      <a:ext uri="{0D108BD9-81ED-4DB2-BD59-A6C34878D82A}">
                        <a16:rowId xmlns:a16="http://schemas.microsoft.com/office/drawing/2014/main" val="255538838"/>
                      </a:ext>
                    </a:extLst>
                  </a:tr>
                  <a:tr h="914400">
                    <a:tc vMerge="1">
                      <a:txBody>
                        <a:bodyPr/>
                        <a:lstStyle/>
                        <a:p>
                          <a:endParaRPr lang="en-US" dirty="0"/>
                        </a:p>
                      </a:txBody>
                      <a:tcPr/>
                    </a:tc>
                    <a:tc>
                      <a:txBody>
                        <a:bodyPr/>
                        <a:lstStyle/>
                        <a:p>
                          <a:pPr algn="ct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1192" t="-374000" r="-186" b="-267333"/>
                          </a:stretch>
                        </a:blipFill>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3903863"/>
                      </a:ext>
                    </a:extLst>
                  </a:tr>
                  <a:tr h="914400">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Sửa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đổi</a:t>
                          </a:r>
                          <a:r>
                            <a:rPr lang="en-US" b="1" dirty="0">
                              <a:latin typeface="Arial" panose="020B0604020202020204" pitchFamily="34" charset="0"/>
                              <a:cs typeface="Arial" panose="020B0604020202020204" pitchFamily="34" charset="0"/>
                            </a:rPr>
                            <a:t> HSMT</a:t>
                          </a:r>
                        </a:p>
                        <a:p>
                          <a:pPr algn="ctr"/>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trước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endParaRPr lang="en-US" b="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1192" t="-474000" r="-186" b="-167333"/>
                          </a:stretch>
                        </a:blipFill>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9587966"/>
                      </a:ext>
                    </a:extLst>
                  </a:tr>
                  <a:tr h="757934">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Sửa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đổi</a:t>
                          </a:r>
                          <a:r>
                            <a:rPr lang="en-US" b="1" dirty="0">
                              <a:latin typeface="Arial" panose="020B0604020202020204" pitchFamily="34" charset="0"/>
                              <a:cs typeface="Arial" panose="020B0604020202020204" pitchFamily="34" charset="0"/>
                            </a:rPr>
                            <a:t> HSMQT, HSMST</a:t>
                          </a:r>
                        </a:p>
                        <a:p>
                          <a:pPr algn="ctr"/>
                          <a:r>
                            <a:rPr lang="en-US" b="0" i="1" dirty="0">
                              <a:latin typeface="Arial" panose="020B0604020202020204" pitchFamily="34" charset="0"/>
                              <a:cs typeface="Arial" panose="020B0604020202020204" pitchFamily="34" charset="0"/>
                            </a:rPr>
                            <a:t>(</a:t>
                          </a:r>
                          <a:r>
                            <a:rPr lang="en-US" b="0" i="1" dirty="0" err="1">
                              <a:latin typeface="Arial" panose="020B0604020202020204" pitchFamily="34" charset="0"/>
                              <a:cs typeface="Arial" panose="020B0604020202020204" pitchFamily="34" charset="0"/>
                            </a:rPr>
                            <a:t>trước</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ngày</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có</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thời</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điểm</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đóng</a:t>
                          </a:r>
                          <a:r>
                            <a:rPr lang="en-US" b="0" i="1" dirty="0">
                              <a:latin typeface="Arial" panose="020B0604020202020204" pitchFamily="34" charset="0"/>
                              <a:cs typeface="Arial" panose="020B0604020202020204" pitchFamily="34" charset="0"/>
                            </a:rPr>
                            <a:t> </a:t>
                          </a:r>
                          <a:r>
                            <a:rPr lang="en-US" b="0" i="1" dirty="0" err="1">
                              <a:latin typeface="Arial" panose="020B0604020202020204" pitchFamily="34" charset="0"/>
                              <a:cs typeface="Arial" panose="020B0604020202020204" pitchFamily="34" charset="0"/>
                            </a:rPr>
                            <a:t>thầu</a:t>
                          </a:r>
                          <a:r>
                            <a:rPr lang="en-US" b="0" i="1"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1192" t="-694355" r="-186" b="-102419"/>
                          </a:stretch>
                        </a:blipFill>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4983565"/>
                      </a:ext>
                    </a:extLst>
                  </a:tr>
                  <a:tr h="757934">
                    <a:tc vMerge="1">
                      <a:txBody>
                        <a:bodyPr/>
                        <a:lstStyle/>
                        <a:p>
                          <a:endParaRPr lang="en-US" dirty="0"/>
                        </a:p>
                      </a:txBody>
                      <a:tcPr/>
                    </a:tc>
                    <a:tc>
                      <a:txBody>
                        <a:bodyPr/>
                        <a:lstStyle/>
                        <a:p>
                          <a:pPr algn="ctr"/>
                          <a:r>
                            <a:rPr lang="en-US" b="1" dirty="0" err="1">
                              <a:latin typeface="Arial" panose="020B0604020202020204" pitchFamily="34" charset="0"/>
                              <a:cs typeface="Arial" panose="020B0604020202020204" pitchFamily="34" charset="0"/>
                            </a:rPr>
                            <a:t>Phát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hành</a:t>
                          </a:r>
                          <a:r>
                            <a:rPr lang="en-US" b="1" dirty="0">
                              <a:latin typeface="Arial" panose="020B0604020202020204" pitchFamily="34" charset="0"/>
                              <a:cs typeface="Arial" panose="020B0604020202020204" pitchFamily="34" charset="0"/>
                            </a:rPr>
                            <a:t> HSMQT, HSMST, HSMT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TBMQT, TBMST, TBMT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9927281"/>
                      </a:ext>
                    </a:extLst>
                  </a:tr>
                </a:tbl>
              </a:graphicData>
            </a:graphic>
          </p:graphicFrame>
        </mc:Fallback>
      </mc:AlternateContent>
    </p:spTree>
    <p:extLst>
      <p:ext uri="{BB962C8B-B14F-4D97-AF65-F5344CB8AC3E}">
        <p14:creationId xmlns:p14="http://schemas.microsoft.com/office/powerpoint/2010/main" val="1303111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22D7-D104-2CED-020F-94D3F141F0A4}"/>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1A572475-52E7-3B68-34D8-23CB4A5BBBB9}"/>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HIỆU LỰC THI HÀNH</a:t>
            </a:r>
            <a:endParaRPr lang="en-US" sz="3600" b="0" i="0" u="none" strike="noStrike" kern="1200" baseline="0" dirty="0">
              <a:solidFill>
                <a:srgbClr val="FFC000"/>
              </a:solidFill>
              <a:latin typeface="Times New Roman" panose="02020603050405020304" pitchFamily="18" charset="0"/>
            </a:endParaRPr>
          </a:p>
        </p:txBody>
      </p:sp>
      <p:grpSp>
        <p:nvGrpSpPr>
          <p:cNvPr id="9" name="Group 8">
            <a:extLst>
              <a:ext uri="{FF2B5EF4-FFF2-40B4-BE49-F238E27FC236}">
                <a16:creationId xmlns:a16="http://schemas.microsoft.com/office/drawing/2014/main" id="{7F38F8F5-3A01-B001-BC19-62374E7BB026}"/>
              </a:ext>
            </a:extLst>
          </p:cNvPr>
          <p:cNvGrpSpPr/>
          <p:nvPr/>
        </p:nvGrpSpPr>
        <p:grpSpPr>
          <a:xfrm>
            <a:off x="171492" y="1142310"/>
            <a:ext cx="11783214" cy="5202660"/>
            <a:chOff x="171492" y="1142310"/>
            <a:chExt cx="11783214" cy="5202660"/>
          </a:xfrm>
        </p:grpSpPr>
        <p:sp>
          <p:nvSpPr>
            <p:cNvPr id="3" name="Arrow: Notched Right 2">
              <a:extLst>
                <a:ext uri="{FF2B5EF4-FFF2-40B4-BE49-F238E27FC236}">
                  <a16:creationId xmlns:a16="http://schemas.microsoft.com/office/drawing/2014/main" id="{589D8DD9-BDD2-F2AE-6771-B65440461993}"/>
                </a:ext>
              </a:extLst>
            </p:cNvPr>
            <p:cNvSpPr/>
            <p:nvPr/>
          </p:nvSpPr>
          <p:spPr>
            <a:xfrm>
              <a:off x="241301" y="3172708"/>
              <a:ext cx="11445314" cy="1161167"/>
            </a:xfrm>
            <a:prstGeom prst="notched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10 Points 3">
              <a:extLst>
                <a:ext uri="{FF2B5EF4-FFF2-40B4-BE49-F238E27FC236}">
                  <a16:creationId xmlns:a16="http://schemas.microsoft.com/office/drawing/2014/main" id="{B09577A6-9D93-EB86-D1F2-4F8DCEA1EADD}"/>
                </a:ext>
              </a:extLst>
            </p:cNvPr>
            <p:cNvSpPr/>
            <p:nvPr/>
          </p:nvSpPr>
          <p:spPr>
            <a:xfrm>
              <a:off x="171492" y="1157693"/>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22/2023/</a:t>
              </a:r>
            </a:p>
            <a:p>
              <a:pPr algn="ctr"/>
              <a:r>
                <a:rPr lang="en-US" sz="2000" dirty="0">
                  <a:latin typeface="Times New Roman" panose="02020603050405020304" pitchFamily="18" charset="0"/>
                  <a:cs typeface="Times New Roman" panose="02020603050405020304" pitchFamily="18" charset="0"/>
                </a:rPr>
                <a:t>QH15</a:t>
              </a:r>
            </a:p>
          </p:txBody>
        </p:sp>
        <p:sp>
          <p:nvSpPr>
            <p:cNvPr id="5" name="Star: 10 Points 4">
              <a:extLst>
                <a:ext uri="{FF2B5EF4-FFF2-40B4-BE49-F238E27FC236}">
                  <a16:creationId xmlns:a16="http://schemas.microsoft.com/office/drawing/2014/main" id="{20B029FB-70CC-734F-BFAF-D001B2F8F8ED}"/>
                </a:ext>
              </a:extLst>
            </p:cNvPr>
            <p:cNvSpPr/>
            <p:nvPr/>
          </p:nvSpPr>
          <p:spPr>
            <a:xfrm>
              <a:off x="1634975" y="4425017"/>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Thông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01/2024/</a:t>
              </a:r>
            </a:p>
            <a:p>
              <a:pPr algn="ctr"/>
              <a:r>
                <a:rPr lang="en-US" sz="2000" dirty="0">
                  <a:latin typeface="Times New Roman" panose="02020603050405020304" pitchFamily="18" charset="0"/>
                  <a:cs typeface="Times New Roman" panose="02020603050405020304" pitchFamily="18" charset="0"/>
                </a:rPr>
                <a:t>TT-BKHĐT</a:t>
              </a:r>
            </a:p>
          </p:txBody>
        </p:sp>
        <p:sp>
          <p:nvSpPr>
            <p:cNvPr id="12" name="Star: 10 Points 11">
              <a:extLst>
                <a:ext uri="{FF2B5EF4-FFF2-40B4-BE49-F238E27FC236}">
                  <a16:creationId xmlns:a16="http://schemas.microsoft.com/office/drawing/2014/main" id="{82EC9A9A-7BCB-09AC-BECF-D8C2C006BB65}"/>
                </a:ext>
              </a:extLst>
            </p:cNvPr>
            <p:cNvSpPr/>
            <p:nvPr/>
          </p:nvSpPr>
          <p:spPr>
            <a:xfrm>
              <a:off x="3446929" y="1151552"/>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24/2024/</a:t>
              </a:r>
            </a:p>
            <a:p>
              <a:pPr algn="ctr"/>
              <a:r>
                <a:rPr lang="en-US" sz="2000" dirty="0">
                  <a:latin typeface="Times New Roman" panose="02020603050405020304" pitchFamily="18" charset="0"/>
                  <a:cs typeface="Times New Roman" panose="02020603050405020304" pitchFamily="18" charset="0"/>
                </a:rPr>
                <a:t>NĐ-CP</a:t>
              </a:r>
            </a:p>
          </p:txBody>
        </p:sp>
        <p:sp>
          <p:nvSpPr>
            <p:cNvPr id="13" name="Star: 10 Points 12">
              <a:extLst>
                <a:ext uri="{FF2B5EF4-FFF2-40B4-BE49-F238E27FC236}">
                  <a16:creationId xmlns:a16="http://schemas.microsoft.com/office/drawing/2014/main" id="{973EE563-DDB6-1511-DBBD-69852453B902}"/>
                </a:ext>
              </a:extLst>
            </p:cNvPr>
            <p:cNvSpPr/>
            <p:nvPr/>
          </p:nvSpPr>
          <p:spPr>
            <a:xfrm>
              <a:off x="4873037" y="4431287"/>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Thông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03/2024/</a:t>
              </a:r>
            </a:p>
            <a:p>
              <a:pPr algn="ctr"/>
              <a:r>
                <a:rPr lang="en-US" sz="2000" dirty="0">
                  <a:latin typeface="Times New Roman" panose="02020603050405020304" pitchFamily="18" charset="0"/>
                  <a:cs typeface="Times New Roman" panose="02020603050405020304" pitchFamily="18" charset="0"/>
                </a:rPr>
                <a:t>TT-BYT</a:t>
              </a:r>
            </a:p>
          </p:txBody>
        </p:sp>
        <p:sp>
          <p:nvSpPr>
            <p:cNvPr id="14" name="Star: 10 Points 13">
              <a:extLst>
                <a:ext uri="{FF2B5EF4-FFF2-40B4-BE49-F238E27FC236}">
                  <a16:creationId xmlns:a16="http://schemas.microsoft.com/office/drawing/2014/main" id="{37080122-C139-671C-8860-0594D14B23A4}"/>
                </a:ext>
              </a:extLst>
            </p:cNvPr>
            <p:cNvSpPr/>
            <p:nvPr/>
          </p:nvSpPr>
          <p:spPr>
            <a:xfrm>
              <a:off x="6768256" y="1167883"/>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Thông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04/2024/</a:t>
              </a:r>
            </a:p>
            <a:p>
              <a:pPr algn="ctr"/>
              <a:r>
                <a:rPr lang="en-US" sz="2000" dirty="0">
                  <a:latin typeface="Times New Roman" panose="02020603050405020304" pitchFamily="18" charset="0"/>
                  <a:cs typeface="Times New Roman" panose="02020603050405020304" pitchFamily="18" charset="0"/>
                </a:rPr>
                <a:t>TT-BYT</a:t>
              </a:r>
            </a:p>
          </p:txBody>
        </p:sp>
        <p:sp>
          <p:nvSpPr>
            <p:cNvPr id="16" name="Flowchart: Process 15">
              <a:extLst>
                <a:ext uri="{FF2B5EF4-FFF2-40B4-BE49-F238E27FC236}">
                  <a16:creationId xmlns:a16="http://schemas.microsoft.com/office/drawing/2014/main" id="{50766BF1-8545-1124-A2A2-BCD6A1F42BE0}"/>
                </a:ext>
              </a:extLst>
            </p:cNvPr>
            <p:cNvSpPr/>
            <p:nvPr/>
          </p:nvSpPr>
          <p:spPr>
            <a:xfrm>
              <a:off x="403266" y="3569582"/>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01/01</a:t>
              </a:r>
            </a:p>
          </p:txBody>
        </p:sp>
        <p:sp>
          <p:nvSpPr>
            <p:cNvPr id="18" name="Flowchart: Process 17">
              <a:extLst>
                <a:ext uri="{FF2B5EF4-FFF2-40B4-BE49-F238E27FC236}">
                  <a16:creationId xmlns:a16="http://schemas.microsoft.com/office/drawing/2014/main" id="{0C0C89F2-E0B3-451F-3BE0-A14BFAFACA15}"/>
                </a:ext>
              </a:extLst>
            </p:cNvPr>
            <p:cNvSpPr/>
            <p:nvPr/>
          </p:nvSpPr>
          <p:spPr>
            <a:xfrm>
              <a:off x="1879450" y="3578160"/>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15/02</a:t>
              </a:r>
            </a:p>
          </p:txBody>
        </p:sp>
        <p:sp>
          <p:nvSpPr>
            <p:cNvPr id="19" name="Flowchart: Process 18">
              <a:extLst>
                <a:ext uri="{FF2B5EF4-FFF2-40B4-BE49-F238E27FC236}">
                  <a16:creationId xmlns:a16="http://schemas.microsoft.com/office/drawing/2014/main" id="{BEA85704-AA59-4257-BB44-8E8495F25B15}"/>
                </a:ext>
              </a:extLst>
            </p:cNvPr>
            <p:cNvSpPr/>
            <p:nvPr/>
          </p:nvSpPr>
          <p:spPr>
            <a:xfrm>
              <a:off x="3599326" y="3559749"/>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27/02</a:t>
              </a:r>
            </a:p>
          </p:txBody>
        </p:sp>
        <p:sp>
          <p:nvSpPr>
            <p:cNvPr id="20" name="Flowchart: Process 19">
              <a:extLst>
                <a:ext uri="{FF2B5EF4-FFF2-40B4-BE49-F238E27FC236}">
                  <a16:creationId xmlns:a16="http://schemas.microsoft.com/office/drawing/2014/main" id="{FD6F3144-C942-2A53-9A72-78592758D3AB}"/>
                </a:ext>
              </a:extLst>
            </p:cNvPr>
            <p:cNvSpPr/>
            <p:nvPr/>
          </p:nvSpPr>
          <p:spPr>
            <a:xfrm>
              <a:off x="5142910" y="3614032"/>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16/4</a:t>
              </a:r>
            </a:p>
          </p:txBody>
        </p:sp>
        <p:sp>
          <p:nvSpPr>
            <p:cNvPr id="21" name="Flowchart: Process 20">
              <a:extLst>
                <a:ext uri="{FF2B5EF4-FFF2-40B4-BE49-F238E27FC236}">
                  <a16:creationId xmlns:a16="http://schemas.microsoft.com/office/drawing/2014/main" id="{5F58FC28-2AE4-A0CD-ACEA-BAACE47FC74C}"/>
                </a:ext>
              </a:extLst>
            </p:cNvPr>
            <p:cNvSpPr/>
            <p:nvPr/>
          </p:nvSpPr>
          <p:spPr>
            <a:xfrm>
              <a:off x="8487072" y="3589627"/>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26/4</a:t>
              </a:r>
            </a:p>
          </p:txBody>
        </p:sp>
        <p:sp>
          <p:nvSpPr>
            <p:cNvPr id="22" name="Star: 10 Points 21">
              <a:extLst>
                <a:ext uri="{FF2B5EF4-FFF2-40B4-BE49-F238E27FC236}">
                  <a16:creationId xmlns:a16="http://schemas.microsoft.com/office/drawing/2014/main" id="{2F105F7F-D068-0EC9-E939-83C764A0AD71}"/>
                </a:ext>
              </a:extLst>
            </p:cNvPr>
            <p:cNvSpPr/>
            <p:nvPr/>
          </p:nvSpPr>
          <p:spPr>
            <a:xfrm>
              <a:off x="8277523" y="4407323"/>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Thông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06/2024/</a:t>
              </a:r>
            </a:p>
            <a:p>
              <a:pPr algn="ctr"/>
              <a:r>
                <a:rPr lang="en-US" sz="2000" dirty="0">
                  <a:latin typeface="Times New Roman" panose="02020603050405020304" pitchFamily="18" charset="0"/>
                  <a:cs typeface="Times New Roman" panose="02020603050405020304" pitchFamily="18" charset="0"/>
                </a:rPr>
                <a:t>TT-BKHĐT</a:t>
              </a:r>
            </a:p>
          </p:txBody>
        </p:sp>
        <p:sp>
          <p:nvSpPr>
            <p:cNvPr id="23" name="Flowchart: Process 22">
              <a:extLst>
                <a:ext uri="{FF2B5EF4-FFF2-40B4-BE49-F238E27FC236}">
                  <a16:creationId xmlns:a16="http://schemas.microsoft.com/office/drawing/2014/main" id="{DF560CFB-CD7D-934E-0EB3-03E690835E36}"/>
                </a:ext>
              </a:extLst>
            </p:cNvPr>
            <p:cNvSpPr/>
            <p:nvPr/>
          </p:nvSpPr>
          <p:spPr>
            <a:xfrm>
              <a:off x="6930180" y="3644826"/>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20/4</a:t>
              </a:r>
            </a:p>
          </p:txBody>
        </p:sp>
        <p:sp>
          <p:nvSpPr>
            <p:cNvPr id="24" name="Arrow: Down 23">
              <a:extLst>
                <a:ext uri="{FF2B5EF4-FFF2-40B4-BE49-F238E27FC236}">
                  <a16:creationId xmlns:a16="http://schemas.microsoft.com/office/drawing/2014/main" id="{EBB806C6-3E22-7666-FF3A-46FE3E104F7D}"/>
                </a:ext>
              </a:extLst>
            </p:cNvPr>
            <p:cNvSpPr/>
            <p:nvPr/>
          </p:nvSpPr>
          <p:spPr>
            <a:xfrm>
              <a:off x="998897" y="3058676"/>
              <a:ext cx="137796"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929474A6-BDFF-BD32-76FE-1FF995522CFD}"/>
                </a:ext>
              </a:extLst>
            </p:cNvPr>
            <p:cNvSpPr/>
            <p:nvPr/>
          </p:nvSpPr>
          <p:spPr>
            <a:xfrm>
              <a:off x="4283860" y="3048843"/>
              <a:ext cx="137796"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A529D990-9FF3-B17A-EF93-35039279782F}"/>
                </a:ext>
              </a:extLst>
            </p:cNvPr>
            <p:cNvSpPr/>
            <p:nvPr/>
          </p:nvSpPr>
          <p:spPr>
            <a:xfrm flipH="1">
              <a:off x="7604548" y="3067850"/>
              <a:ext cx="137796"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6E8C1735-FD4E-DBAB-3BB3-1DD016C1E7E5}"/>
                </a:ext>
              </a:extLst>
            </p:cNvPr>
            <p:cNvSpPr/>
            <p:nvPr/>
          </p:nvSpPr>
          <p:spPr>
            <a:xfrm rot="10800000">
              <a:off x="2447773" y="4040576"/>
              <a:ext cx="168273"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66D8933-0DD2-AE1E-D553-4EAA3A2DA1BD}"/>
                </a:ext>
              </a:extLst>
            </p:cNvPr>
            <p:cNvSpPr/>
            <p:nvPr/>
          </p:nvSpPr>
          <p:spPr>
            <a:xfrm rot="10800000">
              <a:off x="5697900" y="4057209"/>
              <a:ext cx="165099"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95EF8FD-C8DF-17EA-4CC7-28142E92748F}"/>
                </a:ext>
              </a:extLst>
            </p:cNvPr>
            <p:cNvSpPr/>
            <p:nvPr/>
          </p:nvSpPr>
          <p:spPr>
            <a:xfrm rot="10800000">
              <a:off x="9096671" y="4026274"/>
              <a:ext cx="165100"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10 Points 1">
              <a:extLst>
                <a:ext uri="{FF2B5EF4-FFF2-40B4-BE49-F238E27FC236}">
                  <a16:creationId xmlns:a16="http://schemas.microsoft.com/office/drawing/2014/main" id="{A50F8A28-6782-E27B-2A08-FFA55420E4FE}"/>
                </a:ext>
              </a:extLst>
            </p:cNvPr>
            <p:cNvSpPr/>
            <p:nvPr/>
          </p:nvSpPr>
          <p:spPr>
            <a:xfrm>
              <a:off x="9608620" y="1142310"/>
              <a:ext cx="1797049" cy="1913683"/>
            </a:xfrm>
            <a:prstGeom prst="star1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Thông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07/2024/</a:t>
              </a:r>
            </a:p>
            <a:p>
              <a:pPr algn="ctr"/>
              <a:r>
                <a:rPr lang="en-US" sz="2000" dirty="0">
                  <a:latin typeface="Times New Roman" panose="02020603050405020304" pitchFamily="18" charset="0"/>
                  <a:cs typeface="Times New Roman" panose="02020603050405020304" pitchFamily="18" charset="0"/>
                </a:rPr>
                <a:t>TT-BKHĐT</a:t>
              </a:r>
            </a:p>
          </p:txBody>
        </p:sp>
        <p:sp>
          <p:nvSpPr>
            <p:cNvPr id="6" name="Flowchart: Process 5">
              <a:extLst>
                <a:ext uri="{FF2B5EF4-FFF2-40B4-BE49-F238E27FC236}">
                  <a16:creationId xmlns:a16="http://schemas.microsoft.com/office/drawing/2014/main" id="{4F7BA05D-00F6-E8C5-96B5-92BE66AE9D92}"/>
                </a:ext>
              </a:extLst>
            </p:cNvPr>
            <p:cNvSpPr/>
            <p:nvPr/>
          </p:nvSpPr>
          <p:spPr>
            <a:xfrm>
              <a:off x="9782818" y="3588568"/>
              <a:ext cx="1333500" cy="342900"/>
            </a:xfrm>
            <a:prstGeom prst="flowChartProcess">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20/4</a:t>
              </a:r>
            </a:p>
          </p:txBody>
        </p:sp>
        <p:sp>
          <p:nvSpPr>
            <p:cNvPr id="7" name="Arrow: Down 6">
              <a:extLst>
                <a:ext uri="{FF2B5EF4-FFF2-40B4-BE49-F238E27FC236}">
                  <a16:creationId xmlns:a16="http://schemas.microsoft.com/office/drawing/2014/main" id="{3782C017-51C9-B7DE-3390-15E5500D7ED0}"/>
                </a:ext>
              </a:extLst>
            </p:cNvPr>
            <p:cNvSpPr/>
            <p:nvPr/>
          </p:nvSpPr>
          <p:spPr>
            <a:xfrm flipH="1">
              <a:off x="10444912" y="3042277"/>
              <a:ext cx="137796" cy="396874"/>
            </a:xfrm>
            <a:prstGeom prst="down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C7FE86-7C48-BFA9-5297-0EBE630F143B}"/>
                </a:ext>
              </a:extLst>
            </p:cNvPr>
            <p:cNvSpPr txBox="1"/>
            <p:nvPr/>
          </p:nvSpPr>
          <p:spPr>
            <a:xfrm>
              <a:off x="10721187" y="4454084"/>
              <a:ext cx="1233519" cy="400110"/>
            </a:xfrm>
            <a:prstGeom prst="rect">
              <a:avLst/>
            </a:prstGeom>
            <a:noFill/>
          </p:spPr>
          <p:txBody>
            <a:bodyPr wrap="square" rtlCol="0">
              <a:spAutoFit/>
            </a:bodyPr>
            <a:lstStyle/>
            <a:p>
              <a:r>
                <a:rPr lang="en-US" sz="2000" b="1" dirty="0">
                  <a:solidFill>
                    <a:srgbClr val="C00000"/>
                  </a:solidFill>
                </a:rPr>
                <a:t>2024</a:t>
              </a:r>
            </a:p>
          </p:txBody>
        </p:sp>
      </p:grpSp>
    </p:spTree>
    <p:extLst>
      <p:ext uri="{BB962C8B-B14F-4D97-AF65-F5344CB8AC3E}">
        <p14:creationId xmlns:p14="http://schemas.microsoft.com/office/powerpoint/2010/main" val="322234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6">
            <a:extLst>
              <a:ext uri="{FF2B5EF4-FFF2-40B4-BE49-F238E27FC236}">
                <a16:creationId xmlns:a16="http://schemas.microsoft.com/office/drawing/2014/main" id="{5E7FE605-CFB2-50DB-C977-5F7752133401}"/>
              </a:ext>
            </a:extLst>
          </p:cNvPr>
          <p:cNvGrpSpPr>
            <a:grpSpLocks/>
          </p:cNvGrpSpPr>
          <p:nvPr/>
        </p:nvGrpSpPr>
        <p:grpSpPr bwMode="auto">
          <a:xfrm>
            <a:off x="1503535" y="68264"/>
            <a:ext cx="9159875" cy="6224607"/>
            <a:chOff x="-19706" y="67599"/>
            <a:chExt cx="9159658" cy="6225531"/>
          </a:xfrm>
        </p:grpSpPr>
        <p:pic>
          <p:nvPicPr>
            <p:cNvPr id="23555" name="Picture 9" descr="Luật - Nghị định, Thông tư hướng dẫn của Bộ tài nguyên môi trường Việt Nam">
              <a:extLst>
                <a:ext uri="{FF2B5EF4-FFF2-40B4-BE49-F238E27FC236}">
                  <a16:creationId xmlns:a16="http://schemas.microsoft.com/office/drawing/2014/main" id="{9B2867ED-1AE0-D7DE-634C-1A0974810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 y="1315732"/>
              <a:ext cx="9159658" cy="49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4_39193.jpg">
              <a:extLst>
                <a:ext uri="{FF2B5EF4-FFF2-40B4-BE49-F238E27FC236}">
                  <a16:creationId xmlns:a16="http://schemas.microsoft.com/office/drawing/2014/main" id="{54C2A78B-4A9A-6FA8-5329-8214793C7E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1814" y="67599"/>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a:extLst>
                <a:ext uri="{FF2B5EF4-FFF2-40B4-BE49-F238E27FC236}">
                  <a16:creationId xmlns:a16="http://schemas.microsoft.com/office/drawing/2014/main" id="{BEE058EE-CAFE-97D3-8725-5A9A35E3C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9414" y="73862"/>
              <a:ext cx="609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a:extLst>
                <a:ext uri="{FF2B5EF4-FFF2-40B4-BE49-F238E27FC236}">
                  <a16:creationId xmlns:a16="http://schemas.microsoft.com/office/drawing/2014/main" id="{7576F7A1-B6A6-D5BE-0AAD-6A595D806C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8683" y="227142"/>
              <a:ext cx="16525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a:extLst>
                <a:ext uri="{FF2B5EF4-FFF2-40B4-BE49-F238E27FC236}">
                  <a16:creationId xmlns:a16="http://schemas.microsoft.com/office/drawing/2014/main" id="{0FD5C185-61BE-5091-9A3D-174F3E8F7CE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06" y="67599"/>
              <a:ext cx="9122603" cy="124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DB20-1D72-9EBF-E9E7-7A67DA141AA5}"/>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60D92D8-1BE3-0BC0-451C-BEB0BE905F36}"/>
              </a:ext>
            </a:extLst>
          </p:cNvPr>
          <p:cNvSpPr/>
          <p:nvPr/>
        </p:nvSpPr>
        <p:spPr>
          <a:xfrm>
            <a:off x="872754" y="886444"/>
            <a:ext cx="10763723" cy="1006101"/>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01/01/2024: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2013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chi </a:t>
            </a:r>
            <a:r>
              <a:rPr lang="en-US" sz="2000" dirty="0" err="1">
                <a:latin typeface="Arial" panose="020B0604020202020204" pitchFamily="34" charset="0"/>
                <a:cs typeface="Arial" panose="020B0604020202020204" pitchFamily="34" charset="0"/>
              </a:rPr>
              <a:t>tiết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hướng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endParaRPr lang="en-US" sz="20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C581FF4-9644-AEFF-DC3C-8FA65354A981}"/>
              </a:ext>
            </a:extLst>
          </p:cNvPr>
          <p:cNvSpPr/>
          <p:nvPr/>
        </p:nvSpPr>
        <p:spPr>
          <a:xfrm>
            <a:off x="872754" y="3973870"/>
            <a:ext cx="10763722" cy="1019877"/>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27/02/2024 - 25/4/2024: </a:t>
            </a:r>
            <a:r>
              <a:rPr lang="vi-VN" sz="2000" dirty="0">
                <a:latin typeface="Arial" panose="020B0604020202020204" pitchFamily="34" charset="0"/>
                <a:cs typeface="Arial" panose="020B0604020202020204" pitchFamily="34" charset="0"/>
              </a:rPr>
              <a:t>theo Luật Đấu thầu số 22/2023/QH15</a:t>
            </a: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Nghị định số </a:t>
            </a:r>
            <a:r>
              <a:rPr lang="en-US" sz="2000" dirty="0">
                <a:latin typeface="Arial" panose="020B0604020202020204" pitchFamily="34" charset="0"/>
                <a:cs typeface="Arial" panose="020B0604020202020204" pitchFamily="34" charset="0"/>
              </a:rPr>
              <a:t>24/2024</a:t>
            </a:r>
            <a:r>
              <a:rPr lang="vi-VN" sz="2000" dirty="0">
                <a:latin typeface="Arial" panose="020B0604020202020204" pitchFamily="34" charset="0"/>
                <a:cs typeface="Arial" panose="020B0604020202020204" pitchFamily="34" charset="0"/>
              </a:rPr>
              <a:t>/NĐ-CP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Thông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 01/2024/BKHĐT</a:t>
            </a:r>
          </a:p>
        </p:txBody>
      </p:sp>
      <p:sp>
        <p:nvSpPr>
          <p:cNvPr id="11" name="Rectangle: Rounded Corners 10">
            <a:extLst>
              <a:ext uri="{FF2B5EF4-FFF2-40B4-BE49-F238E27FC236}">
                <a16:creationId xmlns:a16="http://schemas.microsoft.com/office/drawing/2014/main" id="{4A89562A-0E13-A584-3964-785E07CA0414}"/>
              </a:ext>
            </a:extLst>
          </p:cNvPr>
          <p:cNvSpPr/>
          <p:nvPr/>
        </p:nvSpPr>
        <p:spPr>
          <a:xfrm>
            <a:off x="872755" y="2267177"/>
            <a:ext cx="10763722" cy="1375675"/>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01/01/2024 - 26/02/2024: </a:t>
            </a:r>
            <a:r>
              <a:rPr lang="vi-VN" sz="2000" dirty="0">
                <a:latin typeface="Arial" panose="020B0604020202020204" pitchFamily="34" charset="0"/>
                <a:cs typeface="Arial" panose="020B0604020202020204" pitchFamily="34" charset="0"/>
              </a:rPr>
              <a:t>theo Luật Đấu thầu 22/2023/QH15 và các nội dung của Nghị định số 63/2014/NĐ-CP</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còn phù hợp với quy định của Luật Đấu thầu số 22/2023/QH15</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Thông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 01/2024/BKHĐT</a:t>
            </a:r>
          </a:p>
        </p:txBody>
      </p:sp>
      <p:sp>
        <p:nvSpPr>
          <p:cNvPr id="5" name="Rectangle: Rounded Corners 4">
            <a:extLst>
              <a:ext uri="{FF2B5EF4-FFF2-40B4-BE49-F238E27FC236}">
                <a16:creationId xmlns:a16="http://schemas.microsoft.com/office/drawing/2014/main" id="{F35A3B53-49D6-C50C-1B51-8063E711CDEB}"/>
              </a:ext>
            </a:extLst>
          </p:cNvPr>
          <p:cNvSpPr/>
          <p:nvPr/>
        </p:nvSpPr>
        <p:spPr>
          <a:xfrm>
            <a:off x="872754" y="5324765"/>
            <a:ext cx="10763722" cy="1273143"/>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err="1">
                <a:latin typeface="Arial" panose="020B0604020202020204" pitchFamily="34" charset="0"/>
                <a:cs typeface="Arial" panose="020B0604020202020204" pitchFamily="34" charset="0"/>
              </a:rPr>
              <a:t>Phát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26/4/2024: </a:t>
            </a:r>
            <a:r>
              <a:rPr lang="vi-VN" sz="2000" dirty="0">
                <a:latin typeface="Arial" panose="020B0604020202020204" pitchFamily="34" charset="0"/>
                <a:cs typeface="Arial" panose="020B0604020202020204" pitchFamily="34" charset="0"/>
              </a:rPr>
              <a:t>thực hiện theo quy định của Luật Đấu thầu số 22/2023/QH15</a:t>
            </a: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Nghị định số </a:t>
            </a:r>
            <a:r>
              <a:rPr lang="en-US" sz="2000" dirty="0">
                <a:latin typeface="Arial" panose="020B0604020202020204" pitchFamily="34" charset="0"/>
                <a:cs typeface="Arial" panose="020B0604020202020204" pitchFamily="34" charset="0"/>
              </a:rPr>
              <a:t>24/2024</a:t>
            </a:r>
            <a:r>
              <a:rPr lang="vi-VN" sz="2000" dirty="0">
                <a:latin typeface="Arial" panose="020B0604020202020204" pitchFamily="34" charset="0"/>
                <a:cs typeface="Arial" panose="020B0604020202020204" pitchFamily="34" charset="0"/>
              </a:rPr>
              <a:t>/NĐ-CP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vi-V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Thông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 06/2024/TT-BKHĐT</a:t>
            </a:r>
          </a:p>
        </p:txBody>
      </p:sp>
      <p:sp>
        <p:nvSpPr>
          <p:cNvPr id="3" name="TextBox 2">
            <a:extLst>
              <a:ext uri="{FF2B5EF4-FFF2-40B4-BE49-F238E27FC236}">
                <a16:creationId xmlns:a16="http://schemas.microsoft.com/office/drawing/2014/main" id="{0692D560-7496-0151-2DC3-1AAFFBB33715}"/>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QUY ĐỊNH CHUYỂN TIẾP</a:t>
            </a:r>
            <a:endParaRPr lang="en-US"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21019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F297E4C6-630E-AEB6-9FDC-F8D7602F6856}"/>
              </a:ext>
            </a:extLst>
          </p:cNvPr>
          <p:cNvSpPr>
            <a:spLocks noGrp="1"/>
          </p:cNvSpPr>
          <p:nvPr>
            <p:ph type="title"/>
          </p:nvPr>
        </p:nvSpPr>
        <p:spPr>
          <a:xfrm>
            <a:off x="2209800" y="1625600"/>
            <a:ext cx="8305800" cy="2581837"/>
          </a:xfrm>
        </p:spPr>
        <p:txBody>
          <a:bodyPr/>
          <a:lstStyle/>
          <a:p>
            <a:pPr algn="ctr">
              <a:lnSpc>
                <a:spcPct val="150000"/>
              </a:lnSpc>
              <a:spcBef>
                <a:spcPts val="1200"/>
              </a:spcBef>
              <a:spcAft>
                <a:spcPts val="1200"/>
              </a:spcAft>
            </a:pPr>
            <a:r>
              <a:rPr lang="en-US" altLang="en-US" sz="3600" b="1" dirty="0" err="1">
                <a:solidFill>
                  <a:srgbClr val="860000"/>
                </a:solidFill>
                <a:latin typeface="Times New Roman" panose="02020603050405020304" pitchFamily="18" charset="0"/>
                <a:cs typeface="Times New Roman" panose="02020603050405020304" pitchFamily="18" charset="0"/>
              </a:rPr>
              <a:t>Phần</a:t>
            </a:r>
            <a:r>
              <a:rPr lang="en-US" altLang="en-US" sz="3600" b="1" dirty="0">
                <a:solidFill>
                  <a:srgbClr val="860000"/>
                </a:solidFill>
                <a:latin typeface="Times New Roman" panose="02020603050405020304" pitchFamily="18" charset="0"/>
                <a:cs typeface="Times New Roman" panose="02020603050405020304" pitchFamily="18" charset="0"/>
              </a:rPr>
              <a:t> II </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KẾ HOẠCH LỰA CHỌN NHÀ THẦU MUA SẮM THUỐC</a:t>
            </a:r>
          </a:p>
        </p:txBody>
      </p:sp>
      <p:pic>
        <p:nvPicPr>
          <p:cNvPr id="20484" name="Picture 3" descr="4_39193.jpg">
            <a:extLst>
              <a:ext uri="{FF2B5EF4-FFF2-40B4-BE49-F238E27FC236}">
                <a16:creationId xmlns:a16="http://schemas.microsoft.com/office/drawing/2014/main" id="{39780662-E97B-BD51-A393-0A7C08892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36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8" descr="UNDP Logo PNG Vector">
            <a:extLst>
              <a:ext uri="{FF2B5EF4-FFF2-40B4-BE49-F238E27FC236}">
                <a16:creationId xmlns:a16="http://schemas.microsoft.com/office/drawing/2014/main" id="{3B244843-A310-A4C0-932F-E5625DB29CE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Tahoma" panose="020B0604030504040204" pitchFamily="34" charset="0"/>
            </a:endParaRPr>
          </a:p>
        </p:txBody>
      </p:sp>
      <p:pic>
        <p:nvPicPr>
          <p:cNvPr id="20487" name="Picture 3" descr="4_39193.jpg">
            <a:extLst>
              <a:ext uri="{FF2B5EF4-FFF2-40B4-BE49-F238E27FC236}">
                <a16:creationId xmlns:a16="http://schemas.microsoft.com/office/drawing/2014/main" id="{C7600615-9846-5774-B54E-8B644E5F5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682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C8A1-FC0F-7A94-6DCF-7BA4DD3920C3}"/>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4D09A46A-6C7E-A5ED-A3C7-BDABA87DF89B}"/>
              </a:ext>
            </a:extLst>
          </p:cNvPr>
          <p:cNvSpPr/>
          <p:nvPr/>
        </p:nvSpPr>
        <p:spPr>
          <a:xfrm>
            <a:off x="4889592" y="2523027"/>
            <a:ext cx="2442117" cy="2263697"/>
          </a:xfrm>
          <a:prstGeom prst="ellips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Nguyên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tắc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lập</a:t>
            </a:r>
            <a:r>
              <a:rPr lang="en-US" sz="2000" b="1" dirty="0">
                <a:latin typeface="Arial" panose="020B0604020202020204" pitchFamily="34" charset="0"/>
                <a:cs typeface="Arial" panose="020B0604020202020204" pitchFamily="34" charset="0"/>
              </a:rPr>
              <a:t> KHLCNT</a:t>
            </a:r>
          </a:p>
          <a:p>
            <a:pPr algn="ctr"/>
            <a:r>
              <a:rPr lang="en-US" sz="2100" b="1" dirty="0">
                <a:latin typeface="Arial" panose="020B0604020202020204" pitchFamily="34" charset="0"/>
                <a:cs typeface="Arial" panose="020B0604020202020204" pitchFamily="34" charset="0"/>
              </a:rPr>
              <a:t>(Đ.37 - L.22)</a:t>
            </a:r>
          </a:p>
        </p:txBody>
      </p:sp>
      <p:sp>
        <p:nvSpPr>
          <p:cNvPr id="26" name="Oval 25">
            <a:extLst>
              <a:ext uri="{FF2B5EF4-FFF2-40B4-BE49-F238E27FC236}">
                <a16:creationId xmlns:a16="http://schemas.microsoft.com/office/drawing/2014/main" id="{5A73B719-DBE2-440E-76A8-D768869F6CD4}"/>
              </a:ext>
            </a:extLst>
          </p:cNvPr>
          <p:cNvSpPr/>
          <p:nvPr/>
        </p:nvSpPr>
        <p:spPr>
          <a:xfrm>
            <a:off x="1930403" y="1331807"/>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5.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dự</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toán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mua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sắm</a:t>
            </a:r>
            <a:endParaRPr lang="en-US" b="1"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B6C68C08-F731-6885-2EE6-CF9D0CE64712}"/>
              </a:ext>
            </a:extLst>
          </p:cNvPr>
          <p:cNvSpPr/>
          <p:nvPr/>
        </p:nvSpPr>
        <p:spPr>
          <a:xfrm rot="16200000">
            <a:off x="5896741" y="1810070"/>
            <a:ext cx="427818" cy="652473"/>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02DAB227-B019-5DDC-CDB6-9DCE42797CA3}"/>
              </a:ext>
            </a:extLst>
          </p:cNvPr>
          <p:cNvSpPr/>
          <p:nvPr/>
        </p:nvSpPr>
        <p:spPr>
          <a:xfrm rot="12527170">
            <a:off x="4374287" y="2605063"/>
            <a:ext cx="470921" cy="692996"/>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Arrow: Right 42">
            <a:extLst>
              <a:ext uri="{FF2B5EF4-FFF2-40B4-BE49-F238E27FC236}">
                <a16:creationId xmlns:a16="http://schemas.microsoft.com/office/drawing/2014/main" id="{EBBAE9E8-47D2-9C69-99D6-EFB411BDA57F}"/>
              </a:ext>
            </a:extLst>
          </p:cNvPr>
          <p:cNvSpPr/>
          <p:nvPr/>
        </p:nvSpPr>
        <p:spPr>
          <a:xfrm rot="20156370">
            <a:off x="7333700" y="2569483"/>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Arrow: Right 43">
            <a:extLst>
              <a:ext uri="{FF2B5EF4-FFF2-40B4-BE49-F238E27FC236}">
                <a16:creationId xmlns:a16="http://schemas.microsoft.com/office/drawing/2014/main" id="{0A7D5D80-2D68-595E-80CE-93F988C50168}"/>
              </a:ext>
            </a:extLst>
          </p:cNvPr>
          <p:cNvSpPr/>
          <p:nvPr/>
        </p:nvSpPr>
        <p:spPr>
          <a:xfrm rot="1713836">
            <a:off x="7208249" y="422471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2EF40B12-354B-7EDB-8086-42A70155DC21}"/>
              </a:ext>
            </a:extLst>
          </p:cNvPr>
          <p:cNvSpPr/>
          <p:nvPr/>
        </p:nvSpPr>
        <p:spPr>
          <a:xfrm rot="8634192">
            <a:off x="4576518" y="4247394"/>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02CD7E0F-C592-AA6E-4627-9B5C1A223CC0}"/>
              </a:ext>
            </a:extLst>
          </p:cNvPr>
          <p:cNvSpPr/>
          <p:nvPr/>
        </p:nvSpPr>
        <p:spPr>
          <a:xfrm>
            <a:off x="7628826" y="4173301"/>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3. </a:t>
            </a:r>
            <a:r>
              <a:rPr lang="en-US" b="1" dirty="0" err="1">
                <a:latin typeface="Arial" panose="020B0604020202020204" pitchFamily="34" charset="0"/>
                <a:cs typeface="Arial" panose="020B0604020202020204" pitchFamily="34" charset="0"/>
              </a:rPr>
              <a:t>Ghi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rõ</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lượng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en-US" b="1" dirty="0" err="1">
                <a:latin typeface="Arial" panose="020B0604020202020204" pitchFamily="34" charset="0"/>
                <a:cs typeface="Arial" panose="020B0604020202020204" pitchFamily="34" charset="0"/>
              </a:rPr>
              <a:t>gói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thầu</a:t>
            </a:r>
            <a:endParaRPr lang="en-US" b="1"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D6FDE292-90CB-DEB1-A514-1F201C3F7204}"/>
              </a:ext>
            </a:extLst>
          </p:cNvPr>
          <p:cNvSpPr/>
          <p:nvPr/>
        </p:nvSpPr>
        <p:spPr>
          <a:xfrm>
            <a:off x="7976838" y="1152292"/>
            <a:ext cx="2890643" cy="2490794"/>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2. TH </a:t>
            </a: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hơn</a:t>
            </a:r>
            <a:r>
              <a:rPr lang="en-US" b="1" dirty="0">
                <a:latin typeface="Arial" panose="020B0604020202020204" pitchFamily="34" charset="0"/>
                <a:cs typeface="Arial" panose="020B0604020202020204" pitchFamily="34" charset="0"/>
              </a:rPr>
              <a:t> 01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rõ</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toàn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endParaRPr lang="en-US"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D698A612-3E22-C180-41B0-897D96AE99A4}"/>
              </a:ext>
            </a:extLst>
          </p:cNvPr>
          <p:cNvSpPr/>
          <p:nvPr/>
        </p:nvSpPr>
        <p:spPr>
          <a:xfrm>
            <a:off x="4993770" y="129952"/>
            <a:ext cx="2181575" cy="1739882"/>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1. </a:t>
            </a:r>
            <a:r>
              <a:rPr lang="en-US" b="1" dirty="0" err="1">
                <a:latin typeface="Arial" panose="020B0604020202020204" pitchFamily="34" charset="0"/>
                <a:cs typeface="Arial" panose="020B0604020202020204" pitchFamily="34" charset="0"/>
              </a:rPr>
              <a:t>Lập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toàn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bộ</a:t>
            </a:r>
            <a:r>
              <a:rPr lang="en-US" b="1" dirty="0">
                <a:latin typeface="Arial" panose="020B0604020202020204" pitchFamily="34" charset="0"/>
                <a:cs typeface="Arial" panose="020B0604020202020204" pitchFamily="34" charset="0"/>
              </a:rPr>
              <a:t> DTMS</a:t>
            </a:r>
          </a:p>
        </p:txBody>
      </p:sp>
      <p:sp>
        <p:nvSpPr>
          <p:cNvPr id="7" name="Oval 6">
            <a:extLst>
              <a:ext uri="{FF2B5EF4-FFF2-40B4-BE49-F238E27FC236}">
                <a16:creationId xmlns:a16="http://schemas.microsoft.com/office/drawing/2014/main" id="{3C594A2A-3A72-B96C-E0A1-108A5C46145B}"/>
              </a:ext>
            </a:extLst>
          </p:cNvPr>
          <p:cNvSpPr/>
          <p:nvPr/>
        </p:nvSpPr>
        <p:spPr>
          <a:xfrm>
            <a:off x="2146523" y="4173301"/>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4. </a:t>
            </a:r>
            <a:r>
              <a:rPr lang="en-US" b="1" dirty="0" err="1">
                <a:latin typeface="Arial" panose="020B0604020202020204" pitchFamily="34" charset="0"/>
                <a:cs typeface="Arial" panose="020B0604020202020204" pitchFamily="34" charset="0"/>
              </a:rPr>
              <a:t>Đảm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tính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bộ</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55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20356" y="-4572"/>
            <a:ext cx="4772660" cy="6868159"/>
            <a:chOff x="7420356" y="-4572"/>
            <a:chExt cx="4772660" cy="6868159"/>
          </a:xfrm>
        </p:grpSpPr>
        <p:sp>
          <p:nvSpPr>
            <p:cNvPr id="3" name="object 3"/>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4" name="object 4"/>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5" name="object 5"/>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1" name="object 11"/>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8" name="object 18"/>
          <p:cNvSpPr txBox="1"/>
          <p:nvPr/>
        </p:nvSpPr>
        <p:spPr>
          <a:xfrm>
            <a:off x="602691" y="1553717"/>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1</a:t>
            </a:r>
            <a:endParaRPr sz="2500" dirty="0">
              <a:solidFill>
                <a:srgbClr val="0070C0"/>
              </a:solidFill>
              <a:latin typeface="Trebuchet MS"/>
              <a:cs typeface="Trebuchet MS"/>
            </a:endParaRPr>
          </a:p>
        </p:txBody>
      </p:sp>
      <p:sp>
        <p:nvSpPr>
          <p:cNvPr id="22" name="object 22"/>
          <p:cNvSpPr txBox="1"/>
          <p:nvPr/>
        </p:nvSpPr>
        <p:spPr>
          <a:xfrm>
            <a:off x="1179576" y="1474810"/>
            <a:ext cx="10572750" cy="1741502"/>
          </a:xfrm>
          <a:prstGeom prst="rect">
            <a:avLst/>
          </a:prstGeom>
        </p:spPr>
        <p:txBody>
          <a:bodyPr vert="horz" wrap="square" lIns="0" tIns="50165" rIns="0" bIns="0" rtlCol="0">
            <a:spAutoFit/>
          </a:bodyPr>
          <a:lstStyle/>
          <a:p>
            <a:pPr marL="12065" marR="5080" algn="just">
              <a:lnSpc>
                <a:spcPct val="86300"/>
              </a:lnSpc>
              <a:spcBef>
                <a:spcPts val="395"/>
              </a:spcBef>
              <a:tabLst>
                <a:tab pos="184785" algn="l"/>
              </a:tabLst>
            </a:pPr>
            <a:r>
              <a:rPr lang="en-US" sz="2400" dirty="0" err="1">
                <a:latin typeface="Times New Roman"/>
                <a:cs typeface="Times New Roman"/>
              </a:rPr>
              <a:t>Điều</a:t>
            </a:r>
            <a:r>
              <a:rPr lang="en-US" sz="2400" dirty="0">
                <a:latin typeface="Times New Roman"/>
                <a:cs typeface="Times New Roman"/>
              </a:rPr>
              <a:t> 41, </a:t>
            </a:r>
            <a:r>
              <a:rPr lang="en-US" sz="2400" dirty="0" err="1">
                <a:latin typeface="Times New Roman"/>
                <a:cs typeface="Times New Roman"/>
              </a:rPr>
              <a:t>Luật</a:t>
            </a:r>
            <a:r>
              <a:rPr lang="en-US" sz="2400" dirty="0">
                <a:latin typeface="Times New Roman"/>
                <a:cs typeface="Times New Roman"/>
              </a:rPr>
              <a:t> ĐT 22:</a:t>
            </a:r>
          </a:p>
          <a:p>
            <a:pPr marL="354965" marR="5080" indent="-342900" algn="just">
              <a:lnSpc>
                <a:spcPct val="86300"/>
              </a:lnSpc>
              <a:spcBef>
                <a:spcPts val="395"/>
              </a:spcBef>
              <a:buFont typeface="Wingdings" panose="05000000000000000000" pitchFamily="2" charset="2"/>
              <a:buChar char="Ø"/>
              <a:tabLst>
                <a:tab pos="184785" algn="l"/>
              </a:tabLst>
            </a:pPr>
            <a:r>
              <a:rPr lang="en-US" sz="2400" dirty="0" err="1">
                <a:latin typeface="Times New Roman"/>
                <a:cs typeface="Times New Roman"/>
              </a:rPr>
              <a:t>Người</a:t>
            </a:r>
            <a:r>
              <a:rPr lang="en-US" sz="2400" dirty="0">
                <a:latin typeface="Times New Roman"/>
                <a:cs typeface="Times New Roman"/>
              </a:rPr>
              <a:t> </a:t>
            </a:r>
            <a:r>
              <a:rPr lang="en-US" sz="2400" dirty="0" err="1">
                <a:latin typeface="Times New Roman"/>
                <a:cs typeface="Times New Roman"/>
              </a:rPr>
              <a:t>có</a:t>
            </a:r>
            <a:r>
              <a:rPr lang="en-US" sz="2400" dirty="0">
                <a:latin typeface="Times New Roman"/>
                <a:cs typeface="Times New Roman"/>
              </a:rPr>
              <a:t> </a:t>
            </a:r>
            <a:r>
              <a:rPr lang="en-US" sz="2400" dirty="0" err="1">
                <a:latin typeface="Times New Roman"/>
                <a:cs typeface="Times New Roman"/>
              </a:rPr>
              <a:t>thẩm</a:t>
            </a:r>
            <a:r>
              <a:rPr lang="en-US" sz="2400" dirty="0">
                <a:latin typeface="Times New Roman"/>
                <a:cs typeface="Times New Roman"/>
              </a:rPr>
              <a:t> </a:t>
            </a:r>
            <a:r>
              <a:rPr lang="en-US" sz="2400" dirty="0" err="1">
                <a:latin typeface="Times New Roman"/>
                <a:cs typeface="Times New Roman"/>
              </a:rPr>
              <a:t>quyền</a:t>
            </a:r>
            <a:r>
              <a:rPr lang="en-US" sz="2400" dirty="0">
                <a:latin typeface="Times New Roman"/>
                <a:cs typeface="Times New Roman"/>
              </a:rPr>
              <a:t> </a:t>
            </a:r>
            <a:r>
              <a:rPr lang="en-US" sz="2400" dirty="0" err="1">
                <a:latin typeface="Times New Roman"/>
                <a:cs typeface="Times New Roman"/>
              </a:rPr>
              <a:t>phê</a:t>
            </a:r>
            <a:r>
              <a:rPr lang="en-US" sz="2400" dirty="0">
                <a:latin typeface="Times New Roman"/>
                <a:cs typeface="Times New Roman"/>
              </a:rPr>
              <a:t> </a:t>
            </a:r>
            <a:r>
              <a:rPr lang="en-US" sz="2400" dirty="0" err="1">
                <a:latin typeface="Times New Roman"/>
                <a:cs typeface="Times New Roman"/>
              </a:rPr>
              <a:t>duyệt</a:t>
            </a:r>
            <a:r>
              <a:rPr lang="en-US" sz="2400" dirty="0">
                <a:latin typeface="Times New Roman"/>
                <a:cs typeface="Times New Roman"/>
              </a:rPr>
              <a:t> KHLCNT </a:t>
            </a:r>
            <a:r>
              <a:rPr lang="en-US" sz="2400" dirty="0" err="1">
                <a:latin typeface="Times New Roman"/>
                <a:cs typeface="Times New Roman"/>
              </a:rPr>
              <a:t>hoặc</a:t>
            </a:r>
            <a:r>
              <a:rPr lang="en-US" sz="2400" dirty="0">
                <a:latin typeface="Times New Roman"/>
                <a:cs typeface="Times New Roman"/>
              </a:rPr>
              <a:t> </a:t>
            </a:r>
            <a:r>
              <a:rPr lang="en-US" sz="2400" dirty="0" err="1">
                <a:latin typeface="Times New Roman"/>
                <a:cs typeface="Times New Roman"/>
              </a:rPr>
              <a:t>ủy</a:t>
            </a:r>
            <a:r>
              <a:rPr lang="en-US" sz="2400" dirty="0">
                <a:latin typeface="Times New Roman"/>
                <a:cs typeface="Times New Roman"/>
              </a:rPr>
              <a:t> </a:t>
            </a:r>
            <a:r>
              <a:rPr lang="en-US" sz="2400" dirty="0" err="1">
                <a:latin typeface="Times New Roman"/>
                <a:cs typeface="Times New Roman"/>
              </a:rPr>
              <a:t>quyền</a:t>
            </a:r>
            <a:r>
              <a:rPr lang="en-US" sz="2400" dirty="0">
                <a:latin typeface="Times New Roman"/>
                <a:cs typeface="Times New Roman"/>
              </a:rPr>
              <a:t> </a:t>
            </a:r>
            <a:r>
              <a:rPr lang="en-US" sz="2400" dirty="0" err="1">
                <a:latin typeface="Times New Roman"/>
                <a:cs typeface="Times New Roman"/>
              </a:rPr>
              <a:t>cho</a:t>
            </a:r>
            <a:r>
              <a:rPr lang="en-US" sz="2400" dirty="0">
                <a:latin typeface="Times New Roman"/>
                <a:cs typeface="Times New Roman"/>
              </a:rPr>
              <a:t> </a:t>
            </a:r>
            <a:r>
              <a:rPr lang="en-US" sz="2400" dirty="0" err="1">
                <a:latin typeface="Times New Roman"/>
                <a:cs typeface="Times New Roman"/>
              </a:rPr>
              <a:t>chủ</a:t>
            </a:r>
            <a:r>
              <a:rPr lang="en-US" sz="2400" dirty="0">
                <a:latin typeface="Times New Roman"/>
                <a:cs typeface="Times New Roman"/>
              </a:rPr>
              <a:t> </a:t>
            </a:r>
            <a:r>
              <a:rPr lang="en-US" sz="2400" dirty="0" err="1">
                <a:latin typeface="Times New Roman"/>
                <a:cs typeface="Times New Roman"/>
              </a:rPr>
              <a:t>đầu</a:t>
            </a:r>
            <a:r>
              <a:rPr lang="en-US" sz="2400" dirty="0">
                <a:latin typeface="Times New Roman"/>
                <a:cs typeface="Times New Roman"/>
              </a:rPr>
              <a:t> </a:t>
            </a:r>
            <a:r>
              <a:rPr lang="en-US" sz="2400" dirty="0" err="1">
                <a:latin typeface="Times New Roman"/>
                <a:cs typeface="Times New Roman"/>
              </a:rPr>
              <a:t>tư</a:t>
            </a:r>
            <a:r>
              <a:rPr lang="en-US" sz="2400" dirty="0">
                <a:latin typeface="Times New Roman"/>
                <a:cs typeface="Times New Roman"/>
              </a:rPr>
              <a:t>, </a:t>
            </a:r>
            <a:r>
              <a:rPr lang="en-US" sz="2400" dirty="0" err="1">
                <a:latin typeface="Times New Roman"/>
                <a:cs typeface="Times New Roman"/>
              </a:rPr>
              <a:t>cơ</a:t>
            </a:r>
            <a:r>
              <a:rPr lang="en-US" sz="2400" dirty="0">
                <a:latin typeface="Times New Roman"/>
                <a:cs typeface="Times New Roman"/>
              </a:rPr>
              <a:t> </a:t>
            </a:r>
            <a:r>
              <a:rPr lang="en-US" sz="2400" dirty="0" err="1">
                <a:latin typeface="Times New Roman"/>
                <a:cs typeface="Times New Roman"/>
              </a:rPr>
              <a:t>quan</a:t>
            </a:r>
            <a:r>
              <a:rPr lang="en-US" sz="2400" dirty="0">
                <a:latin typeface="Times New Roman"/>
                <a:cs typeface="Times New Roman"/>
              </a:rPr>
              <a:t>, </a:t>
            </a:r>
            <a:r>
              <a:rPr lang="en-US" sz="2400" dirty="0" err="1">
                <a:latin typeface="Times New Roman"/>
                <a:cs typeface="Times New Roman"/>
              </a:rPr>
              <a:t>đơn</a:t>
            </a:r>
            <a:r>
              <a:rPr lang="en-US" sz="2400" dirty="0">
                <a:latin typeface="Times New Roman"/>
                <a:cs typeface="Times New Roman"/>
              </a:rPr>
              <a:t> </a:t>
            </a:r>
            <a:r>
              <a:rPr lang="en-US" sz="2400" dirty="0" err="1">
                <a:latin typeface="Times New Roman"/>
                <a:cs typeface="Times New Roman"/>
              </a:rPr>
              <a:t>vị</a:t>
            </a:r>
            <a:r>
              <a:rPr lang="en-US" sz="2400" dirty="0">
                <a:latin typeface="Times New Roman"/>
                <a:cs typeface="Times New Roman"/>
              </a:rPr>
              <a:t> </a:t>
            </a:r>
            <a:r>
              <a:rPr lang="en-US" sz="2400" dirty="0" err="1">
                <a:latin typeface="Times New Roman"/>
                <a:cs typeface="Times New Roman"/>
              </a:rPr>
              <a:t>thuộc</a:t>
            </a:r>
            <a:r>
              <a:rPr lang="en-US" sz="2400" dirty="0">
                <a:latin typeface="Times New Roman"/>
                <a:cs typeface="Times New Roman"/>
              </a:rPr>
              <a:t> </a:t>
            </a:r>
            <a:r>
              <a:rPr lang="en-US" sz="2400" dirty="0" err="1">
                <a:latin typeface="Times New Roman"/>
                <a:cs typeface="Times New Roman"/>
              </a:rPr>
              <a:t>phạm</a:t>
            </a:r>
            <a:r>
              <a:rPr lang="en-US" sz="2400" dirty="0">
                <a:latin typeface="Times New Roman"/>
                <a:cs typeface="Times New Roman"/>
              </a:rPr>
              <a:t> vi </a:t>
            </a:r>
            <a:r>
              <a:rPr lang="en-US" sz="2400" dirty="0" err="1">
                <a:latin typeface="Times New Roman"/>
                <a:cs typeface="Times New Roman"/>
              </a:rPr>
              <a:t>quản</a:t>
            </a:r>
            <a:r>
              <a:rPr lang="en-US" sz="2400" dirty="0">
                <a:latin typeface="Times New Roman"/>
                <a:cs typeface="Times New Roman"/>
              </a:rPr>
              <a:t> </a:t>
            </a:r>
            <a:r>
              <a:rPr lang="en-US" sz="2400" dirty="0" err="1">
                <a:latin typeface="Times New Roman"/>
                <a:cs typeface="Times New Roman"/>
              </a:rPr>
              <a:t>lý</a:t>
            </a:r>
            <a:r>
              <a:rPr lang="en-US" sz="2400" dirty="0">
                <a:latin typeface="Times New Roman"/>
                <a:cs typeface="Times New Roman"/>
              </a:rPr>
              <a:t> </a:t>
            </a:r>
            <a:r>
              <a:rPr lang="en-US" sz="2400" dirty="0" err="1">
                <a:latin typeface="Times New Roman"/>
                <a:cs typeface="Times New Roman"/>
              </a:rPr>
              <a:t>phê</a:t>
            </a:r>
            <a:r>
              <a:rPr lang="en-US" sz="2400" dirty="0">
                <a:latin typeface="Times New Roman"/>
                <a:cs typeface="Times New Roman"/>
              </a:rPr>
              <a:t> </a:t>
            </a:r>
            <a:r>
              <a:rPr lang="en-US" sz="2400" dirty="0" err="1">
                <a:latin typeface="Times New Roman"/>
                <a:cs typeface="Times New Roman"/>
              </a:rPr>
              <a:t>duyệt</a:t>
            </a:r>
            <a:r>
              <a:rPr lang="en-US" sz="2400" dirty="0">
                <a:latin typeface="Times New Roman"/>
                <a:cs typeface="Times New Roman"/>
              </a:rPr>
              <a:t> KHLCNT.</a:t>
            </a:r>
          </a:p>
          <a:p>
            <a:pPr marL="354965" marR="5080" indent="-342900" algn="just">
              <a:lnSpc>
                <a:spcPct val="86300"/>
              </a:lnSpc>
              <a:spcBef>
                <a:spcPts val="395"/>
              </a:spcBef>
              <a:buFont typeface="Wingdings" panose="05000000000000000000" pitchFamily="2" charset="2"/>
              <a:buChar char="Ø"/>
              <a:tabLst>
                <a:tab pos="184785" algn="l"/>
              </a:tabLst>
            </a:pPr>
            <a:r>
              <a:rPr lang="vi-VN" sz="2400" dirty="0">
                <a:latin typeface="Times New Roman"/>
                <a:cs typeface="Times New Roman"/>
              </a:rPr>
              <a:t>Ngườ</a:t>
            </a:r>
            <a:r>
              <a:rPr lang="en-US" sz="2400" dirty="0">
                <a:latin typeface="Times New Roman"/>
                <a:cs typeface="Times New Roman"/>
              </a:rPr>
              <a:t>i </a:t>
            </a:r>
            <a:r>
              <a:rPr lang="en-US" sz="2400" dirty="0" err="1">
                <a:latin typeface="Times New Roman"/>
                <a:cs typeface="Times New Roman"/>
              </a:rPr>
              <a:t>phê</a:t>
            </a:r>
            <a:r>
              <a:rPr lang="en-US" sz="2400" dirty="0">
                <a:latin typeface="Times New Roman"/>
                <a:cs typeface="Times New Roman"/>
              </a:rPr>
              <a:t> </a:t>
            </a:r>
            <a:r>
              <a:rPr lang="en-US" sz="2400" dirty="0" err="1">
                <a:latin typeface="Times New Roman"/>
                <a:cs typeface="Times New Roman"/>
              </a:rPr>
              <a:t>duyệt</a:t>
            </a:r>
            <a:r>
              <a:rPr lang="en-US" sz="2400" dirty="0">
                <a:latin typeface="Times New Roman"/>
                <a:cs typeface="Times New Roman"/>
              </a:rPr>
              <a:t> KHLCNT </a:t>
            </a:r>
            <a:r>
              <a:rPr lang="en-US" sz="2400" dirty="0" err="1">
                <a:latin typeface="Times New Roman"/>
                <a:cs typeface="Times New Roman"/>
              </a:rPr>
              <a:t>quy</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a:t>
            </a:r>
            <a:r>
              <a:rPr lang="en-US" sz="2400" dirty="0" err="1">
                <a:latin typeface="Times New Roman"/>
                <a:cs typeface="Times New Roman"/>
              </a:rPr>
              <a:t>tại</a:t>
            </a:r>
            <a:r>
              <a:rPr lang="en-US" sz="2400" dirty="0">
                <a:latin typeface="Times New Roman"/>
                <a:cs typeface="Times New Roman"/>
              </a:rPr>
              <a:t> </a:t>
            </a:r>
            <a:r>
              <a:rPr lang="en-US" sz="2400" dirty="0" err="1">
                <a:latin typeface="Times New Roman"/>
                <a:cs typeface="Times New Roman"/>
              </a:rPr>
              <a:t>khoản</a:t>
            </a:r>
            <a:r>
              <a:rPr lang="en-US" sz="2400" dirty="0">
                <a:latin typeface="Times New Roman"/>
                <a:cs typeface="Times New Roman"/>
              </a:rPr>
              <a:t> 2 </a:t>
            </a:r>
            <a:r>
              <a:rPr lang="en-US" sz="2400" dirty="0" err="1">
                <a:latin typeface="Times New Roman"/>
                <a:cs typeface="Times New Roman"/>
              </a:rPr>
              <a:t>Điều</a:t>
            </a:r>
            <a:r>
              <a:rPr lang="en-US" sz="2400" dirty="0">
                <a:latin typeface="Times New Roman"/>
                <a:cs typeface="Times New Roman"/>
              </a:rPr>
              <a:t> </a:t>
            </a:r>
            <a:r>
              <a:rPr lang="en-US" sz="2400" dirty="0" err="1">
                <a:latin typeface="Times New Roman"/>
                <a:cs typeface="Times New Roman"/>
              </a:rPr>
              <a:t>này</a:t>
            </a:r>
            <a:r>
              <a:rPr lang="en-US" sz="2400" dirty="0">
                <a:latin typeface="Times New Roman"/>
                <a:cs typeface="Times New Roman"/>
              </a:rPr>
              <a:t> </a:t>
            </a:r>
            <a:r>
              <a:rPr lang="en-US" sz="2400" dirty="0" err="1">
                <a:latin typeface="Times New Roman"/>
                <a:cs typeface="Times New Roman"/>
              </a:rPr>
              <a:t>tổ</a:t>
            </a:r>
            <a:r>
              <a:rPr lang="en-US" sz="2400" dirty="0">
                <a:latin typeface="Times New Roman"/>
                <a:cs typeface="Times New Roman"/>
              </a:rPr>
              <a:t> </a:t>
            </a:r>
            <a:r>
              <a:rPr lang="en-US" sz="2400" dirty="0" err="1">
                <a:latin typeface="Times New Roman"/>
                <a:cs typeface="Times New Roman"/>
              </a:rPr>
              <a:t>chức</a:t>
            </a:r>
            <a:r>
              <a:rPr lang="en-US" sz="2400" dirty="0">
                <a:latin typeface="Times New Roman"/>
                <a:cs typeface="Times New Roman"/>
              </a:rPr>
              <a:t> </a:t>
            </a:r>
            <a:r>
              <a:rPr lang="en-US" sz="2400" dirty="0" err="1">
                <a:latin typeface="Times New Roman"/>
                <a:cs typeface="Times New Roman"/>
              </a:rPr>
              <a:t>thẩm</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a:t>
            </a:r>
            <a:r>
              <a:rPr lang="en-US" sz="2400" dirty="0" err="1">
                <a:latin typeface="Times New Roman"/>
                <a:cs typeface="Times New Roman"/>
              </a:rPr>
              <a:t>các</a:t>
            </a:r>
            <a:r>
              <a:rPr lang="en-US" sz="2400" dirty="0">
                <a:latin typeface="Times New Roman"/>
                <a:cs typeface="Times New Roman"/>
              </a:rPr>
              <a:t> </a:t>
            </a:r>
            <a:r>
              <a:rPr lang="en-US" sz="2400" dirty="0" err="1">
                <a:latin typeface="Times New Roman"/>
                <a:cs typeface="Times New Roman"/>
              </a:rPr>
              <a:t>nội</a:t>
            </a:r>
            <a:r>
              <a:rPr lang="en-US" sz="2400" dirty="0">
                <a:latin typeface="Times New Roman"/>
                <a:cs typeface="Times New Roman"/>
              </a:rPr>
              <a:t> dung </a:t>
            </a:r>
            <a:r>
              <a:rPr lang="en-US" sz="2400" dirty="0" err="1">
                <a:latin typeface="Times New Roman"/>
                <a:cs typeface="Times New Roman"/>
              </a:rPr>
              <a:t>theo</a:t>
            </a:r>
            <a:r>
              <a:rPr lang="en-US" sz="2400" dirty="0">
                <a:latin typeface="Times New Roman"/>
                <a:cs typeface="Times New Roman"/>
              </a:rPr>
              <a:t> </a:t>
            </a:r>
            <a:r>
              <a:rPr lang="en-US" sz="2400" dirty="0" err="1">
                <a:latin typeface="Times New Roman"/>
                <a:cs typeface="Times New Roman"/>
              </a:rPr>
              <a:t>quy</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a:t>
            </a:r>
            <a:r>
              <a:rPr lang="en-US" sz="2400" dirty="0" err="1">
                <a:latin typeface="Times New Roman"/>
                <a:cs typeface="Times New Roman"/>
              </a:rPr>
              <a:t>trước</a:t>
            </a:r>
            <a:r>
              <a:rPr lang="en-US" sz="2400" dirty="0">
                <a:latin typeface="Times New Roman"/>
                <a:cs typeface="Times New Roman"/>
              </a:rPr>
              <a:t> </a:t>
            </a:r>
            <a:r>
              <a:rPr lang="en-US" sz="2400" dirty="0" err="1">
                <a:latin typeface="Times New Roman"/>
                <a:cs typeface="Times New Roman"/>
              </a:rPr>
              <a:t>khi</a:t>
            </a:r>
            <a:r>
              <a:rPr lang="en-US" sz="2400" dirty="0">
                <a:latin typeface="Times New Roman"/>
                <a:cs typeface="Times New Roman"/>
              </a:rPr>
              <a:t> </a:t>
            </a:r>
            <a:r>
              <a:rPr lang="en-US" sz="2400" dirty="0" err="1">
                <a:latin typeface="Times New Roman"/>
                <a:cs typeface="Times New Roman"/>
              </a:rPr>
              <a:t>phê</a:t>
            </a:r>
            <a:r>
              <a:rPr lang="en-US" sz="2400" dirty="0">
                <a:latin typeface="Times New Roman"/>
                <a:cs typeface="Times New Roman"/>
              </a:rPr>
              <a:t> </a:t>
            </a:r>
            <a:r>
              <a:rPr lang="en-US" sz="2400" dirty="0" err="1">
                <a:latin typeface="Times New Roman"/>
                <a:cs typeface="Times New Roman"/>
              </a:rPr>
              <a:t>duyệt</a:t>
            </a:r>
            <a:r>
              <a:rPr lang="en-US" sz="2400" dirty="0">
                <a:latin typeface="Times New Roman"/>
                <a:cs typeface="Times New Roman"/>
              </a:rPr>
              <a:t>.</a:t>
            </a:r>
            <a:endParaRPr sz="2400" dirty="0">
              <a:latin typeface="Times New Roman"/>
              <a:cs typeface="Times New Roman"/>
            </a:endParaRPr>
          </a:p>
        </p:txBody>
      </p:sp>
      <p:sp>
        <p:nvSpPr>
          <p:cNvPr id="26" name="object 26"/>
          <p:cNvSpPr txBox="1"/>
          <p:nvPr/>
        </p:nvSpPr>
        <p:spPr>
          <a:xfrm>
            <a:off x="516884" y="4546600"/>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2</a:t>
            </a:r>
            <a:endParaRPr sz="2500" dirty="0">
              <a:solidFill>
                <a:srgbClr val="0070C0"/>
              </a:solidFill>
              <a:latin typeface="Trebuchet MS"/>
              <a:cs typeface="Trebuchet MS"/>
            </a:endParaRPr>
          </a:p>
        </p:txBody>
      </p:sp>
      <p:sp>
        <p:nvSpPr>
          <p:cNvPr id="30" name="object 30"/>
          <p:cNvSpPr txBox="1"/>
          <p:nvPr/>
        </p:nvSpPr>
        <p:spPr>
          <a:xfrm>
            <a:off x="1130046" y="4344256"/>
            <a:ext cx="10671810" cy="791241"/>
          </a:xfrm>
          <a:prstGeom prst="rect">
            <a:avLst/>
          </a:prstGeom>
        </p:spPr>
        <p:txBody>
          <a:bodyPr vert="horz" wrap="square" lIns="0" tIns="52069" rIns="0" bIns="0" rtlCol="0">
            <a:spAutoFit/>
          </a:bodyPr>
          <a:lstStyle/>
          <a:p>
            <a:pPr marL="116205" marR="103505">
              <a:tabLst>
                <a:tab pos="288925" algn="l"/>
              </a:tabLst>
            </a:pPr>
            <a:r>
              <a:rPr lang="en-US" sz="2400" dirty="0" err="1">
                <a:latin typeface="Times New Roman"/>
                <a:cs typeface="Times New Roman"/>
              </a:rPr>
              <a:t>Người</a:t>
            </a:r>
            <a:r>
              <a:rPr lang="en-US" sz="2400" dirty="0">
                <a:latin typeface="Times New Roman"/>
                <a:cs typeface="Times New Roman"/>
              </a:rPr>
              <a:t> </a:t>
            </a:r>
            <a:r>
              <a:rPr lang="en-US" sz="2400" dirty="0" err="1">
                <a:latin typeface="Times New Roman"/>
                <a:cs typeface="Times New Roman"/>
              </a:rPr>
              <a:t>có</a:t>
            </a:r>
            <a:r>
              <a:rPr lang="en-US" sz="2400" dirty="0">
                <a:latin typeface="Times New Roman"/>
                <a:cs typeface="Times New Roman"/>
              </a:rPr>
              <a:t> </a:t>
            </a:r>
            <a:r>
              <a:rPr lang="en-US" sz="2400" dirty="0" err="1">
                <a:latin typeface="Times New Roman"/>
                <a:cs typeface="Times New Roman"/>
              </a:rPr>
              <a:t>thẩm</a:t>
            </a:r>
            <a:r>
              <a:rPr lang="en-US" sz="2400" dirty="0">
                <a:latin typeface="Times New Roman"/>
                <a:cs typeface="Times New Roman"/>
              </a:rPr>
              <a:t> </a:t>
            </a:r>
            <a:r>
              <a:rPr lang="en-US" sz="2400" dirty="0" err="1">
                <a:latin typeface="Times New Roman"/>
                <a:cs typeface="Times New Roman"/>
              </a:rPr>
              <a:t>quyền</a:t>
            </a:r>
            <a:r>
              <a:rPr lang="en-US" sz="2400" dirty="0">
                <a:latin typeface="Times New Roman"/>
                <a:cs typeface="Times New Roman"/>
              </a:rPr>
              <a:t> </a:t>
            </a:r>
            <a:r>
              <a:rPr lang="en-US" sz="2400" dirty="0" err="1">
                <a:latin typeface="Times New Roman"/>
                <a:cs typeface="Times New Roman"/>
              </a:rPr>
              <a:t>là</a:t>
            </a:r>
            <a:r>
              <a:rPr lang="en-US" sz="2400" dirty="0">
                <a:latin typeface="Times New Roman"/>
                <a:cs typeface="Times New Roman"/>
              </a:rPr>
              <a:t> </a:t>
            </a:r>
            <a:r>
              <a:rPr lang="en-US" sz="2400" dirty="0" err="1">
                <a:latin typeface="Times New Roman"/>
                <a:cs typeface="Times New Roman"/>
              </a:rPr>
              <a:t>người</a:t>
            </a:r>
            <a:r>
              <a:rPr lang="en-US" sz="2400" dirty="0">
                <a:latin typeface="Times New Roman"/>
                <a:cs typeface="Times New Roman"/>
              </a:rPr>
              <a:t> </a:t>
            </a:r>
            <a:r>
              <a:rPr lang="en-US" sz="2400" dirty="0" err="1">
                <a:latin typeface="Times New Roman"/>
                <a:cs typeface="Times New Roman"/>
              </a:rPr>
              <a:t>quyết</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a:t>
            </a:r>
            <a:r>
              <a:rPr lang="en-US" sz="2400" dirty="0" err="1">
                <a:latin typeface="Times New Roman"/>
                <a:cs typeface="Times New Roman"/>
              </a:rPr>
              <a:t>việc</a:t>
            </a:r>
            <a:r>
              <a:rPr lang="en-US" sz="2400" dirty="0">
                <a:latin typeface="Times New Roman"/>
                <a:cs typeface="Times New Roman"/>
              </a:rPr>
              <a:t> </a:t>
            </a:r>
            <a:r>
              <a:rPr lang="en-US" sz="2400" dirty="0" err="1">
                <a:latin typeface="Times New Roman"/>
                <a:cs typeface="Times New Roman"/>
              </a:rPr>
              <a:t>mua</a:t>
            </a:r>
            <a:r>
              <a:rPr lang="en-US" sz="2400" dirty="0">
                <a:latin typeface="Times New Roman"/>
                <a:cs typeface="Times New Roman"/>
              </a:rPr>
              <a:t> </a:t>
            </a:r>
            <a:r>
              <a:rPr lang="en-US" sz="2400" dirty="0" err="1">
                <a:latin typeface="Times New Roman"/>
                <a:cs typeface="Times New Roman"/>
              </a:rPr>
              <a:t>sắm</a:t>
            </a:r>
            <a:r>
              <a:rPr lang="en-US" sz="2400" dirty="0">
                <a:latin typeface="Times New Roman"/>
                <a:cs typeface="Times New Roman"/>
              </a:rPr>
              <a:t> </a:t>
            </a:r>
            <a:r>
              <a:rPr lang="en-US" sz="2400" dirty="0" err="1">
                <a:latin typeface="Times New Roman"/>
                <a:cs typeface="Times New Roman"/>
              </a:rPr>
              <a:t>quy</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a:t>
            </a:r>
            <a:r>
              <a:rPr lang="en-US" sz="2400" dirty="0" err="1">
                <a:latin typeface="Times New Roman"/>
                <a:cs typeface="Times New Roman"/>
              </a:rPr>
              <a:t>tại</a:t>
            </a:r>
            <a:r>
              <a:rPr lang="en-US" sz="2400" dirty="0">
                <a:latin typeface="Times New Roman"/>
                <a:cs typeface="Times New Roman"/>
              </a:rPr>
              <a:t> </a:t>
            </a:r>
            <a:r>
              <a:rPr lang="en-US" sz="2400" dirty="0" err="1">
                <a:latin typeface="Times New Roman"/>
                <a:cs typeface="Times New Roman"/>
              </a:rPr>
              <a:t>Điều</a:t>
            </a:r>
            <a:r>
              <a:rPr lang="en-US" sz="2400" dirty="0">
                <a:latin typeface="Times New Roman"/>
                <a:cs typeface="Times New Roman"/>
              </a:rPr>
              <a:t> 91, </a:t>
            </a:r>
            <a:r>
              <a:rPr lang="en-US" sz="2400" dirty="0" err="1">
                <a:latin typeface="Times New Roman"/>
                <a:cs typeface="Times New Roman"/>
              </a:rPr>
              <a:t>Nghị</a:t>
            </a:r>
            <a:r>
              <a:rPr lang="en-US" sz="2400" dirty="0">
                <a:latin typeface="Times New Roman"/>
                <a:cs typeface="Times New Roman"/>
              </a:rPr>
              <a:t> </a:t>
            </a:r>
            <a:r>
              <a:rPr lang="en-US" sz="2400" dirty="0" err="1">
                <a:latin typeface="Times New Roman"/>
                <a:cs typeface="Times New Roman"/>
              </a:rPr>
              <a:t>định</a:t>
            </a:r>
            <a:r>
              <a:rPr lang="en-US" sz="2400" dirty="0">
                <a:latin typeface="Times New Roman"/>
                <a:cs typeface="Times New Roman"/>
              </a:rPr>
              <a:t> 24</a:t>
            </a:r>
            <a:endParaRPr sz="2400" dirty="0">
              <a:latin typeface="Times New Roman"/>
              <a:cs typeface="Times New Roman"/>
            </a:endParaRPr>
          </a:p>
        </p:txBody>
      </p:sp>
      <p:sp>
        <p:nvSpPr>
          <p:cNvPr id="41" name="TextBox 40">
            <a:extLst>
              <a:ext uri="{FF2B5EF4-FFF2-40B4-BE49-F238E27FC236}">
                <a16:creationId xmlns:a16="http://schemas.microsoft.com/office/drawing/2014/main" id="{CD7534C0-22E3-7AD9-2C8B-CD10F6E10E3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LƯU Ý THẨM QUYỀN PHÊ DUYỆT KHLCNT</a:t>
            </a:r>
            <a:endParaRPr lang="en-US" sz="3600" dirty="0">
              <a:solidFill>
                <a:srgbClr val="FFC000"/>
              </a:solidFill>
            </a:endParaRPr>
          </a:p>
        </p:txBody>
      </p:sp>
    </p:spTree>
    <p:extLst>
      <p:ext uri="{BB962C8B-B14F-4D97-AF65-F5344CB8AC3E}">
        <p14:creationId xmlns:p14="http://schemas.microsoft.com/office/powerpoint/2010/main" val="76275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F7022-0E95-9928-A3BD-F5B8F135FD9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24ADAB2-66C0-EFFB-A40F-E62C44BFADEE}"/>
              </a:ext>
            </a:extLst>
          </p:cNvPr>
          <p:cNvGrpSpPr/>
          <p:nvPr/>
        </p:nvGrpSpPr>
        <p:grpSpPr>
          <a:xfrm>
            <a:off x="2057398" y="0"/>
            <a:ext cx="7989851" cy="6633121"/>
            <a:chOff x="2057398" y="0"/>
            <a:chExt cx="7989851" cy="6633121"/>
          </a:xfrm>
        </p:grpSpPr>
        <p:sp>
          <p:nvSpPr>
            <p:cNvPr id="5" name="Oval 4">
              <a:extLst>
                <a:ext uri="{FF2B5EF4-FFF2-40B4-BE49-F238E27FC236}">
                  <a16:creationId xmlns:a16="http://schemas.microsoft.com/office/drawing/2014/main" id="{A9FD16A5-9ACB-EB2E-8443-80222C621E59}"/>
                </a:ext>
              </a:extLst>
            </p:cNvPr>
            <p:cNvSpPr/>
            <p:nvPr/>
          </p:nvSpPr>
          <p:spPr>
            <a:xfrm>
              <a:off x="4874941" y="2297151"/>
              <a:ext cx="2442117" cy="2263697"/>
            </a:xfrm>
            <a:prstGeom prst="ellips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Arial" panose="020B0604020202020204" pitchFamily="34" charset="0"/>
                  <a:cs typeface="Arial" panose="020B0604020202020204" pitchFamily="34" charset="0"/>
                </a:rPr>
                <a:t>Nội</a:t>
              </a:r>
              <a:r>
                <a:rPr lang="en-US" sz="2000" b="1" dirty="0">
                  <a:latin typeface="Arial" panose="020B0604020202020204" pitchFamily="34" charset="0"/>
                  <a:cs typeface="Arial" panose="020B0604020202020204" pitchFamily="34" charset="0"/>
                </a:rPr>
                <a:t> dung KHLCNT </a:t>
              </a:r>
              <a:r>
                <a:rPr lang="en-US" sz="2000" b="1" dirty="0" err="1">
                  <a:latin typeface="Arial" panose="020B0604020202020204" pitchFamily="34" charset="0"/>
                  <a:cs typeface="Arial" panose="020B0604020202020204" pitchFamily="34" charset="0"/>
                </a:rPr>
                <a:t>đối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từng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gói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thầu</a:t>
              </a:r>
              <a:r>
                <a:rPr lang="en-US" sz="2000" b="1" dirty="0">
                  <a:latin typeface="Arial" panose="020B0604020202020204" pitchFamily="34" charset="0"/>
                  <a:cs typeface="Arial" panose="020B0604020202020204" pitchFamily="34" charset="0"/>
                </a:rPr>
                <a:t> </a:t>
              </a:r>
            </a:p>
          </p:txBody>
        </p:sp>
        <p:sp>
          <p:nvSpPr>
            <p:cNvPr id="18" name="Oval 17">
              <a:extLst>
                <a:ext uri="{FF2B5EF4-FFF2-40B4-BE49-F238E27FC236}">
                  <a16:creationId xmlns:a16="http://schemas.microsoft.com/office/drawing/2014/main" id="{B4AC4F30-C37E-DBAD-9C09-E1069DC2CABD}"/>
                </a:ext>
              </a:extLst>
            </p:cNvPr>
            <p:cNvSpPr/>
            <p:nvPr/>
          </p:nvSpPr>
          <p:spPr>
            <a:xfrm>
              <a:off x="2057398" y="229715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0070C0"/>
                  </a:solidFill>
                  <a:latin typeface="Arial" panose="020B0604020202020204" pitchFamily="34" charset="0"/>
                  <a:cs typeface="Arial" panose="020B0604020202020204" pitchFamily="34" charset="0"/>
                </a:rPr>
                <a:t>8. </a:t>
              </a:r>
              <a:r>
                <a:rPr lang="en-US" sz="2000" dirty="0" err="1">
                  <a:solidFill>
                    <a:srgbClr val="0070C0"/>
                  </a:solidFill>
                  <a:latin typeface="Arial" panose="020B0604020202020204" pitchFamily="34" charset="0"/>
                  <a:cs typeface="Arial" panose="020B0604020202020204" pitchFamily="34" charset="0"/>
                </a:rPr>
                <a:t>Tùy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chọn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mua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thêm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nếu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có</a:t>
              </a:r>
              <a:r>
                <a:rPr lang="en-US" sz="2000" dirty="0">
                  <a:solidFill>
                    <a:srgbClr val="0070C0"/>
                  </a:solidFill>
                  <a:latin typeface="Arial" panose="020B0604020202020204" pitchFamily="34" charset="0"/>
                  <a:cs typeface="Arial" panose="020B0604020202020204" pitchFamily="34" charset="0"/>
                </a:rPr>
                <a:t>)</a:t>
              </a:r>
            </a:p>
          </p:txBody>
        </p:sp>
        <p:sp>
          <p:nvSpPr>
            <p:cNvPr id="20" name="Oval 19">
              <a:extLst>
                <a:ext uri="{FF2B5EF4-FFF2-40B4-BE49-F238E27FC236}">
                  <a16:creationId xmlns:a16="http://schemas.microsoft.com/office/drawing/2014/main" id="{6A035358-13B8-6CF8-0FF2-119D50826D7D}"/>
                </a:ext>
              </a:extLst>
            </p:cNvPr>
            <p:cNvSpPr/>
            <p:nvPr/>
          </p:nvSpPr>
          <p:spPr>
            <a:xfrm>
              <a:off x="2584758" y="3997712"/>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7. </a:t>
              </a:r>
              <a:r>
                <a:rPr lang="en-US" sz="2000" dirty="0" err="1">
                  <a:solidFill>
                    <a:srgbClr val="0070C0"/>
                  </a:solidFill>
                  <a:latin typeface="Arial" panose="020B0604020202020204" pitchFamily="34" charset="0"/>
                  <a:cs typeface="Arial" panose="020B0604020202020204" pitchFamily="34" charset="0"/>
                </a:rPr>
                <a:t>Loại</a:t>
              </a:r>
              <a:r>
                <a:rPr lang="en-US" sz="2000" dirty="0">
                  <a:solidFill>
                    <a:srgbClr val="0070C0"/>
                  </a:solidFill>
                  <a:latin typeface="Arial" panose="020B0604020202020204" pitchFamily="34" charset="0"/>
                  <a:cs typeface="Arial" panose="020B0604020202020204" pitchFamily="34" charset="0"/>
                </a:rPr>
                <a:t> HĐ.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GT </a:t>
              </a:r>
            </a:p>
          </p:txBody>
        </p:sp>
        <p:sp>
          <p:nvSpPr>
            <p:cNvPr id="21" name="Oval 20">
              <a:extLst>
                <a:ext uri="{FF2B5EF4-FFF2-40B4-BE49-F238E27FC236}">
                  <a16:creationId xmlns:a16="http://schemas.microsoft.com/office/drawing/2014/main" id="{B2992D2E-7899-7744-FA22-DAB639DD505E}"/>
                </a:ext>
              </a:extLst>
            </p:cNvPr>
            <p:cNvSpPr/>
            <p:nvPr/>
          </p:nvSpPr>
          <p:spPr>
            <a:xfrm>
              <a:off x="4299723" y="495672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6.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LCNT </a:t>
              </a:r>
            </a:p>
          </p:txBody>
        </p:sp>
        <p:sp>
          <p:nvSpPr>
            <p:cNvPr id="22" name="Oval 21">
              <a:extLst>
                <a:ext uri="{FF2B5EF4-FFF2-40B4-BE49-F238E27FC236}">
                  <a16:creationId xmlns:a16="http://schemas.microsoft.com/office/drawing/2014/main" id="{0B8E6625-601C-0DC9-C21B-28F024625C07}"/>
                </a:ext>
              </a:extLst>
            </p:cNvPr>
            <p:cNvSpPr/>
            <p:nvPr/>
          </p:nvSpPr>
          <p:spPr>
            <a:xfrm>
              <a:off x="6373850" y="495672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0070C0"/>
                  </a:solidFill>
                  <a:latin typeface="Arial" panose="020B0604020202020204" pitchFamily="34" charset="0"/>
                  <a:cs typeface="Arial" panose="020B0604020202020204" pitchFamily="34" charset="0"/>
                </a:rPr>
                <a:t>5. </a:t>
              </a:r>
              <a:r>
                <a:rPr lang="en-US" sz="2000" dirty="0" err="1">
                  <a:solidFill>
                    <a:srgbClr val="0070C0"/>
                  </a:solidFill>
                  <a:latin typeface="Arial" panose="020B0604020202020204" pitchFamily="34" charset="0"/>
                  <a:cs typeface="Arial" panose="020B0604020202020204" pitchFamily="34" charset="0"/>
                </a:rPr>
                <a:t>Thời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gian</a:t>
              </a:r>
              <a:r>
                <a:rPr lang="en-US" sz="2000" dirty="0">
                  <a:solidFill>
                    <a:srgbClr val="0070C0"/>
                  </a:solidFill>
                  <a:latin typeface="Arial" panose="020B0604020202020204" pitchFamily="34" charset="0"/>
                  <a:cs typeface="Arial" panose="020B0604020202020204" pitchFamily="34" charset="0"/>
                </a:rPr>
                <a:t> LCNT</a:t>
              </a:r>
            </a:p>
          </p:txBody>
        </p:sp>
        <p:sp>
          <p:nvSpPr>
            <p:cNvPr id="23" name="Oval 22">
              <a:extLst>
                <a:ext uri="{FF2B5EF4-FFF2-40B4-BE49-F238E27FC236}">
                  <a16:creationId xmlns:a16="http://schemas.microsoft.com/office/drawing/2014/main" id="{301CB1C9-14F0-691F-0821-5F64096EFF6D}"/>
                </a:ext>
              </a:extLst>
            </p:cNvPr>
            <p:cNvSpPr/>
            <p:nvPr/>
          </p:nvSpPr>
          <p:spPr>
            <a:xfrm>
              <a:off x="7969405" y="3616713"/>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0070C0"/>
                  </a:solidFill>
                  <a:latin typeface="Arial" panose="020B0604020202020204" pitchFamily="34" charset="0"/>
                  <a:cs typeface="Arial" panose="020B0604020202020204" pitchFamily="34" charset="0"/>
                </a:rPr>
                <a:t>4. </a:t>
              </a:r>
              <a:r>
                <a:rPr lang="en-US" sz="2000" dirty="0" err="1">
                  <a:solidFill>
                    <a:srgbClr val="0070C0"/>
                  </a:solidFill>
                  <a:latin typeface="Arial" panose="020B0604020202020204" pitchFamily="34" charset="0"/>
                  <a:cs typeface="Arial" panose="020B0604020202020204" pitchFamily="34" charset="0"/>
                </a:rPr>
                <a:t>Hình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thức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phương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thức</a:t>
              </a:r>
              <a:endParaRPr lang="en-US" sz="2000" dirty="0">
                <a:solidFill>
                  <a:srgbClr val="0070C0"/>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D3DA620E-39EA-10F1-AFB7-38B31799E002}"/>
                </a:ext>
              </a:extLst>
            </p:cNvPr>
            <p:cNvSpPr/>
            <p:nvPr/>
          </p:nvSpPr>
          <p:spPr>
            <a:xfrm>
              <a:off x="8250044" y="1838094"/>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3. </a:t>
              </a:r>
              <a:r>
                <a:rPr lang="en-US" sz="2000" dirty="0" err="1">
                  <a:latin typeface="Arial" panose="020B0604020202020204" pitchFamily="34" charset="0"/>
                  <a:cs typeface="Arial" panose="020B0604020202020204" pitchFamily="34" charset="0"/>
                </a:rPr>
                <a:t>Nguồn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vốn</a:t>
              </a:r>
              <a:endParaRPr lang="en-US" sz="20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25A526B-E955-4657-CD41-DBAAC67F3DB6}"/>
                </a:ext>
              </a:extLst>
            </p:cNvPr>
            <p:cNvSpPr/>
            <p:nvPr/>
          </p:nvSpPr>
          <p:spPr>
            <a:xfrm>
              <a:off x="7129346" y="392151"/>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0070C0"/>
                  </a:solidFill>
                  <a:latin typeface="Arial" panose="020B0604020202020204" pitchFamily="34" charset="0"/>
                  <a:cs typeface="Arial" panose="020B0604020202020204" pitchFamily="34" charset="0"/>
                </a:rPr>
                <a:t>2. </a:t>
              </a:r>
              <a:r>
                <a:rPr lang="en-US" sz="2000" dirty="0" err="1">
                  <a:solidFill>
                    <a:srgbClr val="0070C0"/>
                  </a:solidFill>
                  <a:latin typeface="Arial" panose="020B0604020202020204" pitchFamily="34" charset="0"/>
                  <a:cs typeface="Arial" panose="020B0604020202020204" pitchFamily="34" charset="0"/>
                </a:rPr>
                <a:t>Giá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gói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thầu</a:t>
              </a:r>
              <a:endParaRPr lang="en-US" sz="2000" dirty="0">
                <a:solidFill>
                  <a:srgbClr val="0070C0"/>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60E0075-1D1F-AA93-ED19-8D6C41313712}"/>
                </a:ext>
              </a:extLst>
            </p:cNvPr>
            <p:cNvSpPr/>
            <p:nvPr/>
          </p:nvSpPr>
          <p:spPr>
            <a:xfrm>
              <a:off x="5059865" y="0"/>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Tên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endParaRPr lang="en-US" sz="20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8931F9A-04C2-3217-7CA5-8AB774C6D241}"/>
                </a:ext>
              </a:extLst>
            </p:cNvPr>
            <p:cNvSpPr/>
            <p:nvPr/>
          </p:nvSpPr>
          <p:spPr>
            <a:xfrm>
              <a:off x="2990384" y="630045"/>
              <a:ext cx="1797205" cy="1676400"/>
            </a:xfrm>
            <a:prstGeom prst="ellips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9. </a:t>
              </a:r>
              <a:r>
                <a:rPr lang="en-US" sz="2000" dirty="0" err="1">
                  <a:latin typeface="Arial" panose="020B0604020202020204" pitchFamily="34" charset="0"/>
                  <a:cs typeface="Arial" panose="020B0604020202020204" pitchFamily="34" charset="0"/>
                </a:rPr>
                <a:t>Giám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a:t>
              </a:r>
            </a:p>
          </p:txBody>
        </p:sp>
        <p:sp>
          <p:nvSpPr>
            <p:cNvPr id="28" name="Arrow: Right 27">
              <a:extLst>
                <a:ext uri="{FF2B5EF4-FFF2-40B4-BE49-F238E27FC236}">
                  <a16:creationId xmlns:a16="http://schemas.microsoft.com/office/drawing/2014/main" id="{E1CA62FA-BBCB-8378-D73F-D9687E7AB4C1}"/>
                </a:ext>
              </a:extLst>
            </p:cNvPr>
            <p:cNvSpPr/>
            <p:nvPr/>
          </p:nvSpPr>
          <p:spPr>
            <a:xfrm rot="16200000">
              <a:off x="5773542" y="162435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7" name="Arrow: Right 36">
              <a:extLst>
                <a:ext uri="{FF2B5EF4-FFF2-40B4-BE49-F238E27FC236}">
                  <a16:creationId xmlns:a16="http://schemas.microsoft.com/office/drawing/2014/main" id="{44C078C0-B9FE-95B4-AC14-C272A1B9A276}"/>
                </a:ext>
              </a:extLst>
            </p:cNvPr>
            <p:cNvSpPr/>
            <p:nvPr/>
          </p:nvSpPr>
          <p:spPr>
            <a:xfrm rot="13253574">
              <a:off x="4714475" y="2053972"/>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8" name="Arrow: Right 37">
              <a:extLst>
                <a:ext uri="{FF2B5EF4-FFF2-40B4-BE49-F238E27FC236}">
                  <a16:creationId xmlns:a16="http://schemas.microsoft.com/office/drawing/2014/main" id="{0C345FEB-6A37-27E1-5AE9-325A081213E1}"/>
                </a:ext>
              </a:extLst>
            </p:cNvPr>
            <p:cNvSpPr/>
            <p:nvPr/>
          </p:nvSpPr>
          <p:spPr>
            <a:xfrm rot="10800000">
              <a:off x="4191162" y="283389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9" name="Arrow: Right 38">
              <a:extLst>
                <a:ext uri="{FF2B5EF4-FFF2-40B4-BE49-F238E27FC236}">
                  <a16:creationId xmlns:a16="http://schemas.microsoft.com/office/drawing/2014/main" id="{FD463DB4-0262-AEDF-8594-4EF7B3550F1E}"/>
                </a:ext>
              </a:extLst>
            </p:cNvPr>
            <p:cNvSpPr/>
            <p:nvPr/>
          </p:nvSpPr>
          <p:spPr>
            <a:xfrm rot="9224740">
              <a:off x="4398551" y="379694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0" name="Arrow: Right 39">
              <a:extLst>
                <a:ext uri="{FF2B5EF4-FFF2-40B4-BE49-F238E27FC236}">
                  <a16:creationId xmlns:a16="http://schemas.microsoft.com/office/drawing/2014/main" id="{3C5532CF-292E-D4BD-B306-CE8D5E06BB62}"/>
                </a:ext>
              </a:extLst>
            </p:cNvPr>
            <p:cNvSpPr/>
            <p:nvPr/>
          </p:nvSpPr>
          <p:spPr>
            <a:xfrm rot="7082928">
              <a:off x="5312529" y="4424165"/>
              <a:ext cx="341940" cy="669241"/>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949E3767-4CF6-E91B-8F84-4E9670BF593D}"/>
                </a:ext>
              </a:extLst>
            </p:cNvPr>
            <p:cNvSpPr/>
            <p:nvPr/>
          </p:nvSpPr>
          <p:spPr>
            <a:xfrm rot="18123726">
              <a:off x="6807781" y="187938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3" name="Arrow: Right 42">
              <a:extLst>
                <a:ext uri="{FF2B5EF4-FFF2-40B4-BE49-F238E27FC236}">
                  <a16:creationId xmlns:a16="http://schemas.microsoft.com/office/drawing/2014/main" id="{0D1E8CC8-F950-7DE8-D0E3-01BFA268E1D7}"/>
                </a:ext>
              </a:extLst>
            </p:cNvPr>
            <p:cNvSpPr/>
            <p:nvPr/>
          </p:nvSpPr>
          <p:spPr>
            <a:xfrm rot="20782047">
              <a:off x="7414659" y="265589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4" name="Arrow: Right 43">
              <a:extLst>
                <a:ext uri="{FF2B5EF4-FFF2-40B4-BE49-F238E27FC236}">
                  <a16:creationId xmlns:a16="http://schemas.microsoft.com/office/drawing/2014/main" id="{9DE14123-7CD9-68C3-55C1-9D4C44C2A095}"/>
                </a:ext>
              </a:extLst>
            </p:cNvPr>
            <p:cNvSpPr/>
            <p:nvPr/>
          </p:nvSpPr>
          <p:spPr>
            <a:xfrm rot="1170665">
              <a:off x="7386435" y="3554297"/>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2FB69082-A5C3-8EC2-3789-DA4086690F34}"/>
                </a:ext>
              </a:extLst>
            </p:cNvPr>
            <p:cNvSpPr/>
            <p:nvPr/>
          </p:nvSpPr>
          <p:spPr>
            <a:xfrm rot="3659634">
              <a:off x="6599502" y="4323563"/>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150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20356" y="-4572"/>
            <a:ext cx="4772660" cy="6868159"/>
            <a:chOff x="7420356" y="-4572"/>
            <a:chExt cx="4772660" cy="6868159"/>
          </a:xfrm>
        </p:grpSpPr>
        <p:sp>
          <p:nvSpPr>
            <p:cNvPr id="3" name="object 3"/>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4" name="object 4"/>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5" name="object 5"/>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1" name="object 11"/>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8" name="object 18"/>
          <p:cNvSpPr txBox="1"/>
          <p:nvPr/>
        </p:nvSpPr>
        <p:spPr>
          <a:xfrm>
            <a:off x="602691" y="1553717"/>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1</a:t>
            </a:r>
            <a:endParaRPr sz="2500" dirty="0">
              <a:solidFill>
                <a:srgbClr val="0070C0"/>
              </a:solidFill>
              <a:latin typeface="Trebuchet MS"/>
              <a:cs typeface="Trebuchet MS"/>
            </a:endParaRPr>
          </a:p>
        </p:txBody>
      </p:sp>
      <p:sp>
        <p:nvSpPr>
          <p:cNvPr id="22" name="object 22"/>
          <p:cNvSpPr txBox="1"/>
          <p:nvPr/>
        </p:nvSpPr>
        <p:spPr>
          <a:xfrm>
            <a:off x="1179576" y="1474810"/>
            <a:ext cx="10572750" cy="2274212"/>
          </a:xfrm>
          <a:prstGeom prst="rect">
            <a:avLst/>
          </a:prstGeom>
        </p:spPr>
        <p:txBody>
          <a:bodyPr vert="horz" wrap="square" lIns="0" tIns="50165" rIns="0" bIns="0" rtlCol="0">
            <a:spAutoFit/>
          </a:bodyPr>
          <a:lstStyle/>
          <a:p>
            <a:pPr marL="12065" marR="5080" algn="just">
              <a:lnSpc>
                <a:spcPct val="86300"/>
              </a:lnSpc>
              <a:spcBef>
                <a:spcPts val="395"/>
              </a:spcBef>
              <a:tabLst>
                <a:tab pos="184785" algn="l"/>
              </a:tabLst>
            </a:pPr>
            <a:r>
              <a:rPr sz="2400" dirty="0">
                <a:latin typeface="Times New Roman"/>
                <a:cs typeface="Times New Roman"/>
              </a:rPr>
              <a:t>Dự</a:t>
            </a:r>
            <a:r>
              <a:rPr sz="2400" spc="10" dirty="0">
                <a:latin typeface="Times New Roman"/>
                <a:cs typeface="Times New Roman"/>
              </a:rPr>
              <a:t> </a:t>
            </a:r>
            <a:r>
              <a:rPr sz="2400" dirty="0">
                <a:latin typeface="Times New Roman"/>
                <a:cs typeface="Times New Roman"/>
              </a:rPr>
              <a:t>toán</a:t>
            </a:r>
            <a:r>
              <a:rPr sz="2400" spc="25" dirty="0">
                <a:latin typeface="Times New Roman"/>
                <a:cs typeface="Times New Roman"/>
              </a:rPr>
              <a:t> </a:t>
            </a:r>
            <a:r>
              <a:rPr sz="2400" dirty="0">
                <a:latin typeface="Times New Roman"/>
                <a:cs typeface="Times New Roman"/>
              </a:rPr>
              <a:t>gói</a:t>
            </a:r>
            <a:r>
              <a:rPr sz="2400" spc="25" dirty="0">
                <a:latin typeface="Times New Roman"/>
                <a:cs typeface="Times New Roman"/>
              </a:rPr>
              <a:t> </a:t>
            </a:r>
            <a:r>
              <a:rPr sz="2400" dirty="0">
                <a:latin typeface="Times New Roman"/>
                <a:cs typeface="Times New Roman"/>
              </a:rPr>
              <a:t>thầu</a:t>
            </a:r>
            <a:r>
              <a:rPr sz="2400" spc="10" dirty="0">
                <a:latin typeface="Times New Roman"/>
                <a:cs typeface="Times New Roman"/>
              </a:rPr>
              <a:t> </a:t>
            </a:r>
            <a:r>
              <a:rPr sz="2400" dirty="0">
                <a:latin typeface="Times New Roman"/>
                <a:cs typeface="Times New Roman"/>
              </a:rPr>
              <a:t>được</a:t>
            </a:r>
            <a:r>
              <a:rPr sz="2400" spc="15" dirty="0">
                <a:latin typeface="Times New Roman"/>
                <a:cs typeface="Times New Roman"/>
              </a:rPr>
              <a:t> </a:t>
            </a:r>
            <a:r>
              <a:rPr sz="2400" dirty="0">
                <a:latin typeface="Times New Roman"/>
                <a:cs typeface="Times New Roman"/>
              </a:rPr>
              <a:t>duyệt</a:t>
            </a:r>
            <a:r>
              <a:rPr sz="2400" spc="30" dirty="0">
                <a:latin typeface="Times New Roman"/>
                <a:cs typeface="Times New Roman"/>
              </a:rPr>
              <a:t> </a:t>
            </a:r>
            <a:r>
              <a:rPr sz="2400" dirty="0">
                <a:latin typeface="Times New Roman"/>
                <a:cs typeface="Times New Roman"/>
              </a:rPr>
              <a:t>(nếu</a:t>
            </a:r>
            <a:r>
              <a:rPr sz="2400" spc="1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trong</a:t>
            </a:r>
            <a:r>
              <a:rPr sz="2400" spc="25" dirty="0">
                <a:latin typeface="Times New Roman"/>
                <a:cs typeface="Times New Roman"/>
              </a:rPr>
              <a:t> </a:t>
            </a:r>
            <a:r>
              <a:rPr sz="2400" dirty="0">
                <a:latin typeface="Times New Roman"/>
                <a:cs typeface="Times New Roman"/>
              </a:rPr>
              <a:t>trường</a:t>
            </a:r>
            <a:r>
              <a:rPr sz="2400" spc="20" dirty="0">
                <a:latin typeface="Times New Roman"/>
                <a:cs typeface="Times New Roman"/>
              </a:rPr>
              <a:t> </a:t>
            </a:r>
            <a:r>
              <a:rPr sz="2400" dirty="0">
                <a:latin typeface="Times New Roman"/>
                <a:cs typeface="Times New Roman"/>
              </a:rPr>
              <a:t>hợp</a:t>
            </a:r>
            <a:r>
              <a:rPr sz="2400" spc="20" dirty="0">
                <a:latin typeface="Times New Roman"/>
                <a:cs typeface="Times New Roman"/>
              </a:rPr>
              <a:t> </a:t>
            </a:r>
            <a:r>
              <a:rPr sz="2400" dirty="0">
                <a:latin typeface="Times New Roman"/>
                <a:cs typeface="Times New Roman"/>
              </a:rPr>
              <a:t>pháp</a:t>
            </a:r>
            <a:r>
              <a:rPr sz="2400" spc="20" dirty="0">
                <a:latin typeface="Times New Roman"/>
                <a:cs typeface="Times New Roman"/>
              </a:rPr>
              <a:t> </a:t>
            </a:r>
            <a:r>
              <a:rPr sz="2400" dirty="0">
                <a:latin typeface="Times New Roman"/>
                <a:cs typeface="Times New Roman"/>
              </a:rPr>
              <a:t>luật</a:t>
            </a:r>
            <a:r>
              <a:rPr sz="2400" spc="5"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quy</a:t>
            </a:r>
            <a:r>
              <a:rPr sz="2400" spc="35"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về</a:t>
            </a:r>
            <a:r>
              <a:rPr sz="2400" spc="15" dirty="0">
                <a:latin typeface="Times New Roman"/>
                <a:cs typeface="Times New Roman"/>
              </a:rPr>
              <a:t> </a:t>
            </a:r>
            <a:r>
              <a:rPr sz="2400" dirty="0">
                <a:latin typeface="Times New Roman"/>
                <a:cs typeface="Times New Roman"/>
              </a:rPr>
              <a:t>việc</a:t>
            </a:r>
            <a:r>
              <a:rPr sz="2400" spc="10" dirty="0">
                <a:latin typeface="Times New Roman"/>
                <a:cs typeface="Times New Roman"/>
              </a:rPr>
              <a:t> </a:t>
            </a:r>
            <a:r>
              <a:rPr sz="2400" dirty="0">
                <a:latin typeface="Times New Roman"/>
                <a:cs typeface="Times New Roman"/>
              </a:rPr>
              <a:t>lập</a:t>
            </a:r>
            <a:r>
              <a:rPr sz="2400" spc="25" dirty="0">
                <a:latin typeface="Times New Roman"/>
                <a:cs typeface="Times New Roman"/>
              </a:rPr>
              <a:t> </a:t>
            </a:r>
            <a:r>
              <a:rPr sz="2400" dirty="0">
                <a:latin typeface="Times New Roman"/>
                <a:cs typeface="Times New Roman"/>
              </a:rPr>
              <a:t>dự</a:t>
            </a:r>
            <a:r>
              <a:rPr sz="2400" spc="15" dirty="0">
                <a:latin typeface="Times New Roman"/>
                <a:cs typeface="Times New Roman"/>
              </a:rPr>
              <a:t> </a:t>
            </a:r>
            <a:r>
              <a:rPr sz="2400" dirty="0">
                <a:latin typeface="Times New Roman"/>
                <a:cs typeface="Times New Roman"/>
              </a:rPr>
              <a:t>toán</a:t>
            </a:r>
            <a:r>
              <a:rPr sz="2400" spc="25" dirty="0">
                <a:latin typeface="Times New Roman"/>
                <a:cs typeface="Times New Roman"/>
              </a:rPr>
              <a:t> </a:t>
            </a:r>
            <a:r>
              <a:rPr sz="2400" dirty="0">
                <a:latin typeface="Times New Roman"/>
                <a:cs typeface="Times New Roman"/>
              </a:rPr>
              <a:t>hoặc</a:t>
            </a:r>
            <a:r>
              <a:rPr sz="2400" spc="30" dirty="0">
                <a:latin typeface="Times New Roman"/>
                <a:cs typeface="Times New Roman"/>
              </a:rPr>
              <a:t> </a:t>
            </a:r>
            <a:r>
              <a:rPr sz="2400" dirty="0">
                <a:latin typeface="Times New Roman"/>
                <a:cs typeface="Times New Roman"/>
              </a:rPr>
              <a:t>có</a:t>
            </a:r>
            <a:r>
              <a:rPr sz="2400" spc="15" dirty="0">
                <a:latin typeface="Times New Roman"/>
                <a:cs typeface="Times New Roman"/>
              </a:rPr>
              <a:t> </a:t>
            </a:r>
            <a:r>
              <a:rPr sz="2400" spc="-10" dirty="0">
                <a:latin typeface="Times New Roman"/>
                <a:cs typeface="Times New Roman"/>
              </a:rPr>
              <a:t>hướng </a:t>
            </a:r>
            <a:r>
              <a:rPr sz="2400" dirty="0">
                <a:latin typeface="Times New Roman"/>
                <a:cs typeface="Times New Roman"/>
              </a:rPr>
              <a:t>dẫn</a:t>
            </a:r>
            <a:r>
              <a:rPr sz="2400" spc="60" dirty="0">
                <a:latin typeface="Times New Roman"/>
                <a:cs typeface="Times New Roman"/>
              </a:rPr>
              <a:t> </a:t>
            </a:r>
            <a:r>
              <a:rPr sz="2400" dirty="0">
                <a:latin typeface="Times New Roman"/>
                <a:cs typeface="Times New Roman"/>
              </a:rPr>
              <a:t>về</a:t>
            </a:r>
            <a:r>
              <a:rPr sz="2400" spc="50" dirty="0">
                <a:latin typeface="Times New Roman"/>
                <a:cs typeface="Times New Roman"/>
              </a:rPr>
              <a:t> </a:t>
            </a:r>
            <a:r>
              <a:rPr sz="2400" dirty="0">
                <a:latin typeface="Times New Roman"/>
                <a:cs typeface="Times New Roman"/>
              </a:rPr>
              <a:t>định</a:t>
            </a:r>
            <a:r>
              <a:rPr sz="2400" spc="50" dirty="0">
                <a:latin typeface="Times New Roman"/>
                <a:cs typeface="Times New Roman"/>
              </a:rPr>
              <a:t> </a:t>
            </a:r>
            <a:r>
              <a:rPr sz="2400" dirty="0">
                <a:latin typeface="Times New Roman"/>
                <a:cs typeface="Times New Roman"/>
              </a:rPr>
              <a:t>mức,</a:t>
            </a:r>
            <a:r>
              <a:rPr sz="2400" spc="65" dirty="0">
                <a:latin typeface="Times New Roman"/>
                <a:cs typeface="Times New Roman"/>
              </a:rPr>
              <a:t> </a:t>
            </a:r>
            <a:r>
              <a:rPr sz="2400" dirty="0">
                <a:latin typeface="Times New Roman"/>
                <a:cs typeface="Times New Roman"/>
              </a:rPr>
              <a:t>đơn</a:t>
            </a:r>
            <a:r>
              <a:rPr sz="2400" spc="45" dirty="0">
                <a:latin typeface="Times New Roman"/>
                <a:cs typeface="Times New Roman"/>
              </a:rPr>
              <a:t> </a:t>
            </a:r>
            <a:r>
              <a:rPr sz="2400" dirty="0">
                <a:latin typeface="Times New Roman"/>
                <a:cs typeface="Times New Roman"/>
              </a:rPr>
              <a:t>giá.</a:t>
            </a:r>
            <a:r>
              <a:rPr sz="2400" spc="40" dirty="0">
                <a:latin typeface="Times New Roman"/>
                <a:cs typeface="Times New Roman"/>
              </a:rPr>
              <a:t> </a:t>
            </a:r>
            <a:r>
              <a:rPr sz="2400" dirty="0">
                <a:latin typeface="Times New Roman"/>
                <a:cs typeface="Times New Roman"/>
              </a:rPr>
              <a:t>Trường</a:t>
            </a:r>
            <a:r>
              <a:rPr sz="2400" spc="60" dirty="0">
                <a:latin typeface="Times New Roman"/>
                <a:cs typeface="Times New Roman"/>
              </a:rPr>
              <a:t> </a:t>
            </a:r>
            <a:r>
              <a:rPr sz="2400" dirty="0">
                <a:latin typeface="Times New Roman"/>
                <a:cs typeface="Times New Roman"/>
              </a:rPr>
              <a:t>hợp</a:t>
            </a:r>
            <a:r>
              <a:rPr sz="2400" spc="40" dirty="0">
                <a:latin typeface="Times New Roman"/>
                <a:cs typeface="Times New Roman"/>
              </a:rPr>
              <a:t> </a:t>
            </a:r>
            <a:r>
              <a:rPr sz="2400" dirty="0">
                <a:latin typeface="Times New Roman"/>
                <a:cs typeface="Times New Roman"/>
              </a:rPr>
              <a:t>chưa</a:t>
            </a:r>
            <a:r>
              <a:rPr sz="2400" spc="55" dirty="0">
                <a:latin typeface="Times New Roman"/>
                <a:cs typeface="Times New Roman"/>
              </a:rPr>
              <a:t> </a:t>
            </a:r>
            <a:r>
              <a:rPr sz="2400" dirty="0">
                <a:latin typeface="Times New Roman"/>
                <a:cs typeface="Times New Roman"/>
              </a:rPr>
              <a:t>đủ</a:t>
            </a:r>
            <a:r>
              <a:rPr sz="2400" spc="45" dirty="0">
                <a:latin typeface="Times New Roman"/>
                <a:cs typeface="Times New Roman"/>
              </a:rPr>
              <a:t> </a:t>
            </a:r>
            <a:r>
              <a:rPr sz="2400" dirty="0">
                <a:latin typeface="Times New Roman"/>
                <a:cs typeface="Times New Roman"/>
              </a:rPr>
              <a:t>điều</a:t>
            </a:r>
            <a:r>
              <a:rPr sz="2400" spc="50" dirty="0">
                <a:latin typeface="Times New Roman"/>
                <a:cs typeface="Times New Roman"/>
              </a:rPr>
              <a:t> </a:t>
            </a:r>
            <a:r>
              <a:rPr sz="2400" dirty="0">
                <a:latin typeface="Times New Roman"/>
                <a:cs typeface="Times New Roman"/>
              </a:rPr>
              <a:t>kiện</a:t>
            </a:r>
            <a:r>
              <a:rPr sz="2400" spc="35" dirty="0">
                <a:latin typeface="Times New Roman"/>
                <a:cs typeface="Times New Roman"/>
              </a:rPr>
              <a:t> </a:t>
            </a:r>
            <a:r>
              <a:rPr sz="2400" dirty="0">
                <a:latin typeface="Times New Roman"/>
                <a:cs typeface="Times New Roman"/>
              </a:rPr>
              <a:t>lập</a:t>
            </a:r>
            <a:r>
              <a:rPr sz="2400" spc="50" dirty="0">
                <a:latin typeface="Times New Roman"/>
                <a:cs typeface="Times New Roman"/>
              </a:rPr>
              <a:t> </a:t>
            </a:r>
            <a:r>
              <a:rPr sz="2400" dirty="0">
                <a:latin typeface="Times New Roman"/>
                <a:cs typeface="Times New Roman"/>
              </a:rPr>
              <a:t>dự</a:t>
            </a:r>
            <a:r>
              <a:rPr sz="2400" spc="45" dirty="0">
                <a:latin typeface="Times New Roman"/>
                <a:cs typeface="Times New Roman"/>
              </a:rPr>
              <a:t> </a:t>
            </a:r>
            <a:r>
              <a:rPr sz="2400" dirty="0">
                <a:latin typeface="Times New Roman"/>
                <a:cs typeface="Times New Roman"/>
              </a:rPr>
              <a:t>toán,</a:t>
            </a:r>
            <a:r>
              <a:rPr sz="2400" spc="50" dirty="0">
                <a:latin typeface="Times New Roman"/>
                <a:cs typeface="Times New Roman"/>
              </a:rPr>
              <a:t> </a:t>
            </a:r>
            <a:r>
              <a:rPr sz="2400" dirty="0">
                <a:latin typeface="Times New Roman"/>
                <a:cs typeface="Times New Roman"/>
              </a:rPr>
              <a:t>giá</a:t>
            </a:r>
            <a:r>
              <a:rPr sz="2400" spc="60" dirty="0">
                <a:latin typeface="Times New Roman"/>
                <a:cs typeface="Times New Roman"/>
              </a:rPr>
              <a:t> </a:t>
            </a:r>
            <a:r>
              <a:rPr sz="2400" dirty="0">
                <a:latin typeface="Times New Roman"/>
                <a:cs typeface="Times New Roman"/>
              </a:rPr>
              <a:t>gói</a:t>
            </a:r>
            <a:r>
              <a:rPr sz="2400" spc="55" dirty="0">
                <a:latin typeface="Times New Roman"/>
                <a:cs typeface="Times New Roman"/>
              </a:rPr>
              <a:t> </a:t>
            </a:r>
            <a:r>
              <a:rPr sz="2400" dirty="0">
                <a:latin typeface="Times New Roman"/>
                <a:cs typeface="Times New Roman"/>
              </a:rPr>
              <a:t>thầu</a:t>
            </a:r>
            <a:r>
              <a:rPr sz="2400" spc="45" dirty="0">
                <a:latin typeface="Times New Roman"/>
                <a:cs typeface="Times New Roman"/>
              </a:rPr>
              <a:t> </a:t>
            </a:r>
            <a:r>
              <a:rPr sz="2400" dirty="0">
                <a:latin typeface="Times New Roman"/>
                <a:cs typeface="Times New Roman"/>
              </a:rPr>
              <a:t>được</a:t>
            </a:r>
            <a:r>
              <a:rPr sz="2400" spc="65" dirty="0">
                <a:latin typeface="Times New Roman"/>
                <a:cs typeface="Times New Roman"/>
              </a:rPr>
              <a:t> </a:t>
            </a:r>
            <a:r>
              <a:rPr sz="2400" dirty="0">
                <a:latin typeface="Times New Roman"/>
                <a:cs typeface="Times New Roman"/>
              </a:rPr>
              <a:t>xác</a:t>
            </a:r>
            <a:r>
              <a:rPr sz="2400" spc="55" dirty="0">
                <a:latin typeface="Times New Roman"/>
                <a:cs typeface="Times New Roman"/>
              </a:rPr>
              <a:t> </a:t>
            </a:r>
            <a:r>
              <a:rPr sz="2400" dirty="0">
                <a:latin typeface="Times New Roman"/>
                <a:cs typeface="Times New Roman"/>
              </a:rPr>
              <a:t>định</a:t>
            </a:r>
            <a:r>
              <a:rPr sz="2400" spc="40" dirty="0">
                <a:latin typeface="Times New Roman"/>
                <a:cs typeface="Times New Roman"/>
              </a:rPr>
              <a:t> </a:t>
            </a:r>
            <a:r>
              <a:rPr sz="2400" dirty="0">
                <a:latin typeface="Times New Roman"/>
                <a:cs typeface="Times New Roman"/>
              </a:rPr>
              <a:t>trên</a:t>
            </a:r>
            <a:r>
              <a:rPr sz="2400" spc="50" dirty="0">
                <a:latin typeface="Times New Roman"/>
                <a:cs typeface="Times New Roman"/>
              </a:rPr>
              <a:t> </a:t>
            </a:r>
            <a:r>
              <a:rPr sz="2400" dirty="0">
                <a:latin typeface="Times New Roman"/>
                <a:cs typeface="Times New Roman"/>
              </a:rPr>
              <a:t>cơ</a:t>
            </a:r>
            <a:r>
              <a:rPr sz="2400" spc="55" dirty="0">
                <a:latin typeface="Times New Roman"/>
                <a:cs typeface="Times New Roman"/>
              </a:rPr>
              <a:t> </a:t>
            </a:r>
            <a:r>
              <a:rPr sz="2400" dirty="0">
                <a:latin typeface="Times New Roman"/>
                <a:cs typeface="Times New Roman"/>
              </a:rPr>
              <a:t>sở</a:t>
            </a:r>
            <a:r>
              <a:rPr sz="2400" spc="40" dirty="0">
                <a:latin typeface="Times New Roman"/>
                <a:cs typeface="Times New Roman"/>
              </a:rPr>
              <a:t> </a:t>
            </a:r>
            <a:r>
              <a:rPr sz="2400" spc="-25" dirty="0">
                <a:latin typeface="Times New Roman"/>
                <a:cs typeface="Times New Roman"/>
              </a:rPr>
              <a:t>các </a:t>
            </a:r>
            <a:r>
              <a:rPr sz="2400" dirty="0">
                <a:latin typeface="Times New Roman"/>
                <a:cs typeface="Times New Roman"/>
              </a:rPr>
              <a:t>thông</a:t>
            </a:r>
            <a:r>
              <a:rPr sz="2400" spc="20" dirty="0">
                <a:latin typeface="Times New Roman"/>
                <a:cs typeface="Times New Roman"/>
              </a:rPr>
              <a:t> </a:t>
            </a:r>
            <a:r>
              <a:rPr sz="2400" dirty="0">
                <a:latin typeface="Times New Roman"/>
                <a:cs typeface="Times New Roman"/>
              </a:rPr>
              <a:t>tin</a:t>
            </a:r>
            <a:r>
              <a:rPr sz="2400" spc="25" dirty="0">
                <a:latin typeface="Times New Roman"/>
                <a:cs typeface="Times New Roman"/>
              </a:rPr>
              <a:t> </a:t>
            </a:r>
            <a:r>
              <a:rPr sz="2400" dirty="0">
                <a:latin typeface="Times New Roman"/>
                <a:cs typeface="Times New Roman"/>
              </a:rPr>
              <a:t>sau:</a:t>
            </a:r>
            <a:r>
              <a:rPr sz="2400" spc="20" dirty="0">
                <a:latin typeface="Times New Roman"/>
                <a:cs typeface="Times New Roman"/>
              </a:rPr>
              <a:t> </a:t>
            </a:r>
            <a:r>
              <a:rPr sz="2400" dirty="0">
                <a:latin typeface="Times New Roman"/>
                <a:cs typeface="Times New Roman"/>
              </a:rPr>
              <a:t>giá</a:t>
            </a:r>
            <a:r>
              <a:rPr sz="2400" spc="25" dirty="0">
                <a:latin typeface="Times New Roman"/>
                <a:cs typeface="Times New Roman"/>
              </a:rPr>
              <a:t> </a:t>
            </a:r>
            <a:r>
              <a:rPr sz="2400" dirty="0">
                <a:latin typeface="Times New Roman"/>
                <a:cs typeface="Times New Roman"/>
              </a:rPr>
              <a:t>trung</a:t>
            </a:r>
            <a:r>
              <a:rPr sz="2400" spc="10" dirty="0">
                <a:latin typeface="Times New Roman"/>
                <a:cs typeface="Times New Roman"/>
              </a:rPr>
              <a:t> </a:t>
            </a:r>
            <a:r>
              <a:rPr sz="2400" dirty="0">
                <a:latin typeface="Times New Roman"/>
                <a:cs typeface="Times New Roman"/>
              </a:rPr>
              <a:t>bình</a:t>
            </a:r>
            <a:r>
              <a:rPr sz="2400" spc="10" dirty="0">
                <a:latin typeface="Times New Roman"/>
                <a:cs typeface="Times New Roman"/>
              </a:rPr>
              <a:t> </a:t>
            </a:r>
            <a:r>
              <a:rPr sz="2400" dirty="0">
                <a:latin typeface="Times New Roman"/>
                <a:cs typeface="Times New Roman"/>
              </a:rPr>
              <a:t>theo</a:t>
            </a:r>
            <a:r>
              <a:rPr sz="2400" spc="15" dirty="0">
                <a:latin typeface="Times New Roman"/>
                <a:cs typeface="Times New Roman"/>
              </a:rPr>
              <a:t> </a:t>
            </a:r>
            <a:r>
              <a:rPr sz="2400" dirty="0">
                <a:latin typeface="Times New Roman"/>
                <a:cs typeface="Times New Roman"/>
              </a:rPr>
              <a:t>thống</a:t>
            </a:r>
            <a:r>
              <a:rPr sz="2400" spc="10" dirty="0">
                <a:latin typeface="Times New Roman"/>
                <a:cs typeface="Times New Roman"/>
              </a:rPr>
              <a:t> </a:t>
            </a:r>
            <a:r>
              <a:rPr sz="2400" dirty="0">
                <a:latin typeface="Times New Roman"/>
                <a:cs typeface="Times New Roman"/>
              </a:rPr>
              <a:t>kê</a:t>
            </a:r>
            <a:r>
              <a:rPr sz="2400" spc="15" dirty="0">
                <a:latin typeface="Times New Roman"/>
                <a:cs typeface="Times New Roman"/>
              </a:rPr>
              <a:t> </a:t>
            </a:r>
            <a:r>
              <a:rPr sz="2400" dirty="0">
                <a:latin typeface="Times New Roman"/>
                <a:cs typeface="Times New Roman"/>
              </a:rPr>
              <a:t>của các</a:t>
            </a:r>
            <a:r>
              <a:rPr sz="2400" spc="30" dirty="0">
                <a:latin typeface="Times New Roman"/>
                <a:cs typeface="Times New Roman"/>
              </a:rPr>
              <a:t> </a:t>
            </a:r>
            <a:r>
              <a:rPr sz="2400" dirty="0">
                <a:latin typeface="Times New Roman"/>
                <a:cs typeface="Times New Roman"/>
              </a:rPr>
              <a:t>dự án,</a:t>
            </a:r>
            <a:r>
              <a:rPr sz="2400" spc="25" dirty="0">
                <a:latin typeface="Times New Roman"/>
                <a:cs typeface="Times New Roman"/>
              </a:rPr>
              <a:t> </a:t>
            </a:r>
            <a:r>
              <a:rPr sz="2400" dirty="0">
                <a:latin typeface="Times New Roman"/>
                <a:cs typeface="Times New Roman"/>
              </a:rPr>
              <a:t>gói</a:t>
            </a:r>
            <a:r>
              <a:rPr sz="2400" spc="10" dirty="0">
                <a:latin typeface="Times New Roman"/>
                <a:cs typeface="Times New Roman"/>
              </a:rPr>
              <a:t> </a:t>
            </a:r>
            <a:r>
              <a:rPr sz="2400" dirty="0">
                <a:latin typeface="Times New Roman"/>
                <a:cs typeface="Times New Roman"/>
              </a:rPr>
              <a:t>thầu</a:t>
            </a:r>
            <a:r>
              <a:rPr sz="2400" spc="15" dirty="0">
                <a:latin typeface="Times New Roman"/>
                <a:cs typeface="Times New Roman"/>
              </a:rPr>
              <a:t> </a:t>
            </a:r>
            <a:r>
              <a:rPr sz="2400" dirty="0">
                <a:latin typeface="Times New Roman"/>
                <a:cs typeface="Times New Roman"/>
              </a:rPr>
              <a:t>đã</a:t>
            </a:r>
            <a:r>
              <a:rPr sz="2400" spc="10" dirty="0">
                <a:latin typeface="Times New Roman"/>
                <a:cs typeface="Times New Roman"/>
              </a:rPr>
              <a:t> </a:t>
            </a:r>
            <a:r>
              <a:rPr sz="2400" dirty="0">
                <a:latin typeface="Times New Roman"/>
                <a:cs typeface="Times New Roman"/>
              </a:rPr>
              <a:t>thực</a:t>
            </a:r>
            <a:r>
              <a:rPr sz="2400" spc="5" dirty="0">
                <a:latin typeface="Times New Roman"/>
                <a:cs typeface="Times New Roman"/>
              </a:rPr>
              <a:t> </a:t>
            </a:r>
            <a:r>
              <a:rPr sz="2400" dirty="0">
                <a:latin typeface="Times New Roman"/>
                <a:cs typeface="Times New Roman"/>
              </a:rPr>
              <a:t>hiện</a:t>
            </a:r>
            <a:r>
              <a:rPr sz="2400" spc="25" dirty="0">
                <a:latin typeface="Times New Roman"/>
                <a:cs typeface="Times New Roman"/>
              </a:rPr>
              <a:t> </a:t>
            </a:r>
            <a:r>
              <a:rPr sz="2400" dirty="0">
                <a:latin typeface="Times New Roman"/>
                <a:cs typeface="Times New Roman"/>
              </a:rPr>
              <a:t>trong</a:t>
            </a:r>
            <a:r>
              <a:rPr sz="2400" spc="15" dirty="0">
                <a:latin typeface="Times New Roman"/>
                <a:cs typeface="Times New Roman"/>
              </a:rPr>
              <a:t> </a:t>
            </a:r>
            <a:r>
              <a:rPr sz="2400" dirty="0">
                <a:latin typeface="Times New Roman"/>
                <a:cs typeface="Times New Roman"/>
              </a:rPr>
              <a:t>khoảng</a:t>
            </a:r>
            <a:r>
              <a:rPr sz="2400" spc="15" dirty="0">
                <a:latin typeface="Times New Roman"/>
                <a:cs typeface="Times New Roman"/>
              </a:rPr>
              <a:t> </a:t>
            </a:r>
            <a:r>
              <a:rPr sz="2400" dirty="0">
                <a:latin typeface="Times New Roman"/>
                <a:cs typeface="Times New Roman"/>
              </a:rPr>
              <a:t>thời</a:t>
            </a:r>
            <a:r>
              <a:rPr sz="2400" spc="10" dirty="0">
                <a:latin typeface="Times New Roman"/>
                <a:cs typeface="Times New Roman"/>
              </a:rPr>
              <a:t> </a:t>
            </a:r>
            <a:r>
              <a:rPr sz="2400" dirty="0">
                <a:latin typeface="Times New Roman"/>
                <a:cs typeface="Times New Roman"/>
              </a:rPr>
              <a:t>gian</a:t>
            </a:r>
            <a:r>
              <a:rPr sz="2400" spc="5" dirty="0">
                <a:latin typeface="Times New Roman"/>
                <a:cs typeface="Times New Roman"/>
              </a:rPr>
              <a:t> </a:t>
            </a:r>
            <a:r>
              <a:rPr sz="2400" dirty="0">
                <a:latin typeface="Times New Roman"/>
                <a:cs typeface="Times New Roman"/>
              </a:rPr>
              <a:t>xác</a:t>
            </a:r>
            <a:r>
              <a:rPr sz="2400" spc="25" dirty="0">
                <a:latin typeface="Times New Roman"/>
                <a:cs typeface="Times New Roman"/>
              </a:rPr>
              <a:t> </a:t>
            </a:r>
            <a:r>
              <a:rPr sz="2400" spc="-10" dirty="0">
                <a:latin typeface="Times New Roman"/>
                <a:cs typeface="Times New Roman"/>
              </a:rPr>
              <a:t>định; </a:t>
            </a:r>
            <a:r>
              <a:rPr sz="2400" dirty="0">
                <a:latin typeface="Times New Roman"/>
                <a:cs typeface="Times New Roman"/>
              </a:rPr>
              <a:t>tổng</a:t>
            </a:r>
            <a:r>
              <a:rPr sz="2400" spc="25" dirty="0">
                <a:latin typeface="Times New Roman"/>
                <a:cs typeface="Times New Roman"/>
              </a:rPr>
              <a:t> </a:t>
            </a:r>
            <a:r>
              <a:rPr sz="2400" dirty="0">
                <a:latin typeface="Times New Roman"/>
                <a:cs typeface="Times New Roman"/>
              </a:rPr>
              <a:t>mức</a:t>
            </a:r>
            <a:r>
              <a:rPr sz="2400" spc="15" dirty="0">
                <a:latin typeface="Times New Roman"/>
                <a:cs typeface="Times New Roman"/>
              </a:rPr>
              <a:t> </a:t>
            </a:r>
            <a:r>
              <a:rPr sz="2400" dirty="0">
                <a:latin typeface="Times New Roman"/>
                <a:cs typeface="Times New Roman"/>
              </a:rPr>
              <a:t>đầu</a:t>
            </a:r>
            <a:r>
              <a:rPr sz="2400" spc="15" dirty="0">
                <a:latin typeface="Times New Roman"/>
                <a:cs typeface="Times New Roman"/>
              </a:rPr>
              <a:t> </a:t>
            </a:r>
            <a:r>
              <a:rPr sz="2400" dirty="0">
                <a:latin typeface="Times New Roman"/>
                <a:cs typeface="Times New Roman"/>
              </a:rPr>
              <a:t>tư</a:t>
            </a:r>
            <a:r>
              <a:rPr sz="2400" spc="10" dirty="0">
                <a:latin typeface="Times New Roman"/>
                <a:cs typeface="Times New Roman"/>
              </a:rPr>
              <a:t> </a:t>
            </a:r>
            <a:r>
              <a:rPr sz="2400" dirty="0">
                <a:latin typeface="Times New Roman"/>
                <a:cs typeface="Times New Roman"/>
              </a:rPr>
              <a:t>hoặc</a:t>
            </a:r>
            <a:r>
              <a:rPr sz="2400" spc="10" dirty="0">
                <a:latin typeface="Times New Roman"/>
                <a:cs typeface="Times New Roman"/>
              </a:rPr>
              <a:t> </a:t>
            </a:r>
            <a:r>
              <a:rPr sz="2400" dirty="0">
                <a:latin typeface="Times New Roman"/>
                <a:cs typeface="Times New Roman"/>
              </a:rPr>
              <a:t>ước</a:t>
            </a:r>
            <a:r>
              <a:rPr sz="2400" spc="10" dirty="0">
                <a:latin typeface="Times New Roman"/>
                <a:cs typeface="Times New Roman"/>
              </a:rPr>
              <a:t> </a:t>
            </a:r>
            <a:r>
              <a:rPr sz="2400" dirty="0">
                <a:latin typeface="Times New Roman"/>
                <a:cs typeface="Times New Roman"/>
              </a:rPr>
              <a:t>tính</a:t>
            </a:r>
            <a:r>
              <a:rPr sz="2400" spc="15" dirty="0">
                <a:latin typeface="Times New Roman"/>
                <a:cs typeface="Times New Roman"/>
              </a:rPr>
              <a:t> </a:t>
            </a:r>
            <a:r>
              <a:rPr sz="2400" dirty="0">
                <a:latin typeface="Times New Roman"/>
                <a:cs typeface="Times New Roman"/>
              </a:rPr>
              <a:t>tổng</a:t>
            </a:r>
            <a:r>
              <a:rPr sz="2400" spc="20" dirty="0">
                <a:latin typeface="Times New Roman"/>
                <a:cs typeface="Times New Roman"/>
              </a:rPr>
              <a:t> </a:t>
            </a:r>
            <a:r>
              <a:rPr sz="2400" dirty="0">
                <a:latin typeface="Times New Roman"/>
                <a:cs typeface="Times New Roman"/>
              </a:rPr>
              <a:t>mức</a:t>
            </a:r>
            <a:r>
              <a:rPr sz="2400" spc="25" dirty="0">
                <a:latin typeface="Times New Roman"/>
                <a:cs typeface="Times New Roman"/>
              </a:rPr>
              <a:t> </a:t>
            </a:r>
            <a:r>
              <a:rPr sz="2400" dirty="0">
                <a:latin typeface="Times New Roman"/>
                <a:cs typeface="Times New Roman"/>
              </a:rPr>
              <a:t>đầu</a:t>
            </a:r>
            <a:r>
              <a:rPr sz="2400" spc="10" dirty="0">
                <a:latin typeface="Times New Roman"/>
                <a:cs typeface="Times New Roman"/>
              </a:rPr>
              <a:t> </a:t>
            </a:r>
            <a:r>
              <a:rPr sz="2400" dirty="0">
                <a:latin typeface="Times New Roman"/>
                <a:cs typeface="Times New Roman"/>
              </a:rPr>
              <a:t>tư</a:t>
            </a:r>
            <a:r>
              <a:rPr sz="2400" spc="5" dirty="0">
                <a:latin typeface="Times New Roman"/>
                <a:cs typeface="Times New Roman"/>
              </a:rPr>
              <a:t> </a:t>
            </a:r>
            <a:r>
              <a:rPr sz="2400" dirty="0">
                <a:latin typeface="Times New Roman"/>
                <a:cs typeface="Times New Roman"/>
              </a:rPr>
              <a:t>theo</a:t>
            </a:r>
            <a:r>
              <a:rPr sz="2400" spc="30" dirty="0">
                <a:latin typeface="Times New Roman"/>
                <a:cs typeface="Times New Roman"/>
              </a:rPr>
              <a:t> </a:t>
            </a:r>
            <a:r>
              <a:rPr sz="2400" dirty="0">
                <a:latin typeface="Times New Roman"/>
                <a:cs typeface="Times New Roman"/>
              </a:rPr>
              <a:t>suất</a:t>
            </a:r>
            <a:r>
              <a:rPr sz="2400" spc="10" dirty="0">
                <a:latin typeface="Times New Roman"/>
                <a:cs typeface="Times New Roman"/>
              </a:rPr>
              <a:t> </a:t>
            </a:r>
            <a:r>
              <a:rPr sz="2400" dirty="0">
                <a:latin typeface="Times New Roman"/>
                <a:cs typeface="Times New Roman"/>
              </a:rPr>
              <a:t>vốn</a:t>
            </a:r>
            <a:r>
              <a:rPr sz="2400" spc="15" dirty="0">
                <a:latin typeface="Times New Roman"/>
                <a:cs typeface="Times New Roman"/>
              </a:rPr>
              <a:t> </a:t>
            </a:r>
            <a:r>
              <a:rPr sz="2400" dirty="0">
                <a:latin typeface="Times New Roman"/>
                <a:cs typeface="Times New Roman"/>
              </a:rPr>
              <a:t>đầu</a:t>
            </a:r>
            <a:r>
              <a:rPr sz="2400" spc="15" dirty="0">
                <a:latin typeface="Times New Roman"/>
                <a:cs typeface="Times New Roman"/>
              </a:rPr>
              <a:t> </a:t>
            </a:r>
            <a:r>
              <a:rPr sz="2400" dirty="0">
                <a:latin typeface="Times New Roman"/>
                <a:cs typeface="Times New Roman"/>
              </a:rPr>
              <a:t>tư,</a:t>
            </a:r>
            <a:r>
              <a:rPr sz="2400" spc="30" dirty="0">
                <a:latin typeface="Times New Roman"/>
                <a:cs typeface="Times New Roman"/>
              </a:rPr>
              <a:t> </a:t>
            </a:r>
            <a:r>
              <a:rPr sz="2400" dirty="0">
                <a:latin typeface="Times New Roman"/>
                <a:cs typeface="Times New Roman"/>
              </a:rPr>
              <a:t>dự</a:t>
            </a:r>
            <a:r>
              <a:rPr sz="2400" spc="10" dirty="0">
                <a:latin typeface="Times New Roman"/>
                <a:cs typeface="Times New Roman"/>
              </a:rPr>
              <a:t> </a:t>
            </a:r>
            <a:r>
              <a:rPr sz="2400" dirty="0">
                <a:latin typeface="Times New Roman"/>
                <a:cs typeface="Times New Roman"/>
              </a:rPr>
              <a:t>kiến</a:t>
            </a:r>
            <a:r>
              <a:rPr sz="2400" spc="15"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trị</a:t>
            </a:r>
            <a:r>
              <a:rPr sz="2400" spc="25" dirty="0">
                <a:latin typeface="Times New Roman"/>
                <a:cs typeface="Times New Roman"/>
              </a:rPr>
              <a:t> </a:t>
            </a:r>
            <a:r>
              <a:rPr sz="2400" dirty="0">
                <a:latin typeface="Times New Roman"/>
                <a:cs typeface="Times New Roman"/>
              </a:rPr>
              <a:t>dự</a:t>
            </a:r>
            <a:r>
              <a:rPr sz="2400" spc="10" dirty="0">
                <a:latin typeface="Times New Roman"/>
                <a:cs typeface="Times New Roman"/>
              </a:rPr>
              <a:t> </a:t>
            </a:r>
            <a:r>
              <a:rPr sz="2400" dirty="0">
                <a:latin typeface="Times New Roman"/>
                <a:cs typeface="Times New Roman"/>
              </a:rPr>
              <a:t>toán</a:t>
            </a:r>
            <a:r>
              <a:rPr sz="2400" spc="20" dirty="0">
                <a:latin typeface="Times New Roman"/>
                <a:cs typeface="Times New Roman"/>
              </a:rPr>
              <a:t> </a:t>
            </a:r>
            <a:r>
              <a:rPr sz="2400" dirty="0">
                <a:latin typeface="Times New Roman"/>
                <a:cs typeface="Times New Roman"/>
              </a:rPr>
              <a:t>mua</a:t>
            </a:r>
            <a:r>
              <a:rPr sz="2400" spc="25" dirty="0">
                <a:latin typeface="Times New Roman"/>
                <a:cs typeface="Times New Roman"/>
              </a:rPr>
              <a:t> </a:t>
            </a:r>
            <a:r>
              <a:rPr sz="2400" dirty="0">
                <a:latin typeface="Times New Roman"/>
                <a:cs typeface="Times New Roman"/>
              </a:rPr>
              <a:t>sắm;</a:t>
            </a:r>
            <a:r>
              <a:rPr sz="2400" spc="30" dirty="0">
                <a:latin typeface="Times New Roman"/>
                <a:cs typeface="Times New Roman"/>
              </a:rPr>
              <a:t> </a:t>
            </a:r>
            <a:r>
              <a:rPr sz="2400" dirty="0">
                <a:solidFill>
                  <a:srgbClr val="0070C0"/>
                </a:solidFill>
                <a:latin typeface="Times New Roman"/>
                <a:cs typeface="Times New Roman"/>
              </a:rPr>
              <a:t>định</a:t>
            </a:r>
            <a:r>
              <a:rPr sz="2400" spc="10" dirty="0">
                <a:solidFill>
                  <a:srgbClr val="0070C0"/>
                </a:solidFill>
                <a:latin typeface="Times New Roman"/>
                <a:cs typeface="Times New Roman"/>
              </a:rPr>
              <a:t> </a:t>
            </a:r>
            <a:r>
              <a:rPr sz="2400" spc="-25" dirty="0">
                <a:solidFill>
                  <a:srgbClr val="0070C0"/>
                </a:solidFill>
                <a:latin typeface="Times New Roman"/>
                <a:cs typeface="Times New Roman"/>
              </a:rPr>
              <a:t>mức </a:t>
            </a:r>
            <a:r>
              <a:rPr sz="2400" dirty="0">
                <a:solidFill>
                  <a:srgbClr val="0070C0"/>
                </a:solidFill>
                <a:latin typeface="Times New Roman"/>
                <a:cs typeface="Times New Roman"/>
              </a:rPr>
              <a:t>lương</a:t>
            </a:r>
            <a:r>
              <a:rPr sz="2400" spc="-20" dirty="0">
                <a:solidFill>
                  <a:srgbClr val="0070C0"/>
                </a:solidFill>
                <a:latin typeface="Times New Roman"/>
                <a:cs typeface="Times New Roman"/>
              </a:rPr>
              <a:t> </a:t>
            </a:r>
            <a:r>
              <a:rPr sz="2400" dirty="0">
                <a:solidFill>
                  <a:srgbClr val="0070C0"/>
                </a:solidFill>
                <a:latin typeface="Times New Roman"/>
                <a:cs typeface="Times New Roman"/>
              </a:rPr>
              <a:t>chuyên</a:t>
            </a:r>
            <a:r>
              <a:rPr sz="2400" spc="-50" dirty="0">
                <a:solidFill>
                  <a:srgbClr val="0070C0"/>
                </a:solidFill>
                <a:latin typeface="Times New Roman"/>
                <a:cs typeface="Times New Roman"/>
              </a:rPr>
              <a:t> </a:t>
            </a:r>
            <a:r>
              <a:rPr sz="2400" dirty="0">
                <a:solidFill>
                  <a:srgbClr val="0070C0"/>
                </a:solidFill>
                <a:latin typeface="Times New Roman"/>
                <a:cs typeface="Times New Roman"/>
              </a:rPr>
              <a:t>gia</a:t>
            </a:r>
            <a:r>
              <a:rPr sz="2400" spc="-15" dirty="0">
                <a:solidFill>
                  <a:srgbClr val="0070C0"/>
                </a:solidFill>
                <a:latin typeface="Times New Roman"/>
                <a:cs typeface="Times New Roman"/>
              </a:rPr>
              <a:t> </a:t>
            </a:r>
            <a:r>
              <a:rPr sz="2400" dirty="0">
                <a:solidFill>
                  <a:srgbClr val="0070C0"/>
                </a:solidFill>
                <a:latin typeface="Times New Roman"/>
                <a:cs typeface="Times New Roman"/>
              </a:rPr>
              <a:t>và</a:t>
            </a:r>
            <a:r>
              <a:rPr sz="2400" spc="-20" dirty="0">
                <a:solidFill>
                  <a:srgbClr val="0070C0"/>
                </a:solidFill>
                <a:latin typeface="Times New Roman"/>
                <a:cs typeface="Times New Roman"/>
              </a:rPr>
              <a:t> </a:t>
            </a:r>
            <a:r>
              <a:rPr sz="2400" dirty="0">
                <a:solidFill>
                  <a:srgbClr val="0070C0"/>
                </a:solidFill>
                <a:latin typeface="Times New Roman"/>
                <a:cs typeface="Times New Roman"/>
              </a:rPr>
              <a:t>số</a:t>
            </a:r>
            <a:r>
              <a:rPr sz="2400" spc="-15" dirty="0">
                <a:solidFill>
                  <a:srgbClr val="0070C0"/>
                </a:solidFill>
                <a:latin typeface="Times New Roman"/>
                <a:cs typeface="Times New Roman"/>
              </a:rPr>
              <a:t> </a:t>
            </a:r>
            <a:r>
              <a:rPr sz="2400" dirty="0">
                <a:solidFill>
                  <a:srgbClr val="0070C0"/>
                </a:solidFill>
                <a:latin typeface="Times New Roman"/>
                <a:cs typeface="Times New Roman"/>
              </a:rPr>
              <a:t>ngày</a:t>
            </a:r>
            <a:r>
              <a:rPr sz="2400" spc="-20" dirty="0">
                <a:solidFill>
                  <a:srgbClr val="0070C0"/>
                </a:solidFill>
                <a:latin typeface="Times New Roman"/>
                <a:cs typeface="Times New Roman"/>
              </a:rPr>
              <a:t> </a:t>
            </a:r>
            <a:r>
              <a:rPr sz="2400" dirty="0">
                <a:solidFill>
                  <a:srgbClr val="0070C0"/>
                </a:solidFill>
                <a:latin typeface="Times New Roman"/>
                <a:cs typeface="Times New Roman"/>
              </a:rPr>
              <a:t>công</a:t>
            </a:r>
            <a:r>
              <a:rPr sz="2400" dirty="0">
                <a:latin typeface="Times New Roman"/>
                <a:cs typeface="Times New Roman"/>
              </a:rPr>
              <a:t>;</a:t>
            </a:r>
            <a:r>
              <a:rPr sz="2400" spc="-25" dirty="0">
                <a:latin typeface="Times New Roman"/>
                <a:cs typeface="Times New Roman"/>
              </a:rPr>
              <a:t> </a:t>
            </a:r>
            <a:r>
              <a:rPr sz="2400" dirty="0">
                <a:latin typeface="Times New Roman"/>
                <a:cs typeface="Times New Roman"/>
              </a:rPr>
              <a:t>các</a:t>
            </a:r>
            <a:r>
              <a:rPr sz="2400" spc="-30" dirty="0">
                <a:latin typeface="Times New Roman"/>
                <a:cs typeface="Times New Roman"/>
              </a:rPr>
              <a:t> </a:t>
            </a:r>
            <a:r>
              <a:rPr sz="2400" dirty="0">
                <a:latin typeface="Times New Roman"/>
                <a:cs typeface="Times New Roman"/>
              </a:rPr>
              <a:t>thông</a:t>
            </a:r>
            <a:r>
              <a:rPr sz="2400" spc="-20" dirty="0">
                <a:latin typeface="Times New Roman"/>
                <a:cs typeface="Times New Roman"/>
              </a:rPr>
              <a:t> </a:t>
            </a:r>
            <a:r>
              <a:rPr sz="2400" dirty="0">
                <a:latin typeface="Times New Roman"/>
                <a:cs typeface="Times New Roman"/>
              </a:rPr>
              <a:t>tin</a:t>
            </a:r>
            <a:r>
              <a:rPr sz="2400" spc="-25" dirty="0">
                <a:latin typeface="Times New Roman"/>
                <a:cs typeface="Times New Roman"/>
              </a:rPr>
              <a:t> </a:t>
            </a:r>
            <a:r>
              <a:rPr sz="2400" dirty="0">
                <a:latin typeface="Times New Roman"/>
                <a:cs typeface="Times New Roman"/>
              </a:rPr>
              <a:t>liên</a:t>
            </a:r>
            <a:r>
              <a:rPr sz="2400" spc="-15" dirty="0">
                <a:latin typeface="Times New Roman"/>
                <a:cs typeface="Times New Roman"/>
              </a:rPr>
              <a:t> </a:t>
            </a:r>
            <a:r>
              <a:rPr sz="2400" dirty="0">
                <a:latin typeface="Times New Roman"/>
                <a:cs typeface="Times New Roman"/>
              </a:rPr>
              <a:t>quan</a:t>
            </a:r>
            <a:r>
              <a:rPr sz="2400" spc="-25" dirty="0">
                <a:latin typeface="Times New Roman"/>
                <a:cs typeface="Times New Roman"/>
              </a:rPr>
              <a:t> </a:t>
            </a:r>
            <a:r>
              <a:rPr sz="2400" spc="-10" dirty="0">
                <a:latin typeface="Times New Roman"/>
                <a:cs typeface="Times New Roman"/>
              </a:rPr>
              <a:t>khác;</a:t>
            </a:r>
            <a:endParaRPr sz="2400" dirty="0">
              <a:latin typeface="Times New Roman"/>
              <a:cs typeface="Times New Roman"/>
            </a:endParaRPr>
          </a:p>
        </p:txBody>
      </p:sp>
      <p:sp>
        <p:nvSpPr>
          <p:cNvPr id="26" name="object 26"/>
          <p:cNvSpPr txBox="1"/>
          <p:nvPr/>
        </p:nvSpPr>
        <p:spPr>
          <a:xfrm>
            <a:off x="516884" y="4546600"/>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2</a:t>
            </a:r>
            <a:endParaRPr sz="2500" dirty="0">
              <a:solidFill>
                <a:srgbClr val="0070C0"/>
              </a:solidFill>
              <a:latin typeface="Trebuchet MS"/>
              <a:cs typeface="Trebuchet MS"/>
            </a:endParaRPr>
          </a:p>
        </p:txBody>
      </p:sp>
      <p:sp>
        <p:nvSpPr>
          <p:cNvPr id="30" name="object 30"/>
          <p:cNvSpPr txBox="1"/>
          <p:nvPr/>
        </p:nvSpPr>
        <p:spPr>
          <a:xfrm>
            <a:off x="1130046" y="4344256"/>
            <a:ext cx="10671810" cy="1160573"/>
          </a:xfrm>
          <a:prstGeom prst="rect">
            <a:avLst/>
          </a:prstGeom>
        </p:spPr>
        <p:txBody>
          <a:bodyPr vert="horz" wrap="square" lIns="0" tIns="52069" rIns="0" bIns="0" rtlCol="0">
            <a:spAutoFit/>
          </a:bodyPr>
          <a:lstStyle/>
          <a:p>
            <a:pPr marL="116205" marR="103505">
              <a:tabLst>
                <a:tab pos="288925" algn="l"/>
              </a:tabLst>
            </a:pPr>
            <a:r>
              <a:rPr sz="2400" dirty="0">
                <a:latin typeface="Times New Roman"/>
                <a:cs typeface="Times New Roman"/>
              </a:rPr>
              <a:t>Nội</a:t>
            </a:r>
            <a:r>
              <a:rPr sz="2400" spc="-30" dirty="0">
                <a:latin typeface="Times New Roman"/>
                <a:cs typeface="Times New Roman"/>
              </a:rPr>
              <a:t> </a:t>
            </a:r>
            <a:r>
              <a:rPr sz="2400" dirty="0">
                <a:latin typeface="Times New Roman"/>
                <a:cs typeface="Times New Roman"/>
              </a:rPr>
              <a:t>dung</a:t>
            </a:r>
            <a:r>
              <a:rPr sz="2400" spc="-10" dirty="0">
                <a:latin typeface="Times New Roman"/>
                <a:cs typeface="Times New Roman"/>
              </a:rPr>
              <a:t> </a:t>
            </a:r>
            <a:r>
              <a:rPr sz="2400" dirty="0">
                <a:latin typeface="Times New Roman"/>
                <a:cs typeface="Times New Roman"/>
              </a:rPr>
              <a:t>và</a:t>
            </a:r>
            <a:r>
              <a:rPr sz="2400" spc="-20" dirty="0">
                <a:latin typeface="Times New Roman"/>
                <a:cs typeface="Times New Roman"/>
              </a:rPr>
              <a:t> </a:t>
            </a:r>
            <a:r>
              <a:rPr sz="2400" dirty="0">
                <a:latin typeface="Times New Roman"/>
                <a:cs typeface="Times New Roman"/>
              </a:rPr>
              <a:t>phạm</a:t>
            </a:r>
            <a:r>
              <a:rPr sz="2400" spc="-15" dirty="0">
                <a:latin typeface="Times New Roman"/>
                <a:cs typeface="Times New Roman"/>
              </a:rPr>
              <a:t> </a:t>
            </a:r>
            <a:r>
              <a:rPr sz="2400" dirty="0">
                <a:latin typeface="Times New Roman"/>
                <a:cs typeface="Times New Roman"/>
              </a:rPr>
              <a:t>vi</a:t>
            </a:r>
            <a:r>
              <a:rPr sz="2400" spc="-20" dirty="0">
                <a:latin typeface="Times New Roman"/>
                <a:cs typeface="Times New Roman"/>
              </a:rPr>
              <a:t> </a:t>
            </a:r>
            <a:r>
              <a:rPr sz="2400" dirty="0">
                <a:latin typeface="Times New Roman"/>
                <a:cs typeface="Times New Roman"/>
              </a:rPr>
              <a:t>công</a:t>
            </a:r>
            <a:r>
              <a:rPr sz="2400" spc="-20" dirty="0">
                <a:latin typeface="Times New Roman"/>
                <a:cs typeface="Times New Roman"/>
              </a:rPr>
              <a:t> </a:t>
            </a:r>
            <a:r>
              <a:rPr sz="2400" dirty="0">
                <a:latin typeface="Times New Roman"/>
                <a:cs typeface="Times New Roman"/>
              </a:rPr>
              <a:t>việc,</a:t>
            </a:r>
            <a:r>
              <a:rPr sz="2400" spc="-30" dirty="0">
                <a:latin typeface="Times New Roman"/>
                <a:cs typeface="Times New Roman"/>
              </a:rPr>
              <a:t> </a:t>
            </a:r>
            <a:r>
              <a:rPr sz="2400" dirty="0">
                <a:latin typeface="Times New Roman"/>
                <a:cs typeface="Times New Roman"/>
              </a:rPr>
              <a:t>số</a:t>
            </a:r>
            <a:r>
              <a:rPr sz="2400" spc="-15" dirty="0">
                <a:latin typeface="Times New Roman"/>
                <a:cs typeface="Times New Roman"/>
              </a:rPr>
              <a:t> </a:t>
            </a:r>
            <a:r>
              <a:rPr sz="2400" dirty="0">
                <a:latin typeface="Times New Roman"/>
                <a:cs typeface="Times New Roman"/>
              </a:rPr>
              <a:t>lượng</a:t>
            </a:r>
            <a:r>
              <a:rPr sz="2400" spc="-15" dirty="0">
                <a:latin typeface="Times New Roman"/>
                <a:cs typeface="Times New Roman"/>
              </a:rPr>
              <a:t> </a:t>
            </a:r>
            <a:r>
              <a:rPr sz="2400" dirty="0">
                <a:latin typeface="Times New Roman"/>
                <a:cs typeface="Times New Roman"/>
              </a:rPr>
              <a:t>chuyên</a:t>
            </a:r>
            <a:r>
              <a:rPr sz="2400" spc="-60" dirty="0">
                <a:latin typeface="Times New Roman"/>
                <a:cs typeface="Times New Roman"/>
              </a:rPr>
              <a:t> </a:t>
            </a:r>
            <a:r>
              <a:rPr sz="2400" dirty="0">
                <a:latin typeface="Times New Roman"/>
                <a:cs typeface="Times New Roman"/>
              </a:rPr>
              <a:t>gia,</a:t>
            </a:r>
            <a:r>
              <a:rPr sz="2400" spc="-15" dirty="0">
                <a:latin typeface="Times New Roman"/>
                <a:cs typeface="Times New Roman"/>
              </a:rPr>
              <a:t> </a:t>
            </a:r>
            <a:r>
              <a:rPr sz="2400" dirty="0">
                <a:latin typeface="Times New Roman"/>
                <a:cs typeface="Times New Roman"/>
              </a:rPr>
              <a:t>thời</a:t>
            </a:r>
            <a:r>
              <a:rPr sz="2400" spc="-20" dirty="0">
                <a:latin typeface="Times New Roman"/>
                <a:cs typeface="Times New Roman"/>
              </a:rPr>
              <a:t> </a:t>
            </a:r>
            <a:r>
              <a:rPr sz="2400" dirty="0">
                <a:latin typeface="Times New Roman"/>
                <a:cs typeface="Times New Roman"/>
              </a:rPr>
              <a:t>gian</a:t>
            </a:r>
            <a:r>
              <a:rPr sz="2400" spc="-35" dirty="0">
                <a:latin typeface="Times New Roman"/>
                <a:cs typeface="Times New Roman"/>
              </a:rPr>
              <a:t> </a:t>
            </a:r>
            <a:r>
              <a:rPr sz="2400" dirty="0">
                <a:latin typeface="Times New Roman"/>
                <a:cs typeface="Times New Roman"/>
              </a:rPr>
              <a:t>thực</a:t>
            </a:r>
            <a:r>
              <a:rPr sz="2400" spc="-15" dirty="0">
                <a:latin typeface="Times New Roman"/>
                <a:cs typeface="Times New Roman"/>
              </a:rPr>
              <a:t> </a:t>
            </a:r>
            <a:r>
              <a:rPr sz="2400" dirty="0">
                <a:latin typeface="Times New Roman"/>
                <a:cs typeface="Times New Roman"/>
              </a:rPr>
              <a:t>hiện,</a:t>
            </a:r>
            <a:r>
              <a:rPr sz="2400" spc="-15" dirty="0">
                <a:latin typeface="Times New Roman"/>
                <a:cs typeface="Times New Roman"/>
              </a:rPr>
              <a:t> </a:t>
            </a:r>
            <a:r>
              <a:rPr sz="2400" dirty="0">
                <a:latin typeface="Times New Roman"/>
                <a:cs typeface="Times New Roman"/>
              </a:rPr>
              <a:t>năng</a:t>
            </a:r>
            <a:r>
              <a:rPr sz="2400" spc="-20" dirty="0">
                <a:latin typeface="Times New Roman"/>
                <a:cs typeface="Times New Roman"/>
              </a:rPr>
              <a:t> </a:t>
            </a:r>
            <a:r>
              <a:rPr sz="2400" dirty="0">
                <a:latin typeface="Times New Roman"/>
                <a:cs typeface="Times New Roman"/>
              </a:rPr>
              <a:t>lực,</a:t>
            </a:r>
            <a:r>
              <a:rPr sz="2400" spc="-30" dirty="0">
                <a:latin typeface="Times New Roman"/>
                <a:cs typeface="Times New Roman"/>
              </a:rPr>
              <a:t> </a:t>
            </a:r>
            <a:r>
              <a:rPr sz="2400" dirty="0">
                <a:latin typeface="Times New Roman"/>
                <a:cs typeface="Times New Roman"/>
              </a:rPr>
              <a:t>kinh</a:t>
            </a:r>
            <a:r>
              <a:rPr sz="2400" spc="-10" dirty="0">
                <a:latin typeface="Times New Roman"/>
                <a:cs typeface="Times New Roman"/>
              </a:rPr>
              <a:t> </a:t>
            </a:r>
            <a:r>
              <a:rPr sz="2400" dirty="0">
                <a:latin typeface="Times New Roman"/>
                <a:cs typeface="Times New Roman"/>
              </a:rPr>
              <a:t>nghiệm</a:t>
            </a:r>
            <a:r>
              <a:rPr sz="2400" spc="-35" dirty="0">
                <a:latin typeface="Times New Roman"/>
                <a:cs typeface="Times New Roman"/>
              </a:rPr>
              <a:t> </a:t>
            </a:r>
            <a:r>
              <a:rPr sz="2400" dirty="0">
                <a:latin typeface="Times New Roman"/>
                <a:cs typeface="Times New Roman"/>
              </a:rPr>
              <a:t>của</a:t>
            </a:r>
            <a:r>
              <a:rPr sz="2400" spc="-15" dirty="0">
                <a:latin typeface="Times New Roman"/>
                <a:cs typeface="Times New Roman"/>
              </a:rPr>
              <a:t> </a:t>
            </a:r>
            <a:r>
              <a:rPr sz="2400" dirty="0">
                <a:latin typeface="Times New Roman"/>
                <a:cs typeface="Times New Roman"/>
              </a:rPr>
              <a:t>chuyên</a:t>
            </a:r>
            <a:r>
              <a:rPr sz="2400" spc="-50" dirty="0">
                <a:latin typeface="Times New Roman"/>
                <a:cs typeface="Times New Roman"/>
              </a:rPr>
              <a:t> </a:t>
            </a:r>
            <a:r>
              <a:rPr sz="2400" spc="-25" dirty="0">
                <a:latin typeface="Times New Roman"/>
                <a:cs typeface="Times New Roman"/>
              </a:rPr>
              <a:t>gia </a:t>
            </a:r>
            <a:r>
              <a:rPr sz="2400" dirty="0">
                <a:latin typeface="Times New Roman"/>
                <a:cs typeface="Times New Roman"/>
              </a:rPr>
              <a:t>tư</a:t>
            </a:r>
            <a:r>
              <a:rPr sz="2400" spc="-30" dirty="0">
                <a:latin typeface="Times New Roman"/>
                <a:cs typeface="Times New Roman"/>
              </a:rPr>
              <a:t> </a:t>
            </a:r>
            <a:r>
              <a:rPr sz="2400" dirty="0">
                <a:latin typeface="Times New Roman"/>
                <a:cs typeface="Times New Roman"/>
              </a:rPr>
              <a:t>vấn,</a:t>
            </a:r>
            <a:r>
              <a:rPr sz="2400" spc="-15" dirty="0">
                <a:latin typeface="Times New Roman"/>
                <a:cs typeface="Times New Roman"/>
              </a:rPr>
              <a:t> </a:t>
            </a:r>
            <a:r>
              <a:rPr sz="2400" dirty="0">
                <a:latin typeface="Times New Roman"/>
                <a:cs typeface="Times New Roman"/>
              </a:rPr>
              <a:t>mức</a:t>
            </a:r>
            <a:r>
              <a:rPr sz="2400" spc="-10" dirty="0">
                <a:latin typeface="Times New Roman"/>
                <a:cs typeface="Times New Roman"/>
              </a:rPr>
              <a:t> </a:t>
            </a:r>
            <a:r>
              <a:rPr sz="2400" dirty="0">
                <a:latin typeface="Times New Roman"/>
                <a:cs typeface="Times New Roman"/>
              </a:rPr>
              <a:t>lương</a:t>
            </a:r>
            <a:r>
              <a:rPr sz="2400" spc="-15" dirty="0">
                <a:latin typeface="Times New Roman"/>
                <a:cs typeface="Times New Roman"/>
              </a:rPr>
              <a:t> </a:t>
            </a:r>
            <a:r>
              <a:rPr sz="2400" dirty="0">
                <a:latin typeface="Times New Roman"/>
                <a:cs typeface="Times New Roman"/>
              </a:rPr>
              <a:t>chuyên</a:t>
            </a:r>
            <a:r>
              <a:rPr sz="2400" spc="-40" dirty="0">
                <a:latin typeface="Times New Roman"/>
                <a:cs typeface="Times New Roman"/>
              </a:rPr>
              <a:t> </a:t>
            </a:r>
            <a:r>
              <a:rPr sz="2400" dirty="0">
                <a:latin typeface="Times New Roman"/>
                <a:cs typeface="Times New Roman"/>
              </a:rPr>
              <a:t>gia</a:t>
            </a:r>
            <a:r>
              <a:rPr sz="2400" spc="-25" dirty="0">
                <a:latin typeface="Times New Roman"/>
                <a:cs typeface="Times New Roman"/>
              </a:rPr>
              <a:t> </a:t>
            </a:r>
            <a:r>
              <a:rPr sz="2400" dirty="0">
                <a:latin typeface="Times New Roman"/>
                <a:cs typeface="Times New Roman"/>
              </a:rPr>
              <a:t>theo</a:t>
            </a:r>
            <a:r>
              <a:rPr sz="2400" spc="-25" dirty="0">
                <a:latin typeface="Times New Roman"/>
                <a:cs typeface="Times New Roman"/>
              </a:rPr>
              <a:t> </a:t>
            </a:r>
            <a:r>
              <a:rPr sz="2400" dirty="0">
                <a:latin typeface="Times New Roman"/>
                <a:cs typeface="Times New Roman"/>
              </a:rPr>
              <a:t>quy</a:t>
            </a:r>
            <a:r>
              <a:rPr sz="2400" spc="-10"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của</a:t>
            </a:r>
            <a:r>
              <a:rPr sz="2400" spc="-25" dirty="0">
                <a:latin typeface="Times New Roman"/>
                <a:cs typeface="Times New Roman"/>
              </a:rPr>
              <a:t> </a:t>
            </a:r>
            <a:r>
              <a:rPr sz="2400" dirty="0">
                <a:latin typeface="Times New Roman"/>
                <a:cs typeface="Times New Roman"/>
              </a:rPr>
              <a:t>pháp</a:t>
            </a:r>
            <a:r>
              <a:rPr sz="2400" spc="-20" dirty="0">
                <a:latin typeface="Times New Roman"/>
                <a:cs typeface="Times New Roman"/>
              </a:rPr>
              <a:t> </a:t>
            </a:r>
            <a:r>
              <a:rPr sz="2400" dirty="0">
                <a:latin typeface="Times New Roman"/>
                <a:cs typeface="Times New Roman"/>
              </a:rPr>
              <a:t>luật</a:t>
            </a:r>
            <a:r>
              <a:rPr sz="2400" spc="-25" dirty="0">
                <a:latin typeface="Times New Roman"/>
                <a:cs typeface="Times New Roman"/>
              </a:rPr>
              <a:t> </a:t>
            </a:r>
            <a:r>
              <a:rPr sz="2400" dirty="0">
                <a:latin typeface="Times New Roman"/>
                <a:cs typeface="Times New Roman"/>
              </a:rPr>
              <a:t>(nếu</a:t>
            </a:r>
            <a:r>
              <a:rPr sz="2400" spc="-2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và</a:t>
            </a:r>
            <a:r>
              <a:rPr sz="2400" spc="-20" dirty="0">
                <a:latin typeface="Times New Roman"/>
                <a:cs typeface="Times New Roman"/>
              </a:rPr>
              <a:t> </a:t>
            </a:r>
            <a:r>
              <a:rPr sz="2400" dirty="0">
                <a:latin typeface="Times New Roman"/>
                <a:cs typeface="Times New Roman"/>
              </a:rPr>
              <a:t>các</a:t>
            </a:r>
            <a:r>
              <a:rPr sz="2400" spc="-30" dirty="0">
                <a:latin typeface="Times New Roman"/>
                <a:cs typeface="Times New Roman"/>
              </a:rPr>
              <a:t> </a:t>
            </a:r>
            <a:r>
              <a:rPr sz="2400" dirty="0">
                <a:latin typeface="Times New Roman"/>
                <a:cs typeface="Times New Roman"/>
              </a:rPr>
              <a:t>yếu</a:t>
            </a:r>
            <a:r>
              <a:rPr sz="2400" spc="-40" dirty="0">
                <a:latin typeface="Times New Roman"/>
                <a:cs typeface="Times New Roman"/>
              </a:rPr>
              <a:t> </a:t>
            </a:r>
            <a:r>
              <a:rPr sz="2400" dirty="0">
                <a:latin typeface="Times New Roman"/>
                <a:cs typeface="Times New Roman"/>
              </a:rPr>
              <a:t>tố</a:t>
            </a:r>
            <a:r>
              <a:rPr sz="2400" spc="-10" dirty="0">
                <a:latin typeface="Times New Roman"/>
                <a:cs typeface="Times New Roman"/>
              </a:rPr>
              <a:t> khác;</a:t>
            </a:r>
            <a:endParaRPr sz="2400" dirty="0">
              <a:latin typeface="Times New Roman"/>
              <a:cs typeface="Times New Roman"/>
            </a:endParaRPr>
          </a:p>
        </p:txBody>
      </p:sp>
      <p:sp>
        <p:nvSpPr>
          <p:cNvPr id="41" name="TextBox 40">
            <a:extLst>
              <a:ext uri="{FF2B5EF4-FFF2-40B4-BE49-F238E27FC236}">
                <a16:creationId xmlns:a16="http://schemas.microsoft.com/office/drawing/2014/main" id="{CD7534C0-22E3-7AD9-2C8B-CD10F6E10E3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GIÁ GÓI THẦU</a:t>
            </a:r>
            <a:endParaRPr lang="en-US" sz="3600" dirty="0">
              <a:solidFill>
                <a:srgbClr val="FFC000"/>
              </a:solidFill>
            </a:endParaRPr>
          </a:p>
        </p:txBody>
      </p:sp>
    </p:spTree>
    <p:extLst>
      <p:ext uri="{BB962C8B-B14F-4D97-AF65-F5344CB8AC3E}">
        <p14:creationId xmlns:p14="http://schemas.microsoft.com/office/powerpoint/2010/main" val="362471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20356" y="-4572"/>
            <a:ext cx="4772660" cy="6868159"/>
            <a:chOff x="7420356" y="-4572"/>
            <a:chExt cx="4772660" cy="6868159"/>
          </a:xfrm>
        </p:grpSpPr>
        <p:sp>
          <p:nvSpPr>
            <p:cNvPr id="3" name="object 3"/>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4" name="object 4"/>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5" name="object 5"/>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1" name="object 11"/>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34" name="object 34"/>
          <p:cNvSpPr txBox="1"/>
          <p:nvPr/>
        </p:nvSpPr>
        <p:spPr>
          <a:xfrm>
            <a:off x="532370" y="3184143"/>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3</a:t>
            </a:r>
            <a:endParaRPr sz="2500" dirty="0">
              <a:solidFill>
                <a:srgbClr val="0070C0"/>
              </a:solidFill>
              <a:latin typeface="Trebuchet MS"/>
              <a:cs typeface="Trebuchet MS"/>
            </a:endParaRPr>
          </a:p>
        </p:txBody>
      </p:sp>
      <p:sp>
        <p:nvSpPr>
          <p:cNvPr id="38" name="object 38"/>
          <p:cNvSpPr txBox="1"/>
          <p:nvPr/>
        </p:nvSpPr>
        <p:spPr>
          <a:xfrm>
            <a:off x="1128889" y="1681722"/>
            <a:ext cx="10506075" cy="4180119"/>
          </a:xfrm>
          <a:prstGeom prst="rect">
            <a:avLst/>
          </a:prstGeom>
        </p:spPr>
        <p:txBody>
          <a:bodyPr vert="horz" wrap="square" lIns="0" tIns="50165" rIns="0" bIns="0" rtlCol="0">
            <a:spAutoFit/>
          </a:bodyPr>
          <a:lstStyle/>
          <a:p>
            <a:pPr marL="184785" marR="5080" indent="-172720" algn="just">
              <a:lnSpc>
                <a:spcPct val="86200"/>
              </a:lnSpc>
              <a:spcBef>
                <a:spcPts val="395"/>
              </a:spcBef>
              <a:buChar char="•"/>
              <a:tabLst>
                <a:tab pos="184785" algn="l"/>
              </a:tabLst>
            </a:pPr>
            <a:r>
              <a:rPr sz="2400" dirty="0">
                <a:latin typeface="Times New Roman"/>
                <a:cs typeface="Times New Roman"/>
              </a:rPr>
              <a:t>Kết</a:t>
            </a:r>
            <a:r>
              <a:rPr sz="2400" spc="-10" dirty="0">
                <a:latin typeface="Times New Roman"/>
                <a:cs typeface="Times New Roman"/>
              </a:rPr>
              <a:t> </a:t>
            </a:r>
            <a:r>
              <a:rPr sz="2400" dirty="0">
                <a:latin typeface="Times New Roman"/>
                <a:cs typeface="Times New Roman"/>
              </a:rPr>
              <a:t>quả</a:t>
            </a:r>
            <a:r>
              <a:rPr sz="2400" spc="-20" dirty="0">
                <a:latin typeface="Times New Roman"/>
                <a:cs typeface="Times New Roman"/>
              </a:rPr>
              <a:t> </a:t>
            </a:r>
            <a:r>
              <a:rPr sz="2400" dirty="0">
                <a:latin typeface="Times New Roman"/>
                <a:cs typeface="Times New Roman"/>
              </a:rPr>
              <a:t>lựa</a:t>
            </a:r>
            <a:r>
              <a:rPr sz="2400" spc="-25" dirty="0">
                <a:latin typeface="Times New Roman"/>
                <a:cs typeface="Times New Roman"/>
              </a:rPr>
              <a:t> </a:t>
            </a:r>
            <a:r>
              <a:rPr sz="2400" dirty="0">
                <a:latin typeface="Times New Roman"/>
                <a:cs typeface="Times New Roman"/>
              </a:rPr>
              <a:t>chọn</a:t>
            </a:r>
            <a:r>
              <a:rPr sz="2400" spc="-10" dirty="0">
                <a:latin typeface="Times New Roman"/>
                <a:cs typeface="Times New Roman"/>
              </a:rPr>
              <a:t> </a:t>
            </a:r>
            <a:r>
              <a:rPr sz="2400" dirty="0">
                <a:latin typeface="Times New Roman"/>
                <a:cs typeface="Times New Roman"/>
              </a:rPr>
              <a:t>nhà</a:t>
            </a:r>
            <a:r>
              <a:rPr sz="2400" spc="-20" dirty="0">
                <a:latin typeface="Times New Roman"/>
                <a:cs typeface="Times New Roman"/>
              </a:rPr>
              <a:t> </a:t>
            </a:r>
            <a:r>
              <a:rPr sz="2400" dirty="0">
                <a:latin typeface="Times New Roman"/>
                <a:cs typeface="Times New Roman"/>
              </a:rPr>
              <a:t>thầu</a:t>
            </a:r>
            <a:r>
              <a:rPr sz="2400" spc="-20" dirty="0">
                <a:latin typeface="Times New Roman"/>
                <a:cs typeface="Times New Roman"/>
              </a:rPr>
              <a:t> </a:t>
            </a:r>
            <a:r>
              <a:rPr sz="2400" dirty="0">
                <a:latin typeface="Times New Roman"/>
                <a:cs typeface="Times New Roman"/>
              </a:rPr>
              <a:t>đối</a:t>
            </a:r>
            <a:r>
              <a:rPr sz="2400" spc="-25" dirty="0">
                <a:latin typeface="Times New Roman"/>
                <a:cs typeface="Times New Roman"/>
              </a:rPr>
              <a:t> </a:t>
            </a:r>
            <a:r>
              <a:rPr sz="2400" dirty="0">
                <a:latin typeface="Times New Roman"/>
                <a:cs typeface="Times New Roman"/>
              </a:rPr>
              <a:t>với</a:t>
            </a:r>
            <a:r>
              <a:rPr sz="2400" spc="-10" dirty="0">
                <a:latin typeface="Times New Roman"/>
                <a:cs typeface="Times New Roman"/>
              </a:rPr>
              <a:t> </a:t>
            </a:r>
            <a:r>
              <a:rPr sz="2400" dirty="0">
                <a:latin typeface="Times New Roman"/>
                <a:cs typeface="Times New Roman"/>
              </a:rPr>
              <a:t>hàng</a:t>
            </a:r>
            <a:r>
              <a:rPr sz="2400" spc="-10" dirty="0">
                <a:latin typeface="Times New Roman"/>
                <a:cs typeface="Times New Roman"/>
              </a:rPr>
              <a:t> </a:t>
            </a:r>
            <a:r>
              <a:rPr sz="2400" dirty="0">
                <a:latin typeface="Times New Roman"/>
                <a:cs typeface="Times New Roman"/>
              </a:rPr>
              <a:t>hóa,</a:t>
            </a:r>
            <a:r>
              <a:rPr sz="2400" spc="-10" dirty="0">
                <a:latin typeface="Times New Roman"/>
                <a:cs typeface="Times New Roman"/>
              </a:rPr>
              <a:t> </a:t>
            </a:r>
            <a:r>
              <a:rPr sz="2400" dirty="0">
                <a:latin typeface="Times New Roman"/>
                <a:cs typeface="Times New Roman"/>
              </a:rPr>
              <a:t>dịch</a:t>
            </a:r>
            <a:r>
              <a:rPr sz="2400" spc="-10" dirty="0">
                <a:latin typeface="Times New Roman"/>
                <a:cs typeface="Times New Roman"/>
              </a:rPr>
              <a:t> </a:t>
            </a:r>
            <a:r>
              <a:rPr sz="2400" dirty="0">
                <a:latin typeface="Times New Roman"/>
                <a:cs typeface="Times New Roman"/>
              </a:rPr>
              <a:t>vụ</a:t>
            </a:r>
            <a:r>
              <a:rPr sz="2400" spc="-15" dirty="0">
                <a:latin typeface="Times New Roman"/>
                <a:cs typeface="Times New Roman"/>
              </a:rPr>
              <a:t> </a:t>
            </a:r>
            <a:r>
              <a:rPr sz="2400" dirty="0">
                <a:latin typeface="Times New Roman"/>
                <a:cs typeface="Times New Roman"/>
              </a:rPr>
              <a:t>tương</a:t>
            </a:r>
            <a:r>
              <a:rPr sz="2400" spc="-25" dirty="0">
                <a:latin typeface="Times New Roman"/>
                <a:cs typeface="Times New Roman"/>
              </a:rPr>
              <a:t> </a:t>
            </a:r>
            <a:r>
              <a:rPr sz="2400" dirty="0">
                <a:latin typeface="Times New Roman"/>
                <a:cs typeface="Times New Roman"/>
              </a:rPr>
              <a:t>tự</a:t>
            </a:r>
            <a:r>
              <a:rPr sz="2400" spc="-15" dirty="0">
                <a:latin typeface="Times New Roman"/>
                <a:cs typeface="Times New Roman"/>
              </a:rPr>
              <a:t> </a:t>
            </a:r>
            <a:r>
              <a:rPr sz="2400" dirty="0">
                <a:latin typeface="Times New Roman"/>
                <a:cs typeface="Times New Roman"/>
              </a:rPr>
              <a:t>trong</a:t>
            </a:r>
            <a:r>
              <a:rPr sz="2400" spc="-15" dirty="0">
                <a:latin typeface="Times New Roman"/>
                <a:cs typeface="Times New Roman"/>
              </a:rPr>
              <a:t> </a:t>
            </a:r>
            <a:r>
              <a:rPr sz="2400" dirty="0">
                <a:latin typeface="Times New Roman"/>
                <a:cs typeface="Times New Roman"/>
              </a:rPr>
              <a:t>thời</a:t>
            </a:r>
            <a:r>
              <a:rPr sz="2400" spc="-10" dirty="0">
                <a:latin typeface="Times New Roman"/>
                <a:cs typeface="Times New Roman"/>
              </a:rPr>
              <a:t> </a:t>
            </a:r>
            <a:r>
              <a:rPr sz="2400" dirty="0">
                <a:latin typeface="Times New Roman"/>
                <a:cs typeface="Times New Roman"/>
              </a:rPr>
              <a:t>gian</a:t>
            </a:r>
            <a:r>
              <a:rPr sz="2400" spc="-20" dirty="0">
                <a:latin typeface="Times New Roman"/>
                <a:cs typeface="Times New Roman"/>
              </a:rPr>
              <a:t> </a:t>
            </a:r>
            <a:r>
              <a:rPr sz="2400" b="1" dirty="0">
                <a:solidFill>
                  <a:srgbClr val="FF0000"/>
                </a:solidFill>
                <a:latin typeface="Times New Roman"/>
                <a:cs typeface="Times New Roman"/>
              </a:rPr>
              <a:t>tối</a:t>
            </a:r>
            <a:r>
              <a:rPr sz="2400" b="1" spc="-25" dirty="0">
                <a:solidFill>
                  <a:srgbClr val="FF0000"/>
                </a:solidFill>
                <a:latin typeface="Times New Roman"/>
                <a:cs typeface="Times New Roman"/>
              </a:rPr>
              <a:t> </a:t>
            </a:r>
            <a:r>
              <a:rPr sz="2400" b="1" dirty="0">
                <a:solidFill>
                  <a:srgbClr val="FF0000"/>
                </a:solidFill>
                <a:latin typeface="Times New Roman"/>
                <a:cs typeface="Times New Roman"/>
              </a:rPr>
              <a:t>đa</a:t>
            </a:r>
            <a:r>
              <a:rPr sz="2400" b="1" spc="-10" dirty="0">
                <a:solidFill>
                  <a:srgbClr val="FF0000"/>
                </a:solidFill>
                <a:latin typeface="Times New Roman"/>
                <a:cs typeface="Times New Roman"/>
              </a:rPr>
              <a:t> </a:t>
            </a:r>
            <a:r>
              <a:rPr sz="2400" dirty="0">
                <a:latin typeface="Times New Roman"/>
                <a:cs typeface="Times New Roman"/>
              </a:rPr>
              <a:t>12</a:t>
            </a:r>
            <a:r>
              <a:rPr sz="2400" spc="-10" dirty="0">
                <a:latin typeface="Times New Roman"/>
                <a:cs typeface="Times New Roman"/>
              </a:rPr>
              <a:t> </a:t>
            </a:r>
            <a:r>
              <a:rPr sz="2400" dirty="0">
                <a:latin typeface="Times New Roman"/>
                <a:cs typeface="Times New Roman"/>
              </a:rPr>
              <a:t>tháng</a:t>
            </a:r>
            <a:r>
              <a:rPr sz="2400" spc="-25" dirty="0">
                <a:latin typeface="Times New Roman"/>
                <a:cs typeface="Times New Roman"/>
              </a:rPr>
              <a:t> </a:t>
            </a:r>
            <a:r>
              <a:rPr sz="2400" dirty="0">
                <a:latin typeface="Times New Roman"/>
                <a:cs typeface="Times New Roman"/>
              </a:rPr>
              <a:t>trước</a:t>
            </a:r>
            <a:r>
              <a:rPr sz="2400" spc="-10" dirty="0">
                <a:latin typeface="Times New Roman"/>
                <a:cs typeface="Times New Roman"/>
              </a:rPr>
              <a:t> </a:t>
            </a:r>
            <a:r>
              <a:rPr sz="2400" dirty="0">
                <a:latin typeface="Times New Roman"/>
                <a:cs typeface="Times New Roman"/>
              </a:rPr>
              <a:t>ngày</a:t>
            </a:r>
            <a:r>
              <a:rPr sz="2400" spc="-10" dirty="0">
                <a:latin typeface="Times New Roman"/>
                <a:cs typeface="Times New Roman"/>
              </a:rPr>
              <a:t> </a:t>
            </a:r>
            <a:r>
              <a:rPr sz="2400" dirty="0">
                <a:latin typeface="Times New Roman"/>
                <a:cs typeface="Times New Roman"/>
              </a:rPr>
              <a:t>trình</a:t>
            </a:r>
            <a:r>
              <a:rPr sz="2400" spc="-25" dirty="0">
                <a:latin typeface="Times New Roman"/>
                <a:cs typeface="Times New Roman"/>
              </a:rPr>
              <a:t> kế </a:t>
            </a:r>
            <a:r>
              <a:rPr sz="2400" dirty="0">
                <a:latin typeface="Times New Roman"/>
                <a:cs typeface="Times New Roman"/>
              </a:rPr>
              <a:t>hoạch</a:t>
            </a:r>
            <a:r>
              <a:rPr sz="2400" spc="30" dirty="0">
                <a:latin typeface="Times New Roman"/>
                <a:cs typeface="Times New Roman"/>
              </a:rPr>
              <a:t> </a:t>
            </a:r>
            <a:r>
              <a:rPr sz="2400" dirty="0">
                <a:latin typeface="Times New Roman"/>
                <a:cs typeface="Times New Roman"/>
              </a:rPr>
              <a:t>lựa</a:t>
            </a:r>
            <a:r>
              <a:rPr sz="2400" spc="40" dirty="0">
                <a:latin typeface="Times New Roman"/>
                <a:cs typeface="Times New Roman"/>
              </a:rPr>
              <a:t> </a:t>
            </a:r>
            <a:r>
              <a:rPr sz="2400" dirty="0">
                <a:latin typeface="Times New Roman"/>
                <a:cs typeface="Times New Roman"/>
              </a:rPr>
              <a:t>chọn</a:t>
            </a:r>
            <a:r>
              <a:rPr sz="2400" spc="15" dirty="0">
                <a:latin typeface="Times New Roman"/>
                <a:cs typeface="Times New Roman"/>
              </a:rPr>
              <a:t> </a:t>
            </a:r>
            <a:r>
              <a:rPr sz="2400" dirty="0">
                <a:latin typeface="Times New Roman"/>
                <a:cs typeface="Times New Roman"/>
              </a:rPr>
              <a:t>nhà</a:t>
            </a:r>
            <a:r>
              <a:rPr sz="2400" spc="40" dirty="0">
                <a:latin typeface="Times New Roman"/>
                <a:cs typeface="Times New Roman"/>
              </a:rPr>
              <a:t> </a:t>
            </a:r>
            <a:r>
              <a:rPr sz="2400" dirty="0">
                <a:latin typeface="Times New Roman"/>
                <a:cs typeface="Times New Roman"/>
              </a:rPr>
              <a:t>thầu,</a:t>
            </a:r>
            <a:r>
              <a:rPr sz="2400" spc="25" dirty="0">
                <a:latin typeface="Times New Roman"/>
                <a:cs typeface="Times New Roman"/>
              </a:rPr>
              <a:t> </a:t>
            </a:r>
            <a:r>
              <a:rPr sz="2400" dirty="0">
                <a:latin typeface="Times New Roman"/>
                <a:cs typeface="Times New Roman"/>
              </a:rPr>
              <a:t>trong</a:t>
            </a:r>
            <a:r>
              <a:rPr sz="2400" spc="25" dirty="0">
                <a:latin typeface="Times New Roman"/>
                <a:cs typeface="Times New Roman"/>
              </a:rPr>
              <a:t> </a:t>
            </a:r>
            <a:r>
              <a:rPr sz="2400" dirty="0">
                <a:latin typeface="Times New Roman"/>
                <a:cs typeface="Times New Roman"/>
              </a:rPr>
              <a:t>đó</a:t>
            </a:r>
            <a:r>
              <a:rPr sz="2400" spc="3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thể</a:t>
            </a:r>
            <a:r>
              <a:rPr sz="2400" spc="25" dirty="0">
                <a:latin typeface="Times New Roman"/>
                <a:cs typeface="Times New Roman"/>
              </a:rPr>
              <a:t> </a:t>
            </a:r>
            <a:r>
              <a:rPr sz="2400" dirty="0">
                <a:latin typeface="Times New Roman"/>
                <a:cs typeface="Times New Roman"/>
              </a:rPr>
              <a:t>điều</a:t>
            </a:r>
            <a:r>
              <a:rPr sz="2400" spc="35" dirty="0">
                <a:latin typeface="Times New Roman"/>
                <a:cs typeface="Times New Roman"/>
              </a:rPr>
              <a:t> </a:t>
            </a:r>
            <a:r>
              <a:rPr sz="2400" dirty="0">
                <a:latin typeface="Times New Roman"/>
                <a:cs typeface="Times New Roman"/>
              </a:rPr>
              <a:t>chỉnh</a:t>
            </a:r>
            <a:r>
              <a:rPr sz="2400" spc="35" dirty="0">
                <a:latin typeface="Times New Roman"/>
                <a:cs typeface="Times New Roman"/>
              </a:rPr>
              <a:t> </a:t>
            </a:r>
            <a:r>
              <a:rPr sz="2400" dirty="0">
                <a:latin typeface="Times New Roman"/>
                <a:cs typeface="Times New Roman"/>
              </a:rPr>
              <a:t>kết</a:t>
            </a:r>
            <a:r>
              <a:rPr sz="2400" spc="30" dirty="0">
                <a:latin typeface="Times New Roman"/>
                <a:cs typeface="Times New Roman"/>
              </a:rPr>
              <a:t> </a:t>
            </a:r>
            <a:r>
              <a:rPr sz="2400" dirty="0">
                <a:latin typeface="Times New Roman"/>
                <a:cs typeface="Times New Roman"/>
              </a:rPr>
              <a:t>quả</a:t>
            </a:r>
            <a:r>
              <a:rPr sz="2400" spc="35" dirty="0">
                <a:latin typeface="Times New Roman"/>
                <a:cs typeface="Times New Roman"/>
              </a:rPr>
              <a:t> </a:t>
            </a:r>
            <a:r>
              <a:rPr sz="2400" dirty="0">
                <a:latin typeface="Times New Roman"/>
                <a:cs typeface="Times New Roman"/>
              </a:rPr>
              <a:t>này</a:t>
            </a:r>
            <a:r>
              <a:rPr sz="2400" spc="30" dirty="0">
                <a:latin typeface="Times New Roman"/>
                <a:cs typeface="Times New Roman"/>
              </a:rPr>
              <a:t> </a:t>
            </a:r>
            <a:r>
              <a:rPr sz="2400" dirty="0">
                <a:latin typeface="Times New Roman"/>
                <a:cs typeface="Times New Roman"/>
              </a:rPr>
              <a:t>theo</a:t>
            </a:r>
            <a:r>
              <a:rPr sz="2400" spc="20" dirty="0">
                <a:latin typeface="Times New Roman"/>
                <a:cs typeface="Times New Roman"/>
              </a:rPr>
              <a:t> </a:t>
            </a:r>
            <a:r>
              <a:rPr sz="2400" dirty="0">
                <a:latin typeface="Times New Roman"/>
                <a:cs typeface="Times New Roman"/>
              </a:rPr>
              <a:t>các</a:t>
            </a:r>
            <a:r>
              <a:rPr sz="2400" spc="35" dirty="0">
                <a:latin typeface="Times New Roman"/>
                <a:cs typeface="Times New Roman"/>
              </a:rPr>
              <a:t> </a:t>
            </a:r>
            <a:r>
              <a:rPr sz="2400" dirty="0">
                <a:latin typeface="Times New Roman"/>
                <a:cs typeface="Times New Roman"/>
              </a:rPr>
              <a:t>thay</a:t>
            </a:r>
            <a:r>
              <a:rPr sz="2400" spc="40" dirty="0">
                <a:latin typeface="Times New Roman"/>
                <a:cs typeface="Times New Roman"/>
              </a:rPr>
              <a:t> </a:t>
            </a:r>
            <a:r>
              <a:rPr sz="2400" dirty="0">
                <a:latin typeface="Times New Roman"/>
                <a:cs typeface="Times New Roman"/>
              </a:rPr>
              <a:t>đổi</a:t>
            </a:r>
            <a:r>
              <a:rPr sz="2400" spc="35" dirty="0">
                <a:latin typeface="Times New Roman"/>
                <a:cs typeface="Times New Roman"/>
              </a:rPr>
              <a:t> </a:t>
            </a:r>
            <a:r>
              <a:rPr sz="2400" dirty="0">
                <a:latin typeface="Times New Roman"/>
                <a:cs typeface="Times New Roman"/>
              </a:rPr>
              <a:t>về</a:t>
            </a:r>
            <a:r>
              <a:rPr sz="2400" spc="35" dirty="0">
                <a:latin typeface="Times New Roman"/>
                <a:cs typeface="Times New Roman"/>
              </a:rPr>
              <a:t> </a:t>
            </a:r>
            <a:r>
              <a:rPr sz="2400" dirty="0">
                <a:latin typeface="Times New Roman"/>
                <a:cs typeface="Times New Roman"/>
              </a:rPr>
              <a:t>khối</a:t>
            </a:r>
            <a:r>
              <a:rPr sz="2400" spc="35" dirty="0">
                <a:latin typeface="Times New Roman"/>
                <a:cs typeface="Times New Roman"/>
              </a:rPr>
              <a:t> </a:t>
            </a:r>
            <a:r>
              <a:rPr sz="2400" dirty="0">
                <a:latin typeface="Times New Roman"/>
                <a:cs typeface="Times New Roman"/>
              </a:rPr>
              <a:t>lượng</a:t>
            </a:r>
            <a:r>
              <a:rPr sz="2400" spc="20" dirty="0">
                <a:latin typeface="Times New Roman"/>
                <a:cs typeface="Times New Roman"/>
              </a:rPr>
              <a:t> </a:t>
            </a:r>
            <a:r>
              <a:rPr sz="2400" dirty="0">
                <a:latin typeface="Times New Roman"/>
                <a:cs typeface="Times New Roman"/>
              </a:rPr>
              <a:t>mua</a:t>
            </a:r>
            <a:r>
              <a:rPr sz="2400" spc="40" dirty="0">
                <a:latin typeface="Times New Roman"/>
                <a:cs typeface="Times New Roman"/>
              </a:rPr>
              <a:t> </a:t>
            </a:r>
            <a:r>
              <a:rPr sz="2400" dirty="0">
                <a:latin typeface="Times New Roman"/>
                <a:cs typeface="Times New Roman"/>
              </a:rPr>
              <a:t>sắm</a:t>
            </a:r>
            <a:r>
              <a:rPr sz="2400" spc="25" dirty="0">
                <a:latin typeface="Times New Roman"/>
                <a:cs typeface="Times New Roman"/>
              </a:rPr>
              <a:t> </a:t>
            </a:r>
            <a:r>
              <a:rPr sz="2400" spc="-20" dirty="0">
                <a:latin typeface="Times New Roman"/>
                <a:cs typeface="Times New Roman"/>
              </a:rPr>
              <a:t>hoặc </a:t>
            </a:r>
            <a:r>
              <a:rPr sz="2400" dirty="0">
                <a:latin typeface="Times New Roman"/>
                <a:cs typeface="Times New Roman"/>
              </a:rPr>
              <a:t>giá</a:t>
            </a:r>
            <a:r>
              <a:rPr sz="2400" spc="-5" dirty="0">
                <a:latin typeface="Times New Roman"/>
                <a:cs typeface="Times New Roman"/>
              </a:rPr>
              <a:t> </a:t>
            </a:r>
            <a:r>
              <a:rPr sz="2400" dirty="0">
                <a:latin typeface="Times New Roman"/>
                <a:cs typeface="Times New Roman"/>
              </a:rPr>
              <a:t>thị</a:t>
            </a:r>
            <a:r>
              <a:rPr sz="2400" spc="-20" dirty="0">
                <a:latin typeface="Times New Roman"/>
                <a:cs typeface="Times New Roman"/>
              </a:rPr>
              <a:t> </a:t>
            </a:r>
            <a:r>
              <a:rPr sz="2400" dirty="0">
                <a:latin typeface="Times New Roman"/>
                <a:cs typeface="Times New Roman"/>
              </a:rPr>
              <a:t>trường</a:t>
            </a:r>
            <a:r>
              <a:rPr sz="2400" spc="-15" dirty="0">
                <a:latin typeface="Times New Roman"/>
                <a:cs typeface="Times New Roman"/>
              </a:rPr>
              <a:t> </a:t>
            </a:r>
            <a:r>
              <a:rPr sz="2400" dirty="0">
                <a:latin typeface="Times New Roman"/>
                <a:cs typeface="Times New Roman"/>
              </a:rPr>
              <a:t>của</a:t>
            </a:r>
            <a:r>
              <a:rPr sz="2400" spc="-10" dirty="0">
                <a:latin typeface="Times New Roman"/>
                <a:cs typeface="Times New Roman"/>
              </a:rPr>
              <a:t> </a:t>
            </a:r>
            <a:r>
              <a:rPr sz="2400" dirty="0">
                <a:latin typeface="Times New Roman"/>
                <a:cs typeface="Times New Roman"/>
              </a:rPr>
              <a:t>hàng</a:t>
            </a:r>
            <a:r>
              <a:rPr sz="2400" spc="-5" dirty="0">
                <a:latin typeface="Times New Roman"/>
                <a:cs typeface="Times New Roman"/>
              </a:rPr>
              <a:t> </a:t>
            </a:r>
            <a:r>
              <a:rPr sz="2400" dirty="0">
                <a:latin typeface="Times New Roman"/>
                <a:cs typeface="Times New Roman"/>
              </a:rPr>
              <a:t>hóa</a:t>
            </a:r>
            <a:r>
              <a:rPr sz="2400" spc="-10" dirty="0">
                <a:latin typeface="Times New Roman"/>
                <a:cs typeface="Times New Roman"/>
              </a:rPr>
              <a:t> </a:t>
            </a:r>
            <a:r>
              <a:rPr sz="2400" dirty="0">
                <a:latin typeface="Times New Roman"/>
                <a:cs typeface="Times New Roman"/>
              </a:rPr>
              <a:t>hay dịch</a:t>
            </a:r>
            <a:r>
              <a:rPr sz="2400" spc="-15" dirty="0">
                <a:latin typeface="Times New Roman"/>
                <a:cs typeface="Times New Roman"/>
              </a:rPr>
              <a:t> </a:t>
            </a:r>
            <a:r>
              <a:rPr sz="2400" dirty="0">
                <a:latin typeface="Times New Roman"/>
                <a:cs typeface="Times New Roman"/>
              </a:rPr>
              <a:t>vụ</a:t>
            </a:r>
            <a:r>
              <a:rPr sz="2400" spc="-10" dirty="0">
                <a:latin typeface="Times New Roman"/>
                <a:cs typeface="Times New Roman"/>
              </a:rPr>
              <a:t> </a:t>
            </a:r>
            <a:r>
              <a:rPr sz="2400" dirty="0">
                <a:latin typeface="Times New Roman"/>
                <a:cs typeface="Times New Roman"/>
              </a:rPr>
              <a:t>cần</a:t>
            </a:r>
            <a:r>
              <a:rPr sz="2400" spc="-10" dirty="0">
                <a:latin typeface="Times New Roman"/>
                <a:cs typeface="Times New Roman"/>
              </a:rPr>
              <a:t> </a:t>
            </a:r>
            <a:r>
              <a:rPr sz="2400" dirty="0">
                <a:latin typeface="Times New Roman"/>
                <a:cs typeface="Times New Roman"/>
              </a:rPr>
              <a:t>mua</a:t>
            </a:r>
            <a:r>
              <a:rPr sz="2400" spc="-5" dirty="0">
                <a:latin typeface="Times New Roman"/>
                <a:cs typeface="Times New Roman"/>
              </a:rPr>
              <a:t> </a:t>
            </a:r>
            <a:r>
              <a:rPr sz="2400" dirty="0">
                <a:latin typeface="Times New Roman"/>
                <a:cs typeface="Times New Roman"/>
              </a:rPr>
              <a:t>sắm</a:t>
            </a:r>
            <a:r>
              <a:rPr sz="2400" spc="-25" dirty="0">
                <a:latin typeface="Times New Roman"/>
                <a:cs typeface="Times New Roman"/>
              </a:rPr>
              <a:t> </a:t>
            </a:r>
            <a:r>
              <a:rPr sz="2400" dirty="0">
                <a:latin typeface="Times New Roman"/>
                <a:cs typeface="Times New Roman"/>
              </a:rPr>
              <a:t>để</a:t>
            </a:r>
            <a:r>
              <a:rPr sz="2400" spc="-5" dirty="0">
                <a:latin typeface="Times New Roman"/>
                <a:cs typeface="Times New Roman"/>
              </a:rPr>
              <a:t> </a:t>
            </a:r>
            <a:r>
              <a:rPr sz="2400" dirty="0">
                <a:latin typeface="Times New Roman"/>
                <a:cs typeface="Times New Roman"/>
              </a:rPr>
              <a:t>xây</a:t>
            </a:r>
            <a:r>
              <a:rPr sz="2400" spc="-5" dirty="0">
                <a:latin typeface="Times New Roman"/>
                <a:cs typeface="Times New Roman"/>
              </a:rPr>
              <a:t> </a:t>
            </a:r>
            <a:r>
              <a:rPr sz="2400" dirty="0">
                <a:latin typeface="Times New Roman"/>
                <a:cs typeface="Times New Roman"/>
              </a:rPr>
              <a:t>dựng</a:t>
            </a:r>
            <a:r>
              <a:rPr sz="2400" spc="-15" dirty="0">
                <a:latin typeface="Times New Roman"/>
                <a:cs typeface="Times New Roman"/>
              </a:rPr>
              <a:t> </a:t>
            </a:r>
            <a:r>
              <a:rPr sz="2400" dirty="0">
                <a:latin typeface="Times New Roman"/>
                <a:cs typeface="Times New Roman"/>
              </a:rPr>
              <a:t>giá</a:t>
            </a:r>
            <a:r>
              <a:rPr sz="2400" spc="-5" dirty="0">
                <a:latin typeface="Times New Roman"/>
                <a:cs typeface="Times New Roman"/>
              </a:rPr>
              <a:t> </a:t>
            </a:r>
            <a:r>
              <a:rPr sz="2400" dirty="0">
                <a:latin typeface="Times New Roman"/>
                <a:cs typeface="Times New Roman"/>
              </a:rPr>
              <a:t>gói</a:t>
            </a:r>
            <a:r>
              <a:rPr sz="2400" spc="-10" dirty="0">
                <a:latin typeface="Times New Roman"/>
                <a:cs typeface="Times New Roman"/>
              </a:rPr>
              <a:t> </a:t>
            </a:r>
            <a:r>
              <a:rPr sz="2400" dirty="0">
                <a:latin typeface="Times New Roman"/>
                <a:cs typeface="Times New Roman"/>
              </a:rPr>
              <a:t>thầu.</a:t>
            </a:r>
            <a:r>
              <a:rPr sz="2400" spc="-10"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thị</a:t>
            </a:r>
            <a:r>
              <a:rPr sz="2400" spc="-10" dirty="0">
                <a:latin typeface="Times New Roman"/>
                <a:cs typeface="Times New Roman"/>
              </a:rPr>
              <a:t> </a:t>
            </a:r>
            <a:r>
              <a:rPr sz="2400" dirty="0">
                <a:latin typeface="Times New Roman"/>
                <a:cs typeface="Times New Roman"/>
              </a:rPr>
              <a:t>trường</a:t>
            </a:r>
            <a:r>
              <a:rPr sz="2400" spc="-10" dirty="0">
                <a:latin typeface="Times New Roman"/>
                <a:cs typeface="Times New Roman"/>
              </a:rPr>
              <a:t> </a:t>
            </a:r>
            <a:r>
              <a:rPr sz="2400" dirty="0">
                <a:latin typeface="Times New Roman"/>
                <a:cs typeface="Times New Roman"/>
              </a:rPr>
              <a:t>tại</a:t>
            </a:r>
            <a:r>
              <a:rPr sz="2400" spc="-15" dirty="0">
                <a:latin typeface="Times New Roman"/>
                <a:cs typeface="Times New Roman"/>
              </a:rPr>
              <a:t> </a:t>
            </a:r>
            <a:r>
              <a:rPr sz="2400" dirty="0">
                <a:latin typeface="Times New Roman"/>
                <a:cs typeface="Times New Roman"/>
              </a:rPr>
              <a:t>thời</a:t>
            </a:r>
            <a:r>
              <a:rPr sz="2400" spc="-10" dirty="0">
                <a:latin typeface="Times New Roman"/>
                <a:cs typeface="Times New Roman"/>
              </a:rPr>
              <a:t> </a:t>
            </a:r>
            <a:r>
              <a:rPr sz="2400" dirty="0">
                <a:latin typeface="Times New Roman"/>
                <a:cs typeface="Times New Roman"/>
              </a:rPr>
              <a:t>điểm</a:t>
            </a:r>
            <a:r>
              <a:rPr sz="2400" spc="-25" dirty="0">
                <a:latin typeface="Times New Roman"/>
                <a:cs typeface="Times New Roman"/>
              </a:rPr>
              <a:t> mua </a:t>
            </a:r>
            <a:r>
              <a:rPr sz="2400" dirty="0">
                <a:latin typeface="Times New Roman"/>
                <a:cs typeface="Times New Roman"/>
              </a:rPr>
              <a:t>sắm</a:t>
            </a:r>
            <a:r>
              <a:rPr sz="2400" spc="105" dirty="0">
                <a:latin typeface="Times New Roman"/>
                <a:cs typeface="Times New Roman"/>
              </a:rPr>
              <a:t> </a:t>
            </a:r>
            <a:r>
              <a:rPr sz="2400" dirty="0">
                <a:latin typeface="Times New Roman"/>
                <a:cs typeface="Times New Roman"/>
              </a:rPr>
              <a:t>có</a:t>
            </a:r>
            <a:r>
              <a:rPr sz="2400" spc="105" dirty="0">
                <a:latin typeface="Times New Roman"/>
                <a:cs typeface="Times New Roman"/>
              </a:rPr>
              <a:t> </a:t>
            </a:r>
            <a:r>
              <a:rPr sz="2400" dirty="0">
                <a:latin typeface="Times New Roman"/>
                <a:cs typeface="Times New Roman"/>
              </a:rPr>
              <a:t>thể</a:t>
            </a:r>
            <a:r>
              <a:rPr sz="2400" spc="114" dirty="0">
                <a:latin typeface="Times New Roman"/>
                <a:cs typeface="Times New Roman"/>
              </a:rPr>
              <a:t> </a:t>
            </a:r>
            <a:r>
              <a:rPr sz="2400" dirty="0">
                <a:latin typeface="Times New Roman"/>
                <a:cs typeface="Times New Roman"/>
              </a:rPr>
              <a:t>được</a:t>
            </a:r>
            <a:r>
              <a:rPr sz="2400" spc="110" dirty="0">
                <a:latin typeface="Times New Roman"/>
                <a:cs typeface="Times New Roman"/>
              </a:rPr>
              <a:t> </a:t>
            </a:r>
            <a:r>
              <a:rPr sz="2400" dirty="0">
                <a:latin typeface="Times New Roman"/>
                <a:cs typeface="Times New Roman"/>
              </a:rPr>
              <a:t>xác</a:t>
            </a:r>
            <a:r>
              <a:rPr sz="2400" spc="120" dirty="0">
                <a:latin typeface="Times New Roman"/>
                <a:cs typeface="Times New Roman"/>
              </a:rPr>
              <a:t> </a:t>
            </a:r>
            <a:r>
              <a:rPr sz="2400" dirty="0">
                <a:latin typeface="Times New Roman"/>
                <a:cs typeface="Times New Roman"/>
              </a:rPr>
              <a:t>định</a:t>
            </a:r>
            <a:r>
              <a:rPr sz="2400" spc="110" dirty="0">
                <a:latin typeface="Times New Roman"/>
                <a:cs typeface="Times New Roman"/>
              </a:rPr>
              <a:t> </a:t>
            </a:r>
            <a:r>
              <a:rPr sz="2400" dirty="0">
                <a:latin typeface="Times New Roman"/>
                <a:cs typeface="Times New Roman"/>
              </a:rPr>
              <a:t>thông</a:t>
            </a:r>
            <a:r>
              <a:rPr sz="2400" spc="100" dirty="0">
                <a:latin typeface="Times New Roman"/>
                <a:cs typeface="Times New Roman"/>
              </a:rPr>
              <a:t> </a:t>
            </a:r>
            <a:r>
              <a:rPr sz="2400" dirty="0">
                <a:latin typeface="Times New Roman"/>
                <a:cs typeface="Times New Roman"/>
              </a:rPr>
              <a:t>qua</a:t>
            </a:r>
            <a:r>
              <a:rPr sz="2400" spc="110" dirty="0">
                <a:latin typeface="Times New Roman"/>
                <a:cs typeface="Times New Roman"/>
              </a:rPr>
              <a:t> </a:t>
            </a:r>
            <a:r>
              <a:rPr sz="2400" dirty="0">
                <a:latin typeface="Times New Roman"/>
                <a:cs typeface="Times New Roman"/>
              </a:rPr>
              <a:t>tham</a:t>
            </a:r>
            <a:r>
              <a:rPr sz="2400" spc="114" dirty="0">
                <a:latin typeface="Times New Roman"/>
                <a:cs typeface="Times New Roman"/>
              </a:rPr>
              <a:t> </a:t>
            </a:r>
            <a:r>
              <a:rPr sz="2400" dirty="0">
                <a:latin typeface="Times New Roman"/>
                <a:cs typeface="Times New Roman"/>
              </a:rPr>
              <a:t>vấn</a:t>
            </a:r>
            <a:r>
              <a:rPr sz="2400" spc="110" dirty="0">
                <a:latin typeface="Times New Roman"/>
                <a:cs typeface="Times New Roman"/>
              </a:rPr>
              <a:t> </a:t>
            </a:r>
            <a:r>
              <a:rPr sz="2400" dirty="0">
                <a:latin typeface="Times New Roman"/>
                <a:cs typeface="Times New Roman"/>
              </a:rPr>
              <a:t>thị</a:t>
            </a:r>
            <a:r>
              <a:rPr sz="2400" spc="120" dirty="0">
                <a:latin typeface="Times New Roman"/>
                <a:cs typeface="Times New Roman"/>
              </a:rPr>
              <a:t> </a:t>
            </a:r>
            <a:r>
              <a:rPr sz="2400" dirty="0">
                <a:latin typeface="Times New Roman"/>
                <a:cs typeface="Times New Roman"/>
              </a:rPr>
              <a:t>trường</a:t>
            </a:r>
            <a:r>
              <a:rPr sz="2400" spc="114" dirty="0">
                <a:latin typeface="Times New Roman"/>
                <a:cs typeface="Times New Roman"/>
              </a:rPr>
              <a:t> </a:t>
            </a:r>
            <a:r>
              <a:rPr sz="2400" dirty="0">
                <a:latin typeface="Times New Roman"/>
                <a:cs typeface="Times New Roman"/>
              </a:rPr>
              <a:t>quy</a:t>
            </a:r>
            <a:r>
              <a:rPr sz="2400" spc="135" dirty="0">
                <a:latin typeface="Times New Roman"/>
                <a:cs typeface="Times New Roman"/>
              </a:rPr>
              <a:t> </a:t>
            </a:r>
            <a:r>
              <a:rPr sz="2400" dirty="0">
                <a:latin typeface="Times New Roman"/>
                <a:cs typeface="Times New Roman"/>
              </a:rPr>
              <a:t>định</a:t>
            </a:r>
            <a:r>
              <a:rPr sz="2400" spc="120" dirty="0">
                <a:latin typeface="Times New Roman"/>
                <a:cs typeface="Times New Roman"/>
              </a:rPr>
              <a:t> </a:t>
            </a:r>
            <a:r>
              <a:rPr sz="2400" dirty="0">
                <a:latin typeface="Times New Roman"/>
                <a:cs typeface="Times New Roman"/>
              </a:rPr>
              <a:t>tại</a:t>
            </a:r>
            <a:r>
              <a:rPr sz="2400" spc="114" dirty="0">
                <a:latin typeface="Times New Roman"/>
                <a:cs typeface="Times New Roman"/>
              </a:rPr>
              <a:t> </a:t>
            </a:r>
            <a:r>
              <a:rPr sz="2400" dirty="0">
                <a:latin typeface="Times New Roman"/>
                <a:cs typeface="Times New Roman"/>
              </a:rPr>
              <a:t>điểm</a:t>
            </a:r>
            <a:r>
              <a:rPr sz="2400" spc="114" dirty="0">
                <a:latin typeface="Times New Roman"/>
                <a:cs typeface="Times New Roman"/>
              </a:rPr>
              <a:t> </a:t>
            </a:r>
            <a:r>
              <a:rPr sz="2400" dirty="0">
                <a:latin typeface="Times New Roman"/>
                <a:cs typeface="Times New Roman"/>
              </a:rPr>
              <a:t>b</a:t>
            </a:r>
            <a:r>
              <a:rPr sz="2400" spc="105" dirty="0">
                <a:latin typeface="Times New Roman"/>
                <a:cs typeface="Times New Roman"/>
              </a:rPr>
              <a:t> </a:t>
            </a:r>
            <a:r>
              <a:rPr sz="2400" dirty="0">
                <a:latin typeface="Times New Roman"/>
                <a:cs typeface="Times New Roman"/>
              </a:rPr>
              <a:t>khoản</a:t>
            </a:r>
            <a:r>
              <a:rPr sz="2400" spc="120" dirty="0">
                <a:latin typeface="Times New Roman"/>
                <a:cs typeface="Times New Roman"/>
              </a:rPr>
              <a:t> </a:t>
            </a:r>
            <a:r>
              <a:rPr sz="2400" dirty="0">
                <a:latin typeface="Times New Roman"/>
                <a:cs typeface="Times New Roman"/>
              </a:rPr>
              <a:t>3</a:t>
            </a:r>
            <a:r>
              <a:rPr sz="2400" spc="110" dirty="0">
                <a:latin typeface="Times New Roman"/>
                <a:cs typeface="Times New Roman"/>
              </a:rPr>
              <a:t> </a:t>
            </a:r>
            <a:r>
              <a:rPr sz="2400" dirty="0">
                <a:latin typeface="Times New Roman"/>
                <a:cs typeface="Times New Roman"/>
              </a:rPr>
              <a:t>Điều</a:t>
            </a:r>
            <a:r>
              <a:rPr sz="2400" spc="110" dirty="0">
                <a:latin typeface="Times New Roman"/>
                <a:cs typeface="Times New Roman"/>
              </a:rPr>
              <a:t> </a:t>
            </a:r>
            <a:r>
              <a:rPr sz="2400" dirty="0">
                <a:latin typeface="Times New Roman"/>
                <a:cs typeface="Times New Roman"/>
              </a:rPr>
              <a:t>15</a:t>
            </a:r>
            <a:r>
              <a:rPr sz="2400" spc="105" dirty="0">
                <a:latin typeface="Times New Roman"/>
                <a:cs typeface="Times New Roman"/>
              </a:rPr>
              <a:t> </a:t>
            </a:r>
            <a:r>
              <a:rPr sz="2400" dirty="0">
                <a:latin typeface="Times New Roman"/>
                <a:cs typeface="Times New Roman"/>
              </a:rPr>
              <a:t>của</a:t>
            </a:r>
            <a:r>
              <a:rPr sz="2400" spc="125" dirty="0">
                <a:latin typeface="Times New Roman"/>
                <a:cs typeface="Times New Roman"/>
              </a:rPr>
              <a:t> </a:t>
            </a:r>
            <a:r>
              <a:rPr sz="2400" dirty="0">
                <a:latin typeface="Times New Roman"/>
                <a:cs typeface="Times New Roman"/>
              </a:rPr>
              <a:t>Nghị</a:t>
            </a:r>
            <a:r>
              <a:rPr sz="2400" spc="105" dirty="0">
                <a:latin typeface="Times New Roman"/>
                <a:cs typeface="Times New Roman"/>
              </a:rPr>
              <a:t> </a:t>
            </a:r>
            <a:r>
              <a:rPr sz="2400" spc="-20" dirty="0">
                <a:latin typeface="Times New Roman"/>
                <a:cs typeface="Times New Roman"/>
              </a:rPr>
              <a:t>định </a:t>
            </a:r>
            <a:r>
              <a:rPr sz="2400" dirty="0">
                <a:latin typeface="Times New Roman"/>
                <a:cs typeface="Times New Roman"/>
              </a:rPr>
              <a:t>này.</a:t>
            </a:r>
            <a:r>
              <a:rPr sz="2400" spc="15" dirty="0">
                <a:latin typeface="Times New Roman"/>
                <a:cs typeface="Times New Roman"/>
              </a:rPr>
              <a:t> </a:t>
            </a:r>
            <a:r>
              <a:rPr sz="2400" dirty="0">
                <a:latin typeface="Times New Roman"/>
                <a:cs typeface="Times New Roman"/>
              </a:rPr>
              <a:t>Trường</a:t>
            </a:r>
            <a:r>
              <a:rPr sz="2400" spc="20" dirty="0">
                <a:latin typeface="Times New Roman"/>
                <a:cs typeface="Times New Roman"/>
              </a:rPr>
              <a:t> </a:t>
            </a:r>
            <a:r>
              <a:rPr sz="2400" dirty="0">
                <a:latin typeface="Times New Roman"/>
                <a:cs typeface="Times New Roman"/>
              </a:rPr>
              <a:t>hợp</a:t>
            </a:r>
            <a:r>
              <a:rPr sz="2400" spc="10" dirty="0">
                <a:latin typeface="Times New Roman"/>
                <a:cs typeface="Times New Roman"/>
              </a:rPr>
              <a:t> </a:t>
            </a:r>
            <a:r>
              <a:rPr sz="2400" dirty="0">
                <a:latin typeface="Times New Roman"/>
                <a:cs typeface="Times New Roman"/>
              </a:rPr>
              <a:t>trong</a:t>
            </a:r>
            <a:r>
              <a:rPr sz="2400" spc="10" dirty="0">
                <a:latin typeface="Times New Roman"/>
                <a:cs typeface="Times New Roman"/>
              </a:rPr>
              <a:t> </a:t>
            </a:r>
            <a:r>
              <a:rPr sz="2400" dirty="0">
                <a:latin typeface="Times New Roman"/>
                <a:cs typeface="Times New Roman"/>
              </a:rPr>
              <a:t>thời</a:t>
            </a:r>
            <a:r>
              <a:rPr sz="2400" spc="15" dirty="0">
                <a:latin typeface="Times New Roman"/>
                <a:cs typeface="Times New Roman"/>
              </a:rPr>
              <a:t> </a:t>
            </a:r>
            <a:r>
              <a:rPr sz="2400" dirty="0">
                <a:latin typeface="Times New Roman"/>
                <a:cs typeface="Times New Roman"/>
              </a:rPr>
              <a:t>gian</a:t>
            </a:r>
            <a:r>
              <a:rPr sz="2400" spc="20" dirty="0">
                <a:latin typeface="Times New Roman"/>
                <a:cs typeface="Times New Roman"/>
              </a:rPr>
              <a:t> </a:t>
            </a:r>
            <a:r>
              <a:rPr sz="2400" dirty="0">
                <a:latin typeface="Times New Roman"/>
                <a:cs typeface="Times New Roman"/>
              </a:rPr>
              <a:t>12</a:t>
            </a:r>
            <a:r>
              <a:rPr sz="2400" spc="20" dirty="0">
                <a:latin typeface="Times New Roman"/>
                <a:cs typeface="Times New Roman"/>
              </a:rPr>
              <a:t> </a:t>
            </a:r>
            <a:r>
              <a:rPr sz="2400" dirty="0">
                <a:latin typeface="Times New Roman"/>
                <a:cs typeface="Times New Roman"/>
              </a:rPr>
              <a:t>tháng</a:t>
            </a:r>
            <a:r>
              <a:rPr sz="2400" spc="20" dirty="0">
                <a:latin typeface="Times New Roman"/>
                <a:cs typeface="Times New Roman"/>
              </a:rPr>
              <a:t> </a:t>
            </a:r>
            <a:r>
              <a:rPr sz="2400" dirty="0">
                <a:latin typeface="Times New Roman"/>
                <a:cs typeface="Times New Roman"/>
              </a:rPr>
              <a:t>trước</a:t>
            </a:r>
            <a:r>
              <a:rPr sz="2400" spc="30" dirty="0">
                <a:latin typeface="Times New Roman"/>
                <a:cs typeface="Times New Roman"/>
              </a:rPr>
              <a:t> </a:t>
            </a:r>
            <a:r>
              <a:rPr sz="2400" dirty="0">
                <a:latin typeface="Times New Roman"/>
                <a:cs typeface="Times New Roman"/>
              </a:rPr>
              <a:t>ngày</a:t>
            </a:r>
            <a:r>
              <a:rPr sz="2400" spc="20" dirty="0">
                <a:latin typeface="Times New Roman"/>
                <a:cs typeface="Times New Roman"/>
              </a:rPr>
              <a:t> </a:t>
            </a:r>
            <a:r>
              <a:rPr sz="2400" dirty="0">
                <a:latin typeface="Times New Roman"/>
                <a:cs typeface="Times New Roman"/>
              </a:rPr>
              <a:t>trình</a:t>
            </a:r>
            <a:r>
              <a:rPr sz="2400" spc="15" dirty="0">
                <a:latin typeface="Times New Roman"/>
                <a:cs typeface="Times New Roman"/>
              </a:rPr>
              <a:t> </a:t>
            </a:r>
            <a:r>
              <a:rPr sz="2400" dirty="0">
                <a:latin typeface="Times New Roman"/>
                <a:cs typeface="Times New Roman"/>
              </a:rPr>
              <a:t>kế</a:t>
            </a:r>
            <a:r>
              <a:rPr sz="2400" spc="20" dirty="0">
                <a:latin typeface="Times New Roman"/>
                <a:cs typeface="Times New Roman"/>
              </a:rPr>
              <a:t> </a:t>
            </a:r>
            <a:r>
              <a:rPr sz="2400" dirty="0">
                <a:latin typeface="Times New Roman"/>
                <a:cs typeface="Times New Roman"/>
              </a:rPr>
              <a:t>hoạch</a:t>
            </a:r>
            <a:r>
              <a:rPr sz="2400" spc="15" dirty="0">
                <a:latin typeface="Times New Roman"/>
                <a:cs typeface="Times New Roman"/>
              </a:rPr>
              <a:t> </a:t>
            </a:r>
            <a:r>
              <a:rPr sz="2400" dirty="0">
                <a:latin typeface="Times New Roman"/>
                <a:cs typeface="Times New Roman"/>
              </a:rPr>
              <a:t>lựa</a:t>
            </a:r>
            <a:r>
              <a:rPr sz="2400" spc="20" dirty="0">
                <a:latin typeface="Times New Roman"/>
                <a:cs typeface="Times New Roman"/>
              </a:rPr>
              <a:t> </a:t>
            </a:r>
            <a:r>
              <a:rPr sz="2400" dirty="0">
                <a:latin typeface="Times New Roman"/>
                <a:cs typeface="Times New Roman"/>
              </a:rPr>
              <a:t>chọn</a:t>
            </a:r>
            <a:r>
              <a:rPr sz="2400" spc="15" dirty="0">
                <a:latin typeface="Times New Roman"/>
                <a:cs typeface="Times New Roman"/>
              </a:rPr>
              <a:t> </a:t>
            </a:r>
            <a:r>
              <a:rPr sz="2400" dirty="0">
                <a:latin typeface="Times New Roman"/>
                <a:cs typeface="Times New Roman"/>
              </a:rPr>
              <a:t>nhà</a:t>
            </a:r>
            <a:r>
              <a:rPr sz="2400" spc="5" dirty="0">
                <a:latin typeface="Times New Roman"/>
                <a:cs typeface="Times New Roman"/>
              </a:rPr>
              <a:t> </a:t>
            </a:r>
            <a:r>
              <a:rPr sz="2400" dirty="0">
                <a:latin typeface="Times New Roman"/>
                <a:cs typeface="Times New Roman"/>
              </a:rPr>
              <a:t>thầu</a:t>
            </a:r>
            <a:r>
              <a:rPr sz="2400" spc="15" dirty="0">
                <a:latin typeface="Times New Roman"/>
                <a:cs typeface="Times New Roman"/>
              </a:rPr>
              <a:t> </a:t>
            </a:r>
            <a:r>
              <a:rPr sz="2400" dirty="0">
                <a:latin typeface="Times New Roman"/>
                <a:cs typeface="Times New Roman"/>
              </a:rPr>
              <a:t>mà</a:t>
            </a:r>
            <a:r>
              <a:rPr sz="2400" spc="25" dirty="0">
                <a:latin typeface="Times New Roman"/>
                <a:cs typeface="Times New Roman"/>
              </a:rPr>
              <a:t> </a:t>
            </a:r>
            <a:r>
              <a:rPr sz="2400" dirty="0">
                <a:latin typeface="Times New Roman"/>
                <a:cs typeface="Times New Roman"/>
              </a:rPr>
              <a:t>không</a:t>
            </a:r>
            <a:r>
              <a:rPr sz="2400" spc="1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kết</a:t>
            </a:r>
            <a:r>
              <a:rPr sz="2400" spc="25" dirty="0">
                <a:latin typeface="Times New Roman"/>
                <a:cs typeface="Times New Roman"/>
              </a:rPr>
              <a:t> </a:t>
            </a:r>
            <a:r>
              <a:rPr sz="2400" dirty="0">
                <a:latin typeface="Times New Roman"/>
                <a:cs typeface="Times New Roman"/>
              </a:rPr>
              <a:t>quả</a:t>
            </a:r>
            <a:r>
              <a:rPr sz="2400" spc="20" dirty="0">
                <a:latin typeface="Times New Roman"/>
                <a:cs typeface="Times New Roman"/>
              </a:rPr>
              <a:t> </a:t>
            </a:r>
            <a:r>
              <a:rPr sz="2400" spc="-25" dirty="0">
                <a:latin typeface="Times New Roman"/>
                <a:cs typeface="Times New Roman"/>
              </a:rPr>
              <a:t>lựa </a:t>
            </a:r>
            <a:r>
              <a:rPr sz="2400" dirty="0">
                <a:latin typeface="Times New Roman"/>
                <a:cs typeface="Times New Roman"/>
              </a:rPr>
              <a:t>chọn</a:t>
            </a:r>
            <a:r>
              <a:rPr sz="2400" spc="40" dirty="0">
                <a:latin typeface="Times New Roman"/>
                <a:cs typeface="Times New Roman"/>
              </a:rPr>
              <a:t> </a:t>
            </a:r>
            <a:r>
              <a:rPr sz="2400" dirty="0">
                <a:latin typeface="Times New Roman"/>
                <a:cs typeface="Times New Roman"/>
              </a:rPr>
              <a:t>nhà</a:t>
            </a:r>
            <a:r>
              <a:rPr sz="2400" spc="35" dirty="0">
                <a:latin typeface="Times New Roman"/>
                <a:cs typeface="Times New Roman"/>
              </a:rPr>
              <a:t> </a:t>
            </a:r>
            <a:r>
              <a:rPr sz="2400" dirty="0">
                <a:latin typeface="Times New Roman"/>
                <a:cs typeface="Times New Roman"/>
              </a:rPr>
              <a:t>thầu</a:t>
            </a:r>
            <a:r>
              <a:rPr sz="2400" spc="25" dirty="0">
                <a:latin typeface="Times New Roman"/>
                <a:cs typeface="Times New Roman"/>
              </a:rPr>
              <a:t> </a:t>
            </a:r>
            <a:r>
              <a:rPr sz="2400" dirty="0">
                <a:latin typeface="Times New Roman"/>
                <a:cs typeface="Times New Roman"/>
              </a:rPr>
              <a:t>của</a:t>
            </a:r>
            <a:r>
              <a:rPr sz="2400" spc="45" dirty="0">
                <a:latin typeface="Times New Roman"/>
                <a:cs typeface="Times New Roman"/>
              </a:rPr>
              <a:t> </a:t>
            </a:r>
            <a:r>
              <a:rPr sz="2400" dirty="0">
                <a:latin typeface="Times New Roman"/>
                <a:cs typeface="Times New Roman"/>
              </a:rPr>
              <a:t>hàng</a:t>
            </a:r>
            <a:r>
              <a:rPr sz="2400" spc="35" dirty="0">
                <a:latin typeface="Times New Roman"/>
                <a:cs typeface="Times New Roman"/>
              </a:rPr>
              <a:t> </a:t>
            </a:r>
            <a:r>
              <a:rPr sz="2400" dirty="0">
                <a:latin typeface="Times New Roman"/>
                <a:cs typeface="Times New Roman"/>
              </a:rPr>
              <a:t>hóa,</a:t>
            </a:r>
            <a:r>
              <a:rPr sz="2400" spc="50" dirty="0">
                <a:latin typeface="Times New Roman"/>
                <a:cs typeface="Times New Roman"/>
              </a:rPr>
              <a:t> </a:t>
            </a:r>
            <a:r>
              <a:rPr sz="2400" dirty="0">
                <a:latin typeface="Times New Roman"/>
                <a:cs typeface="Times New Roman"/>
              </a:rPr>
              <a:t>dịch</a:t>
            </a:r>
            <a:r>
              <a:rPr sz="2400" spc="35" dirty="0">
                <a:latin typeface="Times New Roman"/>
                <a:cs typeface="Times New Roman"/>
              </a:rPr>
              <a:t> </a:t>
            </a:r>
            <a:r>
              <a:rPr sz="2400" dirty="0">
                <a:latin typeface="Times New Roman"/>
                <a:cs typeface="Times New Roman"/>
              </a:rPr>
              <a:t>vụ</a:t>
            </a:r>
            <a:r>
              <a:rPr sz="2400" spc="35" dirty="0">
                <a:latin typeface="Times New Roman"/>
                <a:cs typeface="Times New Roman"/>
              </a:rPr>
              <a:t> </a:t>
            </a:r>
            <a:r>
              <a:rPr sz="2400" dirty="0">
                <a:latin typeface="Times New Roman"/>
                <a:cs typeface="Times New Roman"/>
              </a:rPr>
              <a:t>tương</a:t>
            </a:r>
            <a:r>
              <a:rPr sz="2400" spc="35" dirty="0">
                <a:latin typeface="Times New Roman"/>
                <a:cs typeface="Times New Roman"/>
              </a:rPr>
              <a:t> </a:t>
            </a:r>
            <a:r>
              <a:rPr sz="2400" dirty="0">
                <a:latin typeface="Times New Roman"/>
                <a:cs typeface="Times New Roman"/>
              </a:rPr>
              <a:t>tự</a:t>
            </a:r>
            <a:r>
              <a:rPr sz="2400" spc="25" dirty="0">
                <a:latin typeface="Times New Roman"/>
                <a:cs typeface="Times New Roman"/>
              </a:rPr>
              <a:t> </a:t>
            </a:r>
            <a:r>
              <a:rPr sz="2400" dirty="0">
                <a:latin typeface="Times New Roman"/>
                <a:cs typeface="Times New Roman"/>
              </a:rPr>
              <a:t>thì</a:t>
            </a:r>
            <a:r>
              <a:rPr sz="2400" spc="4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thể</a:t>
            </a:r>
            <a:r>
              <a:rPr sz="2400" spc="40" dirty="0">
                <a:latin typeface="Times New Roman"/>
                <a:cs typeface="Times New Roman"/>
              </a:rPr>
              <a:t> </a:t>
            </a:r>
            <a:r>
              <a:rPr sz="2400" dirty="0">
                <a:latin typeface="Times New Roman"/>
                <a:cs typeface="Times New Roman"/>
              </a:rPr>
              <a:t>xác</a:t>
            </a:r>
            <a:r>
              <a:rPr sz="2400" spc="30"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trên</a:t>
            </a:r>
            <a:r>
              <a:rPr sz="2400" spc="35" dirty="0">
                <a:latin typeface="Times New Roman"/>
                <a:cs typeface="Times New Roman"/>
              </a:rPr>
              <a:t> </a:t>
            </a:r>
            <a:r>
              <a:rPr sz="2400" dirty="0">
                <a:latin typeface="Times New Roman"/>
                <a:cs typeface="Times New Roman"/>
              </a:rPr>
              <a:t>cơ</a:t>
            </a:r>
            <a:r>
              <a:rPr sz="2400" spc="25" dirty="0">
                <a:latin typeface="Times New Roman"/>
                <a:cs typeface="Times New Roman"/>
              </a:rPr>
              <a:t> </a:t>
            </a:r>
            <a:r>
              <a:rPr sz="2400" dirty="0">
                <a:latin typeface="Times New Roman"/>
                <a:cs typeface="Times New Roman"/>
              </a:rPr>
              <a:t>sở</a:t>
            </a:r>
            <a:r>
              <a:rPr sz="2400" spc="40" dirty="0">
                <a:latin typeface="Times New Roman"/>
                <a:cs typeface="Times New Roman"/>
              </a:rPr>
              <a:t> </a:t>
            </a:r>
            <a:r>
              <a:rPr sz="2400" dirty="0">
                <a:latin typeface="Times New Roman"/>
                <a:cs typeface="Times New Roman"/>
              </a:rPr>
              <a:t>kết</a:t>
            </a:r>
            <a:r>
              <a:rPr sz="2400" spc="50" dirty="0">
                <a:latin typeface="Times New Roman"/>
                <a:cs typeface="Times New Roman"/>
              </a:rPr>
              <a:t> </a:t>
            </a:r>
            <a:r>
              <a:rPr sz="2400" dirty="0">
                <a:latin typeface="Times New Roman"/>
                <a:cs typeface="Times New Roman"/>
              </a:rPr>
              <a:t>quả</a:t>
            </a:r>
            <a:r>
              <a:rPr sz="2400" spc="35" dirty="0">
                <a:latin typeface="Times New Roman"/>
                <a:cs typeface="Times New Roman"/>
              </a:rPr>
              <a:t> </a:t>
            </a:r>
            <a:r>
              <a:rPr sz="2400" dirty="0">
                <a:latin typeface="Times New Roman"/>
                <a:cs typeface="Times New Roman"/>
              </a:rPr>
              <a:t>lựa</a:t>
            </a:r>
            <a:r>
              <a:rPr sz="2400" spc="30" dirty="0">
                <a:latin typeface="Times New Roman"/>
                <a:cs typeface="Times New Roman"/>
              </a:rPr>
              <a:t> </a:t>
            </a:r>
            <a:r>
              <a:rPr sz="2400" dirty="0">
                <a:latin typeface="Times New Roman"/>
                <a:cs typeface="Times New Roman"/>
              </a:rPr>
              <a:t>chọn</a:t>
            </a:r>
            <a:r>
              <a:rPr sz="2400" spc="40" dirty="0">
                <a:latin typeface="Times New Roman"/>
                <a:cs typeface="Times New Roman"/>
              </a:rPr>
              <a:t> </a:t>
            </a:r>
            <a:r>
              <a:rPr sz="2400" dirty="0">
                <a:latin typeface="Times New Roman"/>
                <a:cs typeface="Times New Roman"/>
              </a:rPr>
              <a:t>nhà</a:t>
            </a:r>
            <a:r>
              <a:rPr sz="2400" spc="40" dirty="0">
                <a:latin typeface="Times New Roman"/>
                <a:cs typeface="Times New Roman"/>
              </a:rPr>
              <a:t> </a:t>
            </a:r>
            <a:r>
              <a:rPr sz="2400" dirty="0">
                <a:latin typeface="Times New Roman"/>
                <a:cs typeface="Times New Roman"/>
              </a:rPr>
              <a:t>thầu</a:t>
            </a:r>
            <a:r>
              <a:rPr sz="2400" spc="30" dirty="0">
                <a:latin typeface="Times New Roman"/>
                <a:cs typeface="Times New Roman"/>
              </a:rPr>
              <a:t> </a:t>
            </a:r>
            <a:r>
              <a:rPr sz="2400" dirty="0">
                <a:latin typeface="Times New Roman"/>
                <a:cs typeface="Times New Roman"/>
              </a:rPr>
              <a:t>của</a:t>
            </a:r>
            <a:r>
              <a:rPr sz="2400" spc="40" dirty="0">
                <a:latin typeface="Times New Roman"/>
                <a:cs typeface="Times New Roman"/>
              </a:rPr>
              <a:t> </a:t>
            </a:r>
            <a:r>
              <a:rPr sz="2400" spc="-20" dirty="0">
                <a:latin typeface="Times New Roman"/>
                <a:cs typeface="Times New Roman"/>
              </a:rPr>
              <a:t>hàng </a:t>
            </a:r>
            <a:r>
              <a:rPr sz="2400" dirty="0">
                <a:latin typeface="Times New Roman"/>
                <a:cs typeface="Times New Roman"/>
              </a:rPr>
              <a:t>hóa,</a:t>
            </a:r>
            <a:r>
              <a:rPr sz="2400" spc="100" dirty="0">
                <a:latin typeface="Times New Roman"/>
                <a:cs typeface="Times New Roman"/>
              </a:rPr>
              <a:t> </a:t>
            </a:r>
            <a:r>
              <a:rPr sz="2400" dirty="0">
                <a:latin typeface="Times New Roman"/>
                <a:cs typeface="Times New Roman"/>
              </a:rPr>
              <a:t>dịch</a:t>
            </a:r>
            <a:r>
              <a:rPr sz="2400" spc="100" dirty="0">
                <a:latin typeface="Times New Roman"/>
                <a:cs typeface="Times New Roman"/>
              </a:rPr>
              <a:t> </a:t>
            </a:r>
            <a:r>
              <a:rPr sz="2400" dirty="0">
                <a:latin typeface="Times New Roman"/>
                <a:cs typeface="Times New Roman"/>
              </a:rPr>
              <a:t>vụ</a:t>
            </a:r>
            <a:r>
              <a:rPr sz="2400" spc="90" dirty="0">
                <a:latin typeface="Times New Roman"/>
                <a:cs typeface="Times New Roman"/>
              </a:rPr>
              <a:t> </a:t>
            </a:r>
            <a:r>
              <a:rPr sz="2400" dirty="0">
                <a:latin typeface="Times New Roman"/>
                <a:cs typeface="Times New Roman"/>
              </a:rPr>
              <a:t>tương</a:t>
            </a:r>
            <a:r>
              <a:rPr sz="2400" spc="105" dirty="0">
                <a:latin typeface="Times New Roman"/>
                <a:cs typeface="Times New Roman"/>
              </a:rPr>
              <a:t> </a:t>
            </a:r>
            <a:r>
              <a:rPr sz="2400" dirty="0">
                <a:latin typeface="Times New Roman"/>
                <a:cs typeface="Times New Roman"/>
              </a:rPr>
              <a:t>tự</a:t>
            </a:r>
            <a:r>
              <a:rPr sz="2400" spc="95" dirty="0">
                <a:latin typeface="Times New Roman"/>
                <a:cs typeface="Times New Roman"/>
              </a:rPr>
              <a:t> </a:t>
            </a:r>
            <a:r>
              <a:rPr sz="2400" dirty="0">
                <a:latin typeface="Times New Roman"/>
                <a:cs typeface="Times New Roman"/>
              </a:rPr>
              <a:t>của</a:t>
            </a:r>
            <a:r>
              <a:rPr sz="2400" spc="100" dirty="0">
                <a:latin typeface="Times New Roman"/>
                <a:cs typeface="Times New Roman"/>
              </a:rPr>
              <a:t> </a:t>
            </a:r>
            <a:r>
              <a:rPr sz="2400" dirty="0">
                <a:latin typeface="Times New Roman"/>
                <a:cs typeface="Times New Roman"/>
              </a:rPr>
              <a:t>các</a:t>
            </a:r>
            <a:r>
              <a:rPr sz="2400" spc="105" dirty="0">
                <a:latin typeface="Times New Roman"/>
                <a:cs typeface="Times New Roman"/>
              </a:rPr>
              <a:t> </a:t>
            </a:r>
            <a:r>
              <a:rPr sz="2400" dirty="0">
                <a:latin typeface="Times New Roman"/>
                <a:cs typeface="Times New Roman"/>
              </a:rPr>
              <a:t>năm</a:t>
            </a:r>
            <a:r>
              <a:rPr sz="2400" spc="100" dirty="0">
                <a:latin typeface="Times New Roman"/>
                <a:cs typeface="Times New Roman"/>
              </a:rPr>
              <a:t> </a:t>
            </a:r>
            <a:r>
              <a:rPr sz="2400" dirty="0">
                <a:latin typeface="Times New Roman"/>
                <a:cs typeface="Times New Roman"/>
              </a:rPr>
              <a:t>trước</a:t>
            </a:r>
            <a:r>
              <a:rPr sz="2400" spc="110" dirty="0">
                <a:latin typeface="Times New Roman"/>
                <a:cs typeface="Times New Roman"/>
              </a:rPr>
              <a:t> </a:t>
            </a:r>
            <a:r>
              <a:rPr sz="2400" dirty="0">
                <a:latin typeface="Times New Roman"/>
                <a:cs typeface="Times New Roman"/>
              </a:rPr>
              <a:t>đó,</a:t>
            </a:r>
            <a:r>
              <a:rPr sz="2400" spc="105" dirty="0">
                <a:latin typeface="Times New Roman"/>
                <a:cs typeface="Times New Roman"/>
              </a:rPr>
              <a:t> </a:t>
            </a:r>
            <a:r>
              <a:rPr sz="2400" dirty="0">
                <a:latin typeface="Times New Roman"/>
                <a:cs typeface="Times New Roman"/>
              </a:rPr>
              <a:t>trong</a:t>
            </a:r>
            <a:r>
              <a:rPr sz="2400" spc="105" dirty="0">
                <a:latin typeface="Times New Roman"/>
                <a:cs typeface="Times New Roman"/>
              </a:rPr>
              <a:t> </a:t>
            </a:r>
            <a:r>
              <a:rPr sz="2400" dirty="0">
                <a:latin typeface="Times New Roman"/>
                <a:cs typeface="Times New Roman"/>
              </a:rPr>
              <a:t>đó</a:t>
            </a:r>
            <a:r>
              <a:rPr sz="2400" spc="95" dirty="0">
                <a:latin typeface="Times New Roman"/>
                <a:cs typeface="Times New Roman"/>
              </a:rPr>
              <a:t> </a:t>
            </a:r>
            <a:r>
              <a:rPr sz="2400" dirty="0">
                <a:latin typeface="Times New Roman"/>
                <a:cs typeface="Times New Roman"/>
              </a:rPr>
              <a:t>có</a:t>
            </a:r>
            <a:r>
              <a:rPr sz="2400" spc="95" dirty="0">
                <a:latin typeface="Times New Roman"/>
                <a:cs typeface="Times New Roman"/>
              </a:rPr>
              <a:t> </a:t>
            </a:r>
            <a:r>
              <a:rPr sz="2400" dirty="0">
                <a:latin typeface="Times New Roman"/>
                <a:cs typeface="Times New Roman"/>
              </a:rPr>
              <a:t>thể</a:t>
            </a:r>
            <a:r>
              <a:rPr sz="2400" spc="95" dirty="0">
                <a:latin typeface="Times New Roman"/>
                <a:cs typeface="Times New Roman"/>
              </a:rPr>
              <a:t> </a:t>
            </a:r>
            <a:r>
              <a:rPr sz="2400" dirty="0">
                <a:latin typeface="Times New Roman"/>
                <a:cs typeface="Times New Roman"/>
              </a:rPr>
              <a:t>điều</a:t>
            </a:r>
            <a:r>
              <a:rPr sz="2400" spc="100" dirty="0">
                <a:latin typeface="Times New Roman"/>
                <a:cs typeface="Times New Roman"/>
              </a:rPr>
              <a:t> </a:t>
            </a:r>
            <a:r>
              <a:rPr sz="2400" dirty="0">
                <a:latin typeface="Times New Roman"/>
                <a:cs typeface="Times New Roman"/>
              </a:rPr>
              <a:t>chỉnh</a:t>
            </a:r>
            <a:r>
              <a:rPr sz="2400" spc="95" dirty="0">
                <a:latin typeface="Times New Roman"/>
                <a:cs typeface="Times New Roman"/>
              </a:rPr>
              <a:t> </a:t>
            </a:r>
            <a:r>
              <a:rPr sz="2400" dirty="0">
                <a:latin typeface="Times New Roman"/>
                <a:cs typeface="Times New Roman"/>
              </a:rPr>
              <a:t>kết</a:t>
            </a:r>
            <a:r>
              <a:rPr sz="2400" spc="105" dirty="0">
                <a:latin typeface="Times New Roman"/>
                <a:cs typeface="Times New Roman"/>
              </a:rPr>
              <a:t> </a:t>
            </a:r>
            <a:r>
              <a:rPr sz="2400" dirty="0">
                <a:latin typeface="Times New Roman"/>
                <a:cs typeface="Times New Roman"/>
              </a:rPr>
              <a:t>quả</a:t>
            </a:r>
            <a:r>
              <a:rPr sz="2400" spc="114" dirty="0">
                <a:latin typeface="Times New Roman"/>
                <a:cs typeface="Times New Roman"/>
              </a:rPr>
              <a:t> </a:t>
            </a:r>
            <a:r>
              <a:rPr sz="2400" dirty="0">
                <a:latin typeface="Times New Roman"/>
                <a:cs typeface="Times New Roman"/>
              </a:rPr>
              <a:t>này</a:t>
            </a:r>
            <a:r>
              <a:rPr sz="2400" spc="120" dirty="0">
                <a:latin typeface="Times New Roman"/>
                <a:cs typeface="Times New Roman"/>
              </a:rPr>
              <a:t> </a:t>
            </a:r>
            <a:r>
              <a:rPr sz="2400" dirty="0">
                <a:latin typeface="Times New Roman"/>
                <a:cs typeface="Times New Roman"/>
              </a:rPr>
              <a:t>theo</a:t>
            </a:r>
            <a:r>
              <a:rPr sz="2400" spc="100" dirty="0">
                <a:latin typeface="Times New Roman"/>
                <a:cs typeface="Times New Roman"/>
              </a:rPr>
              <a:t> </a:t>
            </a:r>
            <a:r>
              <a:rPr sz="2400" dirty="0">
                <a:latin typeface="Times New Roman"/>
                <a:cs typeface="Times New Roman"/>
              </a:rPr>
              <a:t>các</a:t>
            </a:r>
            <a:r>
              <a:rPr sz="2400" spc="100" dirty="0">
                <a:latin typeface="Times New Roman"/>
                <a:cs typeface="Times New Roman"/>
              </a:rPr>
              <a:t> </a:t>
            </a:r>
            <a:r>
              <a:rPr sz="2400" dirty="0">
                <a:latin typeface="Times New Roman"/>
                <a:cs typeface="Times New Roman"/>
              </a:rPr>
              <a:t>thay</a:t>
            </a:r>
            <a:r>
              <a:rPr sz="2400" spc="100" dirty="0">
                <a:latin typeface="Times New Roman"/>
                <a:cs typeface="Times New Roman"/>
              </a:rPr>
              <a:t> </a:t>
            </a:r>
            <a:r>
              <a:rPr sz="2400" dirty="0">
                <a:latin typeface="Times New Roman"/>
                <a:cs typeface="Times New Roman"/>
              </a:rPr>
              <a:t>đổi</a:t>
            </a:r>
            <a:r>
              <a:rPr sz="2400" spc="100" dirty="0">
                <a:latin typeface="Times New Roman"/>
                <a:cs typeface="Times New Roman"/>
              </a:rPr>
              <a:t> </a:t>
            </a:r>
            <a:r>
              <a:rPr sz="2400" dirty="0">
                <a:latin typeface="Times New Roman"/>
                <a:cs typeface="Times New Roman"/>
              </a:rPr>
              <a:t>về</a:t>
            </a:r>
            <a:r>
              <a:rPr sz="2400" spc="100" dirty="0">
                <a:latin typeface="Times New Roman"/>
                <a:cs typeface="Times New Roman"/>
              </a:rPr>
              <a:t> </a:t>
            </a:r>
            <a:r>
              <a:rPr sz="2400" spc="-20" dirty="0">
                <a:latin typeface="Times New Roman"/>
                <a:cs typeface="Times New Roman"/>
              </a:rPr>
              <a:t>khối </a:t>
            </a:r>
            <a:r>
              <a:rPr sz="2400" dirty="0">
                <a:latin typeface="Times New Roman"/>
                <a:cs typeface="Times New Roman"/>
              </a:rPr>
              <a:t>lượng</a:t>
            </a:r>
            <a:r>
              <a:rPr sz="2400" spc="70" dirty="0">
                <a:latin typeface="Times New Roman"/>
                <a:cs typeface="Times New Roman"/>
              </a:rPr>
              <a:t> </a:t>
            </a:r>
            <a:r>
              <a:rPr sz="2400" dirty="0">
                <a:latin typeface="Times New Roman"/>
                <a:cs typeface="Times New Roman"/>
              </a:rPr>
              <a:t>mua</a:t>
            </a:r>
            <a:r>
              <a:rPr sz="2400" spc="85" dirty="0">
                <a:latin typeface="Times New Roman"/>
                <a:cs typeface="Times New Roman"/>
              </a:rPr>
              <a:t> </a:t>
            </a:r>
            <a:r>
              <a:rPr sz="2400" dirty="0">
                <a:latin typeface="Times New Roman"/>
                <a:cs typeface="Times New Roman"/>
              </a:rPr>
              <a:t>sắm,</a:t>
            </a:r>
            <a:r>
              <a:rPr sz="2400" spc="80" dirty="0">
                <a:latin typeface="Times New Roman"/>
                <a:cs typeface="Times New Roman"/>
              </a:rPr>
              <a:t> </a:t>
            </a:r>
            <a:r>
              <a:rPr sz="2400" dirty="0">
                <a:latin typeface="Times New Roman"/>
                <a:cs typeface="Times New Roman"/>
              </a:rPr>
              <a:t>giá</a:t>
            </a:r>
            <a:r>
              <a:rPr sz="2400" spc="75" dirty="0">
                <a:latin typeface="Times New Roman"/>
                <a:cs typeface="Times New Roman"/>
              </a:rPr>
              <a:t> </a:t>
            </a:r>
            <a:r>
              <a:rPr sz="2400" dirty="0">
                <a:latin typeface="Times New Roman"/>
                <a:cs typeface="Times New Roman"/>
              </a:rPr>
              <a:t>thị</a:t>
            </a:r>
            <a:r>
              <a:rPr sz="2400" spc="75" dirty="0">
                <a:latin typeface="Times New Roman"/>
                <a:cs typeface="Times New Roman"/>
              </a:rPr>
              <a:t> </a:t>
            </a:r>
            <a:r>
              <a:rPr sz="2400" dirty="0">
                <a:latin typeface="Times New Roman"/>
                <a:cs typeface="Times New Roman"/>
              </a:rPr>
              <a:t>trường</a:t>
            </a:r>
            <a:r>
              <a:rPr sz="2400" spc="75" dirty="0">
                <a:latin typeface="Times New Roman"/>
                <a:cs typeface="Times New Roman"/>
              </a:rPr>
              <a:t> </a:t>
            </a:r>
            <a:r>
              <a:rPr sz="2400" dirty="0">
                <a:latin typeface="Times New Roman"/>
                <a:cs typeface="Times New Roman"/>
              </a:rPr>
              <a:t>của</a:t>
            </a:r>
            <a:r>
              <a:rPr sz="2400" spc="80" dirty="0">
                <a:latin typeface="Times New Roman"/>
                <a:cs typeface="Times New Roman"/>
              </a:rPr>
              <a:t> </a:t>
            </a:r>
            <a:r>
              <a:rPr sz="2400" dirty="0">
                <a:latin typeface="Times New Roman"/>
                <a:cs typeface="Times New Roman"/>
              </a:rPr>
              <a:t>hàng</a:t>
            </a:r>
            <a:r>
              <a:rPr sz="2400" spc="75" dirty="0">
                <a:latin typeface="Times New Roman"/>
                <a:cs typeface="Times New Roman"/>
              </a:rPr>
              <a:t> </a:t>
            </a:r>
            <a:r>
              <a:rPr sz="2400" dirty="0">
                <a:latin typeface="Times New Roman"/>
                <a:cs typeface="Times New Roman"/>
              </a:rPr>
              <a:t>hóa,</a:t>
            </a:r>
            <a:r>
              <a:rPr sz="2400" spc="75" dirty="0">
                <a:latin typeface="Times New Roman"/>
                <a:cs typeface="Times New Roman"/>
              </a:rPr>
              <a:t> </a:t>
            </a:r>
            <a:r>
              <a:rPr sz="2400" dirty="0">
                <a:latin typeface="Times New Roman"/>
                <a:cs typeface="Times New Roman"/>
              </a:rPr>
              <a:t>dịch</a:t>
            </a:r>
            <a:r>
              <a:rPr sz="2400" spc="80" dirty="0">
                <a:latin typeface="Times New Roman"/>
                <a:cs typeface="Times New Roman"/>
              </a:rPr>
              <a:t> </a:t>
            </a:r>
            <a:r>
              <a:rPr sz="2400" dirty="0">
                <a:latin typeface="Times New Roman"/>
                <a:cs typeface="Times New Roman"/>
              </a:rPr>
              <a:t>vụ</a:t>
            </a:r>
            <a:r>
              <a:rPr sz="2400" spc="80" dirty="0">
                <a:latin typeface="Times New Roman"/>
                <a:cs typeface="Times New Roman"/>
              </a:rPr>
              <a:t> </a:t>
            </a:r>
            <a:r>
              <a:rPr sz="2400" dirty="0">
                <a:latin typeface="Times New Roman"/>
                <a:cs typeface="Times New Roman"/>
              </a:rPr>
              <a:t>cần</a:t>
            </a:r>
            <a:r>
              <a:rPr sz="2400" spc="80" dirty="0">
                <a:latin typeface="Times New Roman"/>
                <a:cs typeface="Times New Roman"/>
              </a:rPr>
              <a:t> </a:t>
            </a:r>
            <a:r>
              <a:rPr sz="2400" dirty="0">
                <a:latin typeface="Times New Roman"/>
                <a:cs typeface="Times New Roman"/>
              </a:rPr>
              <a:t>mua</a:t>
            </a:r>
            <a:r>
              <a:rPr sz="2400" spc="85" dirty="0">
                <a:latin typeface="Times New Roman"/>
                <a:cs typeface="Times New Roman"/>
              </a:rPr>
              <a:t> </a:t>
            </a:r>
            <a:r>
              <a:rPr sz="2400" dirty="0">
                <a:latin typeface="Times New Roman"/>
                <a:cs typeface="Times New Roman"/>
              </a:rPr>
              <a:t>sắm.</a:t>
            </a:r>
            <a:r>
              <a:rPr sz="2400" spc="85" dirty="0">
                <a:latin typeface="Times New Roman"/>
                <a:cs typeface="Times New Roman"/>
              </a:rPr>
              <a:t> </a:t>
            </a:r>
            <a:r>
              <a:rPr sz="2400" dirty="0">
                <a:latin typeface="Times New Roman"/>
                <a:cs typeface="Times New Roman"/>
              </a:rPr>
              <a:t>Khi</a:t>
            </a:r>
            <a:r>
              <a:rPr sz="2400" spc="75" dirty="0">
                <a:latin typeface="Times New Roman"/>
                <a:cs typeface="Times New Roman"/>
              </a:rPr>
              <a:t> </a:t>
            </a:r>
            <a:r>
              <a:rPr sz="2400" dirty="0">
                <a:latin typeface="Times New Roman"/>
                <a:cs typeface="Times New Roman"/>
              </a:rPr>
              <a:t>trình</a:t>
            </a:r>
            <a:r>
              <a:rPr sz="2400" spc="70" dirty="0">
                <a:latin typeface="Times New Roman"/>
                <a:cs typeface="Times New Roman"/>
              </a:rPr>
              <a:t> </a:t>
            </a:r>
            <a:r>
              <a:rPr sz="2400" dirty="0">
                <a:latin typeface="Times New Roman"/>
                <a:cs typeface="Times New Roman"/>
              </a:rPr>
              <a:t>kế</a:t>
            </a:r>
            <a:r>
              <a:rPr sz="2400" spc="70" dirty="0">
                <a:latin typeface="Times New Roman"/>
                <a:cs typeface="Times New Roman"/>
              </a:rPr>
              <a:t> </a:t>
            </a:r>
            <a:r>
              <a:rPr sz="2400" dirty="0">
                <a:latin typeface="Times New Roman"/>
                <a:cs typeface="Times New Roman"/>
              </a:rPr>
              <a:t>hoạch</a:t>
            </a:r>
            <a:r>
              <a:rPr sz="2400" spc="65" dirty="0">
                <a:latin typeface="Times New Roman"/>
                <a:cs typeface="Times New Roman"/>
              </a:rPr>
              <a:t> </a:t>
            </a:r>
            <a:r>
              <a:rPr sz="2400" dirty="0">
                <a:latin typeface="Times New Roman"/>
                <a:cs typeface="Times New Roman"/>
              </a:rPr>
              <a:t>lựa</a:t>
            </a:r>
            <a:r>
              <a:rPr sz="2400" spc="85" dirty="0">
                <a:latin typeface="Times New Roman"/>
                <a:cs typeface="Times New Roman"/>
              </a:rPr>
              <a:t> </a:t>
            </a:r>
            <a:r>
              <a:rPr sz="2400" dirty="0">
                <a:latin typeface="Times New Roman"/>
                <a:cs typeface="Times New Roman"/>
              </a:rPr>
              <a:t>chọn</a:t>
            </a:r>
            <a:r>
              <a:rPr sz="2400" spc="60" dirty="0">
                <a:latin typeface="Times New Roman"/>
                <a:cs typeface="Times New Roman"/>
              </a:rPr>
              <a:t> </a:t>
            </a:r>
            <a:r>
              <a:rPr sz="2400" dirty="0">
                <a:latin typeface="Times New Roman"/>
                <a:cs typeface="Times New Roman"/>
              </a:rPr>
              <a:t>nhà</a:t>
            </a:r>
            <a:r>
              <a:rPr sz="2400" spc="85" dirty="0">
                <a:latin typeface="Times New Roman"/>
                <a:cs typeface="Times New Roman"/>
              </a:rPr>
              <a:t> </a:t>
            </a:r>
            <a:r>
              <a:rPr sz="2400" dirty="0">
                <a:latin typeface="Times New Roman"/>
                <a:cs typeface="Times New Roman"/>
              </a:rPr>
              <a:t>thầu,</a:t>
            </a:r>
            <a:r>
              <a:rPr sz="2400" spc="75" dirty="0">
                <a:latin typeface="Times New Roman"/>
                <a:cs typeface="Times New Roman"/>
              </a:rPr>
              <a:t> </a:t>
            </a:r>
            <a:r>
              <a:rPr sz="2400" spc="-25" dirty="0">
                <a:latin typeface="Times New Roman"/>
                <a:cs typeface="Times New Roman"/>
              </a:rPr>
              <a:t>chủ </a:t>
            </a:r>
            <a:r>
              <a:rPr sz="2400" dirty="0">
                <a:latin typeface="Times New Roman"/>
                <a:cs typeface="Times New Roman"/>
              </a:rPr>
              <a:t>đầu</a:t>
            </a:r>
            <a:r>
              <a:rPr sz="2400" spc="105" dirty="0">
                <a:latin typeface="Times New Roman"/>
                <a:cs typeface="Times New Roman"/>
              </a:rPr>
              <a:t> </a:t>
            </a:r>
            <a:r>
              <a:rPr sz="2400" dirty="0">
                <a:latin typeface="Times New Roman"/>
                <a:cs typeface="Times New Roman"/>
              </a:rPr>
              <a:t>tư</a:t>
            </a:r>
            <a:r>
              <a:rPr sz="2400" spc="105" dirty="0">
                <a:latin typeface="Times New Roman"/>
                <a:cs typeface="Times New Roman"/>
              </a:rPr>
              <a:t> </a:t>
            </a:r>
            <a:r>
              <a:rPr sz="2400" dirty="0">
                <a:latin typeface="Times New Roman"/>
                <a:cs typeface="Times New Roman"/>
              </a:rPr>
              <a:t>đính</a:t>
            </a:r>
            <a:r>
              <a:rPr sz="2400" spc="120" dirty="0">
                <a:latin typeface="Times New Roman"/>
                <a:cs typeface="Times New Roman"/>
              </a:rPr>
              <a:t> </a:t>
            </a:r>
            <a:r>
              <a:rPr sz="2400" dirty="0">
                <a:latin typeface="Times New Roman"/>
                <a:cs typeface="Times New Roman"/>
              </a:rPr>
              <a:t>kèm</a:t>
            </a:r>
            <a:r>
              <a:rPr sz="2400" spc="110" dirty="0">
                <a:latin typeface="Times New Roman"/>
                <a:cs typeface="Times New Roman"/>
              </a:rPr>
              <a:t> </a:t>
            </a:r>
            <a:r>
              <a:rPr sz="2400" dirty="0">
                <a:latin typeface="Times New Roman"/>
                <a:cs typeface="Times New Roman"/>
              </a:rPr>
              <a:t>danh</a:t>
            </a:r>
            <a:r>
              <a:rPr sz="2400" spc="100" dirty="0">
                <a:latin typeface="Times New Roman"/>
                <a:cs typeface="Times New Roman"/>
              </a:rPr>
              <a:t> </a:t>
            </a:r>
            <a:r>
              <a:rPr sz="2400" dirty="0">
                <a:latin typeface="Times New Roman"/>
                <a:cs typeface="Times New Roman"/>
              </a:rPr>
              <a:t>sách</a:t>
            </a:r>
            <a:r>
              <a:rPr sz="2400" spc="120" dirty="0">
                <a:latin typeface="Times New Roman"/>
                <a:cs typeface="Times New Roman"/>
              </a:rPr>
              <a:t> </a:t>
            </a:r>
            <a:r>
              <a:rPr sz="2400" dirty="0">
                <a:latin typeface="Times New Roman"/>
                <a:cs typeface="Times New Roman"/>
              </a:rPr>
              <a:t>kết</a:t>
            </a:r>
            <a:r>
              <a:rPr sz="2400" spc="110" dirty="0">
                <a:latin typeface="Times New Roman"/>
                <a:cs typeface="Times New Roman"/>
              </a:rPr>
              <a:t> </a:t>
            </a:r>
            <a:r>
              <a:rPr sz="2400" dirty="0">
                <a:latin typeface="Times New Roman"/>
                <a:cs typeface="Times New Roman"/>
              </a:rPr>
              <a:t>quả</a:t>
            </a:r>
            <a:r>
              <a:rPr sz="2400" spc="105" dirty="0">
                <a:latin typeface="Times New Roman"/>
                <a:cs typeface="Times New Roman"/>
              </a:rPr>
              <a:t> </a:t>
            </a:r>
            <a:r>
              <a:rPr sz="2400" dirty="0">
                <a:latin typeface="Times New Roman"/>
                <a:cs typeface="Times New Roman"/>
              </a:rPr>
              <a:t>lựa</a:t>
            </a:r>
            <a:r>
              <a:rPr sz="2400" spc="110" dirty="0">
                <a:latin typeface="Times New Roman"/>
                <a:cs typeface="Times New Roman"/>
              </a:rPr>
              <a:t> </a:t>
            </a:r>
            <a:r>
              <a:rPr sz="2400" dirty="0">
                <a:latin typeface="Times New Roman"/>
                <a:cs typeface="Times New Roman"/>
              </a:rPr>
              <a:t>chọn</a:t>
            </a:r>
            <a:r>
              <a:rPr sz="2400" spc="105" dirty="0">
                <a:latin typeface="Times New Roman"/>
                <a:cs typeface="Times New Roman"/>
              </a:rPr>
              <a:t> </a:t>
            </a:r>
            <a:r>
              <a:rPr sz="2400" dirty="0">
                <a:latin typeface="Times New Roman"/>
                <a:cs typeface="Times New Roman"/>
              </a:rPr>
              <a:t>các</a:t>
            </a:r>
            <a:r>
              <a:rPr sz="2400" spc="95" dirty="0">
                <a:latin typeface="Times New Roman"/>
                <a:cs typeface="Times New Roman"/>
              </a:rPr>
              <a:t> </a:t>
            </a:r>
            <a:r>
              <a:rPr sz="2400" dirty="0">
                <a:latin typeface="Times New Roman"/>
                <a:cs typeface="Times New Roman"/>
              </a:rPr>
              <a:t>hàng</a:t>
            </a:r>
            <a:r>
              <a:rPr sz="2400" spc="120" dirty="0">
                <a:latin typeface="Times New Roman"/>
                <a:cs typeface="Times New Roman"/>
              </a:rPr>
              <a:t> </a:t>
            </a:r>
            <a:r>
              <a:rPr sz="2400" dirty="0">
                <a:latin typeface="Times New Roman"/>
                <a:cs typeface="Times New Roman"/>
              </a:rPr>
              <a:t>hóa,</a:t>
            </a:r>
            <a:r>
              <a:rPr sz="2400" spc="110" dirty="0">
                <a:latin typeface="Times New Roman"/>
                <a:cs typeface="Times New Roman"/>
              </a:rPr>
              <a:t> </a:t>
            </a:r>
            <a:r>
              <a:rPr sz="2400" dirty="0">
                <a:latin typeface="Times New Roman"/>
                <a:cs typeface="Times New Roman"/>
              </a:rPr>
              <a:t>dịch</a:t>
            </a:r>
            <a:r>
              <a:rPr sz="2400" spc="105" dirty="0">
                <a:latin typeface="Times New Roman"/>
                <a:cs typeface="Times New Roman"/>
              </a:rPr>
              <a:t> </a:t>
            </a:r>
            <a:r>
              <a:rPr sz="2400" dirty="0">
                <a:latin typeface="Times New Roman"/>
                <a:cs typeface="Times New Roman"/>
              </a:rPr>
              <a:t>vụ</a:t>
            </a:r>
            <a:r>
              <a:rPr sz="2400" spc="114" dirty="0">
                <a:latin typeface="Times New Roman"/>
                <a:cs typeface="Times New Roman"/>
              </a:rPr>
              <a:t> </a:t>
            </a:r>
            <a:r>
              <a:rPr sz="2400" dirty="0">
                <a:latin typeface="Times New Roman"/>
                <a:cs typeface="Times New Roman"/>
              </a:rPr>
              <a:t>tương</a:t>
            </a:r>
            <a:r>
              <a:rPr sz="2400" spc="95" dirty="0">
                <a:latin typeface="Times New Roman"/>
                <a:cs typeface="Times New Roman"/>
              </a:rPr>
              <a:t> </a:t>
            </a:r>
            <a:r>
              <a:rPr sz="2400" dirty="0">
                <a:latin typeface="Times New Roman"/>
                <a:cs typeface="Times New Roman"/>
              </a:rPr>
              <a:t>tự</a:t>
            </a:r>
            <a:r>
              <a:rPr sz="2400" spc="100" dirty="0">
                <a:latin typeface="Times New Roman"/>
                <a:cs typeface="Times New Roman"/>
              </a:rPr>
              <a:t> </a:t>
            </a:r>
            <a:r>
              <a:rPr sz="2400" dirty="0">
                <a:latin typeface="Times New Roman"/>
                <a:cs typeface="Times New Roman"/>
              </a:rPr>
              <a:t>trích</a:t>
            </a:r>
            <a:r>
              <a:rPr sz="2400" spc="95" dirty="0">
                <a:latin typeface="Times New Roman"/>
                <a:cs typeface="Times New Roman"/>
              </a:rPr>
              <a:t> </a:t>
            </a:r>
            <a:r>
              <a:rPr sz="2400" dirty="0">
                <a:latin typeface="Times New Roman"/>
                <a:cs typeface="Times New Roman"/>
              </a:rPr>
              <a:t>xuất</a:t>
            </a:r>
            <a:r>
              <a:rPr sz="2400" spc="105" dirty="0">
                <a:latin typeface="Times New Roman"/>
                <a:cs typeface="Times New Roman"/>
              </a:rPr>
              <a:t> </a:t>
            </a:r>
            <a:r>
              <a:rPr sz="2400" dirty="0">
                <a:latin typeface="Times New Roman"/>
                <a:cs typeface="Times New Roman"/>
              </a:rPr>
              <a:t>từ</a:t>
            </a:r>
            <a:r>
              <a:rPr sz="2400" spc="114" dirty="0">
                <a:latin typeface="Times New Roman"/>
                <a:cs typeface="Times New Roman"/>
              </a:rPr>
              <a:t> </a:t>
            </a:r>
            <a:r>
              <a:rPr sz="2400" dirty="0">
                <a:latin typeface="Times New Roman"/>
                <a:cs typeface="Times New Roman"/>
              </a:rPr>
              <a:t>Hệ</a:t>
            </a:r>
            <a:r>
              <a:rPr sz="2400" spc="105" dirty="0">
                <a:latin typeface="Times New Roman"/>
                <a:cs typeface="Times New Roman"/>
              </a:rPr>
              <a:t> </a:t>
            </a:r>
            <a:r>
              <a:rPr sz="2400" dirty="0">
                <a:latin typeface="Times New Roman"/>
                <a:cs typeface="Times New Roman"/>
              </a:rPr>
              <a:t>thống</a:t>
            </a:r>
            <a:r>
              <a:rPr sz="2400" spc="110" dirty="0">
                <a:latin typeface="Times New Roman"/>
                <a:cs typeface="Times New Roman"/>
              </a:rPr>
              <a:t> </a:t>
            </a:r>
            <a:r>
              <a:rPr sz="2400" dirty="0">
                <a:latin typeface="Times New Roman"/>
                <a:cs typeface="Times New Roman"/>
              </a:rPr>
              <a:t>mạng</a:t>
            </a:r>
            <a:r>
              <a:rPr sz="2400" spc="120" dirty="0">
                <a:latin typeface="Times New Roman"/>
                <a:cs typeface="Times New Roman"/>
              </a:rPr>
              <a:t> </a:t>
            </a:r>
            <a:r>
              <a:rPr sz="2400" spc="-25" dirty="0">
                <a:latin typeface="Times New Roman"/>
                <a:cs typeface="Times New Roman"/>
              </a:rPr>
              <a:t>đấu </a:t>
            </a:r>
            <a:r>
              <a:rPr sz="2400" dirty="0">
                <a:latin typeface="Times New Roman"/>
                <a:cs typeface="Times New Roman"/>
              </a:rPr>
              <a:t>thầu</a:t>
            </a:r>
            <a:r>
              <a:rPr sz="2400" spc="-30" dirty="0">
                <a:latin typeface="Times New Roman"/>
                <a:cs typeface="Times New Roman"/>
              </a:rPr>
              <a:t> </a:t>
            </a:r>
            <a:r>
              <a:rPr sz="2400" dirty="0">
                <a:latin typeface="Times New Roman"/>
                <a:cs typeface="Times New Roman"/>
              </a:rPr>
              <a:t>quốc</a:t>
            </a:r>
            <a:r>
              <a:rPr sz="2400" spc="-30" dirty="0">
                <a:latin typeface="Times New Roman"/>
                <a:cs typeface="Times New Roman"/>
              </a:rPr>
              <a:t> </a:t>
            </a:r>
            <a:r>
              <a:rPr sz="2400" dirty="0">
                <a:latin typeface="Times New Roman"/>
                <a:cs typeface="Times New Roman"/>
              </a:rPr>
              <a:t>gia</a:t>
            </a:r>
            <a:r>
              <a:rPr sz="2400" spc="-25" dirty="0">
                <a:latin typeface="Times New Roman"/>
                <a:cs typeface="Times New Roman"/>
              </a:rPr>
              <a:t> </a:t>
            </a:r>
            <a:r>
              <a:rPr sz="2400" dirty="0">
                <a:latin typeface="Times New Roman"/>
                <a:cs typeface="Times New Roman"/>
              </a:rPr>
              <a:t>(nếu</a:t>
            </a:r>
            <a:r>
              <a:rPr sz="2400" spc="-30" dirty="0">
                <a:latin typeface="Times New Roman"/>
                <a:cs typeface="Times New Roman"/>
              </a:rPr>
              <a:t> </a:t>
            </a:r>
            <a:r>
              <a:rPr sz="2400" spc="-20" dirty="0">
                <a:latin typeface="Times New Roman"/>
                <a:cs typeface="Times New Roman"/>
              </a:rPr>
              <a:t>có);</a:t>
            </a:r>
            <a:endParaRPr sz="2400" dirty="0">
              <a:latin typeface="Times New Roman"/>
              <a:cs typeface="Times New Roman"/>
            </a:endParaRPr>
          </a:p>
        </p:txBody>
      </p:sp>
      <p:sp>
        <p:nvSpPr>
          <p:cNvPr id="41" name="TextBox 40">
            <a:extLst>
              <a:ext uri="{FF2B5EF4-FFF2-40B4-BE49-F238E27FC236}">
                <a16:creationId xmlns:a16="http://schemas.microsoft.com/office/drawing/2014/main" id="{CD7534C0-22E3-7AD9-2C8B-CD10F6E10E3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GIÁ GÓI THẦU</a:t>
            </a:r>
            <a:endParaRPr lang="en-US" sz="3600" dirty="0">
              <a:solidFill>
                <a:srgbClr val="FFC000"/>
              </a:solidFill>
            </a:endParaRPr>
          </a:p>
        </p:txBody>
      </p:sp>
    </p:spTree>
    <p:extLst>
      <p:ext uri="{BB962C8B-B14F-4D97-AF65-F5344CB8AC3E}">
        <p14:creationId xmlns:p14="http://schemas.microsoft.com/office/powerpoint/2010/main" val="1323029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20356" y="-4572"/>
            <a:ext cx="4772660" cy="6868159"/>
            <a:chOff x="7420356" y="-4572"/>
            <a:chExt cx="4772660" cy="6868159"/>
          </a:xfrm>
        </p:grpSpPr>
        <p:sp>
          <p:nvSpPr>
            <p:cNvPr id="3" name="object 3"/>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4" name="object 4"/>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5" name="object 5"/>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1" name="object 11"/>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8" name="object 18"/>
          <p:cNvSpPr txBox="1"/>
          <p:nvPr/>
        </p:nvSpPr>
        <p:spPr>
          <a:xfrm>
            <a:off x="399434" y="2083651"/>
            <a:ext cx="459105" cy="444352"/>
          </a:xfrm>
          <a:prstGeom prst="rect">
            <a:avLst/>
          </a:prstGeom>
        </p:spPr>
        <p:txBody>
          <a:bodyPr vert="horz" wrap="square" lIns="0" tIns="13335" rIns="0" bIns="0" rtlCol="0">
            <a:spAutoFit/>
          </a:bodyPr>
          <a:lstStyle/>
          <a:p>
            <a:pPr marL="12700">
              <a:lnSpc>
                <a:spcPct val="100000"/>
              </a:lnSpc>
              <a:spcBef>
                <a:spcPts val="105"/>
              </a:spcBef>
            </a:pPr>
            <a:r>
              <a:rPr sz="2800" spc="-50" dirty="0">
                <a:solidFill>
                  <a:srgbClr val="0070C0"/>
                </a:solidFill>
                <a:latin typeface="Trebuchet MS"/>
                <a:cs typeface="Trebuchet MS"/>
              </a:rPr>
              <a:t>4</a:t>
            </a:r>
            <a:endParaRPr sz="2800" dirty="0">
              <a:solidFill>
                <a:srgbClr val="0070C0"/>
              </a:solidFill>
              <a:latin typeface="Trebuchet MS"/>
              <a:cs typeface="Trebuchet MS"/>
            </a:endParaRPr>
          </a:p>
        </p:txBody>
      </p:sp>
      <p:sp>
        <p:nvSpPr>
          <p:cNvPr id="22" name="object 22"/>
          <p:cNvSpPr txBox="1"/>
          <p:nvPr/>
        </p:nvSpPr>
        <p:spPr>
          <a:xfrm>
            <a:off x="1146314" y="1006782"/>
            <a:ext cx="10036837" cy="791241"/>
          </a:xfrm>
          <a:prstGeom prst="rect">
            <a:avLst/>
          </a:prstGeom>
        </p:spPr>
        <p:txBody>
          <a:bodyPr vert="horz" wrap="square" lIns="0" tIns="52069" rIns="0" bIns="0" rtlCol="0">
            <a:spAutoFit/>
          </a:bodyPr>
          <a:lstStyle/>
          <a:p>
            <a:pPr marL="184785" marR="5080" indent="-172720">
              <a:buChar char="•"/>
              <a:tabLst>
                <a:tab pos="184785" algn="l"/>
              </a:tabLst>
            </a:pPr>
            <a:r>
              <a:rPr sz="2400" dirty="0">
                <a:latin typeface="Times New Roman"/>
                <a:cs typeface="Times New Roman"/>
              </a:rPr>
              <a:t>Tối</a:t>
            </a:r>
            <a:r>
              <a:rPr sz="2400" spc="280" dirty="0">
                <a:latin typeface="Times New Roman"/>
                <a:cs typeface="Times New Roman"/>
              </a:rPr>
              <a:t> </a:t>
            </a:r>
            <a:r>
              <a:rPr sz="2400" dirty="0">
                <a:latin typeface="Times New Roman"/>
                <a:cs typeface="Times New Roman"/>
              </a:rPr>
              <a:t>thiểu</a:t>
            </a:r>
            <a:r>
              <a:rPr sz="2400" spc="270" dirty="0">
                <a:latin typeface="Times New Roman"/>
                <a:cs typeface="Times New Roman"/>
              </a:rPr>
              <a:t> </a:t>
            </a:r>
            <a:r>
              <a:rPr sz="2400" dirty="0">
                <a:latin typeface="Times New Roman"/>
                <a:cs typeface="Times New Roman"/>
              </a:rPr>
              <a:t>01</a:t>
            </a:r>
            <a:r>
              <a:rPr sz="2400" spc="270" dirty="0">
                <a:latin typeface="Times New Roman"/>
                <a:cs typeface="Times New Roman"/>
              </a:rPr>
              <a:t> </a:t>
            </a:r>
            <a:r>
              <a:rPr sz="2400" dirty="0" err="1">
                <a:latin typeface="Times New Roman"/>
                <a:cs typeface="Times New Roman"/>
              </a:rPr>
              <a:t>báo</a:t>
            </a:r>
            <a:r>
              <a:rPr sz="2400" spc="270" dirty="0">
                <a:latin typeface="Times New Roman"/>
                <a:cs typeface="Times New Roman"/>
              </a:rPr>
              <a:t> </a:t>
            </a:r>
            <a:r>
              <a:rPr sz="2400" dirty="0" err="1">
                <a:latin typeface="Times New Roman"/>
                <a:cs typeface="Times New Roman"/>
              </a:rPr>
              <a:t>giá</a:t>
            </a:r>
            <a:r>
              <a:rPr sz="2400" dirty="0">
                <a:latin typeface="Times New Roman"/>
                <a:cs typeface="Times New Roman"/>
              </a:rPr>
              <a:t>;</a:t>
            </a:r>
            <a:r>
              <a:rPr sz="2400" spc="275" dirty="0">
                <a:latin typeface="Times New Roman"/>
                <a:cs typeface="Times New Roman"/>
              </a:rPr>
              <a:t> </a:t>
            </a:r>
            <a:r>
              <a:rPr sz="2400" dirty="0">
                <a:latin typeface="Times New Roman"/>
                <a:cs typeface="Times New Roman"/>
              </a:rPr>
              <a:t>khuyến</a:t>
            </a:r>
            <a:r>
              <a:rPr sz="2400" spc="270" dirty="0">
                <a:latin typeface="Times New Roman"/>
                <a:cs typeface="Times New Roman"/>
              </a:rPr>
              <a:t> </a:t>
            </a:r>
            <a:r>
              <a:rPr sz="2400" dirty="0">
                <a:latin typeface="Times New Roman"/>
                <a:cs typeface="Times New Roman"/>
              </a:rPr>
              <a:t>khích</a:t>
            </a:r>
            <a:r>
              <a:rPr sz="2400" spc="260" dirty="0">
                <a:latin typeface="Times New Roman"/>
                <a:cs typeface="Times New Roman"/>
              </a:rPr>
              <a:t> </a:t>
            </a:r>
            <a:r>
              <a:rPr sz="2400" dirty="0">
                <a:latin typeface="Times New Roman"/>
                <a:cs typeface="Times New Roman"/>
              </a:rPr>
              <a:t>thu</a:t>
            </a:r>
            <a:r>
              <a:rPr sz="2400" spc="265" dirty="0">
                <a:latin typeface="Times New Roman"/>
                <a:cs typeface="Times New Roman"/>
              </a:rPr>
              <a:t> </a:t>
            </a:r>
            <a:r>
              <a:rPr sz="2400" dirty="0">
                <a:latin typeface="Times New Roman"/>
                <a:cs typeface="Times New Roman"/>
              </a:rPr>
              <a:t>thập</a:t>
            </a:r>
            <a:r>
              <a:rPr sz="2400" spc="275" dirty="0">
                <a:latin typeface="Times New Roman"/>
                <a:cs typeface="Times New Roman"/>
              </a:rPr>
              <a:t> </a:t>
            </a:r>
            <a:r>
              <a:rPr sz="2400" dirty="0">
                <a:latin typeface="Times New Roman"/>
                <a:cs typeface="Times New Roman"/>
              </a:rPr>
              <a:t>nhiều</a:t>
            </a:r>
            <a:r>
              <a:rPr sz="2400" spc="275" dirty="0">
                <a:latin typeface="Times New Roman"/>
                <a:cs typeface="Times New Roman"/>
              </a:rPr>
              <a:t> </a:t>
            </a:r>
            <a:r>
              <a:rPr sz="2400" dirty="0">
                <a:latin typeface="Times New Roman"/>
                <a:cs typeface="Times New Roman"/>
              </a:rPr>
              <a:t>hơn</a:t>
            </a:r>
            <a:r>
              <a:rPr sz="2400" spc="265" dirty="0">
                <a:latin typeface="Times New Roman"/>
                <a:cs typeface="Times New Roman"/>
              </a:rPr>
              <a:t> </a:t>
            </a:r>
            <a:r>
              <a:rPr sz="2400" dirty="0">
                <a:latin typeface="Times New Roman"/>
                <a:cs typeface="Times New Roman"/>
              </a:rPr>
              <a:t>01</a:t>
            </a:r>
            <a:r>
              <a:rPr sz="2400" spc="270" dirty="0">
                <a:latin typeface="Times New Roman"/>
                <a:cs typeface="Times New Roman"/>
              </a:rPr>
              <a:t> </a:t>
            </a:r>
            <a:r>
              <a:rPr sz="2400" dirty="0">
                <a:latin typeface="Times New Roman"/>
                <a:cs typeface="Times New Roman"/>
              </a:rPr>
              <a:t>báo</a:t>
            </a:r>
            <a:r>
              <a:rPr sz="2400" spc="275" dirty="0">
                <a:latin typeface="Times New Roman"/>
                <a:cs typeface="Times New Roman"/>
              </a:rPr>
              <a:t> </a:t>
            </a:r>
            <a:r>
              <a:rPr sz="2400" spc="-20" dirty="0">
                <a:latin typeface="Times New Roman"/>
                <a:cs typeface="Times New Roman"/>
              </a:rPr>
              <a:t>giá; </a:t>
            </a:r>
            <a:r>
              <a:rPr sz="2400" dirty="0">
                <a:latin typeface="Times New Roman"/>
                <a:cs typeface="Times New Roman"/>
              </a:rPr>
              <a:t>trường</a:t>
            </a:r>
            <a:r>
              <a:rPr sz="2400" spc="-10" dirty="0">
                <a:latin typeface="Times New Roman"/>
                <a:cs typeface="Times New Roman"/>
              </a:rPr>
              <a:t> </a:t>
            </a:r>
            <a:r>
              <a:rPr sz="2400" dirty="0">
                <a:latin typeface="Times New Roman"/>
                <a:cs typeface="Times New Roman"/>
              </a:rPr>
              <a:t>hợp</a:t>
            </a:r>
            <a:r>
              <a:rPr sz="2400" spc="-15" dirty="0">
                <a:latin typeface="Times New Roman"/>
                <a:cs typeface="Times New Roman"/>
              </a:rPr>
              <a:t> </a:t>
            </a:r>
            <a:r>
              <a:rPr sz="2400" dirty="0">
                <a:latin typeface="Times New Roman"/>
                <a:cs typeface="Times New Roman"/>
              </a:rPr>
              <a:t>có</a:t>
            </a:r>
            <a:r>
              <a:rPr sz="2400" spc="-25" dirty="0">
                <a:latin typeface="Times New Roman"/>
                <a:cs typeface="Times New Roman"/>
              </a:rPr>
              <a:t> </a:t>
            </a:r>
            <a:r>
              <a:rPr sz="2400" dirty="0">
                <a:latin typeface="Times New Roman"/>
                <a:cs typeface="Times New Roman"/>
              </a:rPr>
              <a:t>nhiều</a:t>
            </a:r>
            <a:r>
              <a:rPr sz="2400" spc="-35" dirty="0">
                <a:latin typeface="Times New Roman"/>
                <a:cs typeface="Times New Roman"/>
              </a:rPr>
              <a:t> </a:t>
            </a:r>
            <a:r>
              <a:rPr sz="2400" dirty="0">
                <a:latin typeface="Times New Roman"/>
                <a:cs typeface="Times New Roman"/>
              </a:rPr>
              <a:t>hơn</a:t>
            </a:r>
            <a:r>
              <a:rPr sz="2400" spc="-15" dirty="0">
                <a:latin typeface="Times New Roman"/>
                <a:cs typeface="Times New Roman"/>
              </a:rPr>
              <a:t> </a:t>
            </a:r>
            <a:r>
              <a:rPr sz="2400" dirty="0">
                <a:latin typeface="Times New Roman"/>
                <a:cs typeface="Times New Roman"/>
              </a:rPr>
              <a:t>01</a:t>
            </a:r>
            <a:r>
              <a:rPr sz="2400" spc="-10" dirty="0">
                <a:latin typeface="Times New Roman"/>
                <a:cs typeface="Times New Roman"/>
              </a:rPr>
              <a:t> </a:t>
            </a:r>
            <a:r>
              <a:rPr sz="2400" dirty="0">
                <a:latin typeface="Times New Roman"/>
                <a:cs typeface="Times New Roman"/>
              </a:rPr>
              <a:t>báo</a:t>
            </a:r>
            <a:r>
              <a:rPr sz="2400" spc="-15" dirty="0">
                <a:latin typeface="Times New Roman"/>
                <a:cs typeface="Times New Roman"/>
              </a:rPr>
              <a:t> </a:t>
            </a:r>
            <a:r>
              <a:rPr sz="2400" dirty="0">
                <a:latin typeface="Times New Roman"/>
                <a:cs typeface="Times New Roman"/>
              </a:rPr>
              <a:t>giá</a:t>
            </a:r>
            <a:r>
              <a:rPr sz="2400" spc="-15" dirty="0">
                <a:latin typeface="Times New Roman"/>
                <a:cs typeface="Times New Roman"/>
              </a:rPr>
              <a:t> </a:t>
            </a:r>
            <a:r>
              <a:rPr sz="2400" dirty="0">
                <a:latin typeface="Times New Roman"/>
                <a:cs typeface="Times New Roman"/>
              </a:rPr>
              <a:t>thì</a:t>
            </a:r>
            <a:r>
              <a:rPr sz="2400" spc="-30" dirty="0">
                <a:latin typeface="Times New Roman"/>
                <a:cs typeface="Times New Roman"/>
              </a:rPr>
              <a:t> </a:t>
            </a:r>
            <a:r>
              <a:rPr sz="2400" dirty="0">
                <a:latin typeface="Times New Roman"/>
                <a:cs typeface="Times New Roman"/>
              </a:rPr>
              <a:t>lấy</a:t>
            </a:r>
            <a:r>
              <a:rPr sz="2400" spc="-20" dirty="0">
                <a:latin typeface="Times New Roman"/>
                <a:cs typeface="Times New Roman"/>
              </a:rPr>
              <a:t> </a:t>
            </a:r>
            <a:r>
              <a:rPr sz="2400" dirty="0">
                <a:latin typeface="Times New Roman"/>
                <a:cs typeface="Times New Roman"/>
              </a:rPr>
              <a:t>giá</a:t>
            </a:r>
            <a:r>
              <a:rPr sz="2400" spc="-15" dirty="0">
                <a:latin typeface="Times New Roman"/>
                <a:cs typeface="Times New Roman"/>
              </a:rPr>
              <a:t> </a:t>
            </a:r>
            <a:r>
              <a:rPr sz="2400" dirty="0">
                <a:latin typeface="Times New Roman"/>
                <a:cs typeface="Times New Roman"/>
              </a:rPr>
              <a:t>trung</a:t>
            </a:r>
            <a:r>
              <a:rPr sz="2400" spc="-20" dirty="0">
                <a:latin typeface="Times New Roman"/>
                <a:cs typeface="Times New Roman"/>
              </a:rPr>
              <a:t> </a:t>
            </a:r>
            <a:r>
              <a:rPr sz="2400" dirty="0">
                <a:latin typeface="Times New Roman"/>
                <a:cs typeface="Times New Roman"/>
              </a:rPr>
              <a:t>bình</a:t>
            </a:r>
            <a:r>
              <a:rPr sz="2400" spc="-15" dirty="0">
                <a:latin typeface="Times New Roman"/>
                <a:cs typeface="Times New Roman"/>
              </a:rPr>
              <a:t> </a:t>
            </a:r>
            <a:r>
              <a:rPr sz="2400" dirty="0">
                <a:latin typeface="Times New Roman"/>
                <a:cs typeface="Times New Roman"/>
              </a:rPr>
              <a:t>của</a:t>
            </a:r>
            <a:r>
              <a:rPr sz="2400" spc="-15" dirty="0">
                <a:latin typeface="Times New Roman"/>
                <a:cs typeface="Times New Roman"/>
              </a:rPr>
              <a:t> </a:t>
            </a:r>
            <a:r>
              <a:rPr sz="2400" dirty="0">
                <a:latin typeface="Times New Roman"/>
                <a:cs typeface="Times New Roman"/>
              </a:rPr>
              <a:t>các</a:t>
            </a:r>
            <a:r>
              <a:rPr sz="2400" spc="-25" dirty="0">
                <a:latin typeface="Times New Roman"/>
                <a:cs typeface="Times New Roman"/>
              </a:rPr>
              <a:t> </a:t>
            </a:r>
            <a:r>
              <a:rPr sz="2400" dirty="0">
                <a:latin typeface="Times New Roman"/>
                <a:cs typeface="Times New Roman"/>
              </a:rPr>
              <a:t>báo</a:t>
            </a:r>
            <a:r>
              <a:rPr sz="2400" spc="-20" dirty="0">
                <a:latin typeface="Times New Roman"/>
                <a:cs typeface="Times New Roman"/>
              </a:rPr>
              <a:t> giá.</a:t>
            </a:r>
            <a:endParaRPr sz="2400" dirty="0">
              <a:latin typeface="Times New Roman"/>
              <a:cs typeface="Times New Roman"/>
            </a:endParaRPr>
          </a:p>
        </p:txBody>
      </p:sp>
      <p:sp>
        <p:nvSpPr>
          <p:cNvPr id="23" name="object 23"/>
          <p:cNvSpPr txBox="1"/>
          <p:nvPr/>
        </p:nvSpPr>
        <p:spPr>
          <a:xfrm>
            <a:off x="1091798" y="1922631"/>
            <a:ext cx="10295980" cy="4180119"/>
          </a:xfrm>
          <a:prstGeom prst="rect">
            <a:avLst/>
          </a:prstGeom>
        </p:spPr>
        <p:txBody>
          <a:bodyPr vert="horz" wrap="square" lIns="0" tIns="50165" rIns="0" bIns="0" rtlCol="0">
            <a:spAutoFit/>
          </a:bodyPr>
          <a:lstStyle/>
          <a:p>
            <a:pPr marL="184785" marR="5080" indent="-172720" algn="just">
              <a:lnSpc>
                <a:spcPct val="86300"/>
              </a:lnSpc>
              <a:spcBef>
                <a:spcPts val="395"/>
              </a:spcBef>
              <a:buChar char="•"/>
              <a:tabLst>
                <a:tab pos="184785" algn="l"/>
              </a:tabLst>
            </a:pPr>
            <a:r>
              <a:rPr sz="2400" dirty="0">
                <a:latin typeface="Times New Roman"/>
                <a:cs typeface="Times New Roman"/>
              </a:rPr>
              <a:t>Đối</a:t>
            </a:r>
            <a:r>
              <a:rPr sz="2400" spc="-5" dirty="0">
                <a:latin typeface="Times New Roman"/>
                <a:cs typeface="Times New Roman"/>
              </a:rPr>
              <a:t> </a:t>
            </a:r>
            <a:r>
              <a:rPr sz="2400" dirty="0">
                <a:latin typeface="Times New Roman"/>
                <a:cs typeface="Times New Roman"/>
              </a:rPr>
              <a:t>với gói</a:t>
            </a:r>
            <a:r>
              <a:rPr sz="2400" spc="-5" dirty="0">
                <a:latin typeface="Times New Roman"/>
                <a:cs typeface="Times New Roman"/>
              </a:rPr>
              <a:t> </a:t>
            </a:r>
            <a:r>
              <a:rPr sz="2400" dirty="0">
                <a:latin typeface="Times New Roman"/>
                <a:cs typeface="Times New Roman"/>
              </a:rPr>
              <a:t>thầu</a:t>
            </a:r>
            <a:r>
              <a:rPr sz="2400" spc="-15" dirty="0">
                <a:latin typeface="Times New Roman"/>
                <a:cs typeface="Times New Roman"/>
              </a:rPr>
              <a:t> </a:t>
            </a:r>
            <a:r>
              <a:rPr sz="2400" dirty="0">
                <a:latin typeface="Times New Roman"/>
                <a:cs typeface="Times New Roman"/>
              </a:rPr>
              <a:t>mua thuốc;</a:t>
            </a:r>
            <a:r>
              <a:rPr sz="2400" spc="-10" dirty="0">
                <a:latin typeface="Times New Roman"/>
                <a:cs typeface="Times New Roman"/>
              </a:rPr>
              <a:t> </a:t>
            </a:r>
            <a:r>
              <a:rPr sz="2400" dirty="0">
                <a:latin typeface="Times New Roman"/>
                <a:cs typeface="Times New Roman"/>
              </a:rPr>
              <a:t>hóa</a:t>
            </a:r>
            <a:r>
              <a:rPr sz="2400" spc="-20" dirty="0">
                <a:latin typeface="Times New Roman"/>
                <a:cs typeface="Times New Roman"/>
              </a:rPr>
              <a:t> </a:t>
            </a:r>
            <a:r>
              <a:rPr sz="2400" dirty="0">
                <a:latin typeface="Times New Roman"/>
                <a:cs typeface="Times New Roman"/>
              </a:rPr>
              <a:t>chất,</a:t>
            </a:r>
            <a:r>
              <a:rPr sz="2400" spc="5" dirty="0">
                <a:latin typeface="Times New Roman"/>
                <a:cs typeface="Times New Roman"/>
              </a:rPr>
              <a:t> </a:t>
            </a:r>
            <a:r>
              <a:rPr sz="2400" dirty="0">
                <a:latin typeface="Times New Roman"/>
                <a:cs typeface="Times New Roman"/>
              </a:rPr>
              <a:t>vật tư</a:t>
            </a:r>
            <a:r>
              <a:rPr sz="2400" spc="-10" dirty="0">
                <a:latin typeface="Times New Roman"/>
                <a:cs typeface="Times New Roman"/>
              </a:rPr>
              <a:t> </a:t>
            </a:r>
            <a:r>
              <a:rPr sz="2400" dirty="0">
                <a:latin typeface="Times New Roman"/>
                <a:cs typeface="Times New Roman"/>
              </a:rPr>
              <a:t>xét</a:t>
            </a:r>
            <a:r>
              <a:rPr sz="2400" spc="-5" dirty="0">
                <a:latin typeface="Times New Roman"/>
                <a:cs typeface="Times New Roman"/>
              </a:rPr>
              <a:t> </a:t>
            </a:r>
            <a:r>
              <a:rPr sz="2400" dirty="0">
                <a:latin typeface="Times New Roman"/>
                <a:cs typeface="Times New Roman"/>
              </a:rPr>
              <a:t>nghiệm, </a:t>
            </a:r>
            <a:r>
              <a:rPr lang="en-US" sz="2400" dirty="0">
                <a:latin typeface="Times New Roman"/>
                <a:cs typeface="Times New Roman"/>
              </a:rPr>
              <a:t>TBYT</a:t>
            </a:r>
            <a:r>
              <a:rPr sz="2400" dirty="0">
                <a:latin typeface="Times New Roman"/>
                <a:cs typeface="Times New Roman"/>
              </a:rPr>
              <a:t>;</a:t>
            </a:r>
            <a:r>
              <a:rPr sz="2400" spc="-15" dirty="0">
                <a:latin typeface="Times New Roman"/>
                <a:cs typeface="Times New Roman"/>
              </a:rPr>
              <a:t> </a:t>
            </a:r>
            <a:r>
              <a:rPr sz="2400" dirty="0">
                <a:latin typeface="Times New Roman"/>
                <a:cs typeface="Times New Roman"/>
              </a:rPr>
              <a:t>linh</a:t>
            </a:r>
            <a:r>
              <a:rPr sz="2400" spc="-10" dirty="0">
                <a:latin typeface="Times New Roman"/>
                <a:cs typeface="Times New Roman"/>
              </a:rPr>
              <a:t> </a:t>
            </a:r>
            <a:r>
              <a:rPr sz="2400" dirty="0">
                <a:latin typeface="Times New Roman"/>
                <a:cs typeface="Times New Roman"/>
              </a:rPr>
              <a:t>kiện,</a:t>
            </a:r>
            <a:r>
              <a:rPr sz="2400" spc="-5" dirty="0">
                <a:latin typeface="Times New Roman"/>
                <a:cs typeface="Times New Roman"/>
              </a:rPr>
              <a:t> </a:t>
            </a:r>
            <a:r>
              <a:rPr sz="2400" dirty="0">
                <a:latin typeface="Times New Roman"/>
                <a:cs typeface="Times New Roman"/>
              </a:rPr>
              <a:t>phụ</a:t>
            </a:r>
            <a:r>
              <a:rPr sz="2400" spc="-5" dirty="0">
                <a:latin typeface="Times New Roman"/>
                <a:cs typeface="Times New Roman"/>
              </a:rPr>
              <a:t> </a:t>
            </a:r>
            <a:r>
              <a:rPr sz="2400" dirty="0">
                <a:latin typeface="Times New Roman"/>
                <a:cs typeface="Times New Roman"/>
              </a:rPr>
              <a:t>kiện,</a:t>
            </a:r>
            <a:r>
              <a:rPr sz="2400" spc="-5" dirty="0">
                <a:latin typeface="Times New Roman"/>
                <a:cs typeface="Times New Roman"/>
              </a:rPr>
              <a:t> </a:t>
            </a:r>
            <a:r>
              <a:rPr sz="2400" dirty="0">
                <a:latin typeface="Times New Roman"/>
                <a:cs typeface="Times New Roman"/>
              </a:rPr>
              <a:t>vật</a:t>
            </a:r>
            <a:r>
              <a:rPr sz="2400" spc="-10" dirty="0">
                <a:latin typeface="Times New Roman"/>
                <a:cs typeface="Times New Roman"/>
              </a:rPr>
              <a:t> </a:t>
            </a:r>
            <a:r>
              <a:rPr sz="2400" spc="-25" dirty="0">
                <a:latin typeface="Times New Roman"/>
                <a:cs typeface="Times New Roman"/>
              </a:rPr>
              <a:t>tư </a:t>
            </a:r>
            <a:r>
              <a:rPr sz="2400" dirty="0">
                <a:latin typeface="Times New Roman"/>
                <a:cs typeface="Times New Roman"/>
              </a:rPr>
              <a:t>thay</a:t>
            </a:r>
            <a:r>
              <a:rPr sz="2400" spc="114" dirty="0">
                <a:latin typeface="Times New Roman"/>
                <a:cs typeface="Times New Roman"/>
              </a:rPr>
              <a:t> </a:t>
            </a:r>
            <a:r>
              <a:rPr sz="2400" dirty="0">
                <a:latin typeface="Times New Roman"/>
                <a:cs typeface="Times New Roman"/>
              </a:rPr>
              <a:t>thế</a:t>
            </a:r>
            <a:r>
              <a:rPr sz="2400" spc="114" dirty="0">
                <a:latin typeface="Times New Roman"/>
                <a:cs typeface="Times New Roman"/>
              </a:rPr>
              <a:t> </a:t>
            </a:r>
            <a:r>
              <a:rPr sz="2400" dirty="0">
                <a:latin typeface="Times New Roman"/>
                <a:cs typeface="Times New Roman"/>
              </a:rPr>
              <a:t>sử</a:t>
            </a:r>
            <a:r>
              <a:rPr sz="2400" spc="110" dirty="0">
                <a:latin typeface="Times New Roman"/>
                <a:cs typeface="Times New Roman"/>
              </a:rPr>
              <a:t> </a:t>
            </a:r>
            <a:r>
              <a:rPr sz="2400" dirty="0">
                <a:latin typeface="Times New Roman"/>
                <a:cs typeface="Times New Roman"/>
              </a:rPr>
              <a:t>dụng</a:t>
            </a:r>
            <a:r>
              <a:rPr sz="2400" spc="120" dirty="0">
                <a:latin typeface="Times New Roman"/>
                <a:cs typeface="Times New Roman"/>
              </a:rPr>
              <a:t> </a:t>
            </a:r>
            <a:r>
              <a:rPr sz="2400" dirty="0" err="1">
                <a:latin typeface="Times New Roman"/>
                <a:cs typeface="Times New Roman"/>
              </a:rPr>
              <a:t>cho</a:t>
            </a:r>
            <a:r>
              <a:rPr sz="2400" spc="114" dirty="0">
                <a:latin typeface="Times New Roman"/>
                <a:cs typeface="Times New Roman"/>
              </a:rPr>
              <a:t> </a:t>
            </a:r>
            <a:r>
              <a:rPr lang="en-US" sz="2400" dirty="0">
                <a:latin typeface="Times New Roman"/>
                <a:cs typeface="Times New Roman"/>
              </a:rPr>
              <a:t>TBYT</a:t>
            </a:r>
            <a:r>
              <a:rPr sz="2400" dirty="0">
                <a:latin typeface="Times New Roman"/>
                <a:cs typeface="Times New Roman"/>
              </a:rPr>
              <a:t>:</a:t>
            </a:r>
            <a:r>
              <a:rPr sz="2400" spc="110" dirty="0">
                <a:latin typeface="Times New Roman"/>
                <a:cs typeface="Times New Roman"/>
              </a:rPr>
              <a:t> </a:t>
            </a:r>
            <a:r>
              <a:rPr sz="2400" dirty="0">
                <a:latin typeface="Times New Roman"/>
                <a:cs typeface="Times New Roman"/>
              </a:rPr>
              <a:t>trên</a:t>
            </a:r>
            <a:r>
              <a:rPr sz="2400" spc="114" dirty="0">
                <a:latin typeface="Times New Roman"/>
                <a:cs typeface="Times New Roman"/>
              </a:rPr>
              <a:t> </a:t>
            </a:r>
            <a:r>
              <a:rPr sz="2400" dirty="0">
                <a:latin typeface="Times New Roman"/>
                <a:cs typeface="Times New Roman"/>
              </a:rPr>
              <a:t>cơ</a:t>
            </a:r>
            <a:r>
              <a:rPr sz="2400" spc="110" dirty="0">
                <a:latin typeface="Times New Roman"/>
                <a:cs typeface="Times New Roman"/>
              </a:rPr>
              <a:t> </a:t>
            </a:r>
            <a:r>
              <a:rPr sz="2400" dirty="0">
                <a:latin typeface="Times New Roman"/>
                <a:cs typeface="Times New Roman"/>
              </a:rPr>
              <a:t>sở</a:t>
            </a:r>
            <a:r>
              <a:rPr sz="2400" spc="105" dirty="0">
                <a:latin typeface="Times New Roman"/>
                <a:cs typeface="Times New Roman"/>
              </a:rPr>
              <a:t> </a:t>
            </a:r>
            <a:r>
              <a:rPr sz="2400" dirty="0">
                <a:latin typeface="Times New Roman"/>
                <a:cs typeface="Times New Roman"/>
              </a:rPr>
              <a:t>yêu</a:t>
            </a:r>
            <a:r>
              <a:rPr sz="2400" spc="125" dirty="0">
                <a:latin typeface="Times New Roman"/>
                <a:cs typeface="Times New Roman"/>
              </a:rPr>
              <a:t> </a:t>
            </a:r>
            <a:r>
              <a:rPr sz="2400" dirty="0">
                <a:latin typeface="Times New Roman"/>
                <a:cs typeface="Times New Roman"/>
              </a:rPr>
              <a:t>cầu</a:t>
            </a:r>
            <a:r>
              <a:rPr sz="2400" spc="110" dirty="0">
                <a:latin typeface="Times New Roman"/>
                <a:cs typeface="Times New Roman"/>
              </a:rPr>
              <a:t> </a:t>
            </a:r>
            <a:r>
              <a:rPr sz="2400" dirty="0">
                <a:latin typeface="Times New Roman"/>
                <a:cs typeface="Times New Roman"/>
              </a:rPr>
              <a:t>chuyên</a:t>
            </a:r>
            <a:r>
              <a:rPr sz="2400" spc="114" dirty="0">
                <a:latin typeface="Times New Roman"/>
                <a:cs typeface="Times New Roman"/>
              </a:rPr>
              <a:t> </a:t>
            </a:r>
            <a:r>
              <a:rPr sz="2400" dirty="0">
                <a:latin typeface="Times New Roman"/>
                <a:cs typeface="Times New Roman"/>
              </a:rPr>
              <a:t>môn,</a:t>
            </a:r>
            <a:r>
              <a:rPr sz="2400" spc="110" dirty="0">
                <a:latin typeface="Times New Roman"/>
                <a:cs typeface="Times New Roman"/>
              </a:rPr>
              <a:t> </a:t>
            </a:r>
            <a:r>
              <a:rPr sz="2400" dirty="0">
                <a:latin typeface="Times New Roman"/>
                <a:cs typeface="Times New Roman"/>
              </a:rPr>
              <a:t>chủ</a:t>
            </a:r>
            <a:r>
              <a:rPr sz="2400" spc="125" dirty="0">
                <a:latin typeface="Times New Roman"/>
                <a:cs typeface="Times New Roman"/>
              </a:rPr>
              <a:t> </a:t>
            </a:r>
            <a:r>
              <a:rPr sz="2400" dirty="0">
                <a:latin typeface="Times New Roman"/>
                <a:cs typeface="Times New Roman"/>
              </a:rPr>
              <a:t>đầu</a:t>
            </a:r>
            <a:r>
              <a:rPr sz="2400" spc="114" dirty="0">
                <a:latin typeface="Times New Roman"/>
                <a:cs typeface="Times New Roman"/>
              </a:rPr>
              <a:t> </a:t>
            </a:r>
            <a:r>
              <a:rPr sz="2400" dirty="0">
                <a:latin typeface="Times New Roman"/>
                <a:cs typeface="Times New Roman"/>
              </a:rPr>
              <a:t>tư</a:t>
            </a:r>
            <a:r>
              <a:rPr sz="2400" spc="114" dirty="0">
                <a:latin typeface="Times New Roman"/>
                <a:cs typeface="Times New Roman"/>
              </a:rPr>
              <a:t> </a:t>
            </a:r>
            <a:r>
              <a:rPr sz="2400" dirty="0">
                <a:latin typeface="Times New Roman"/>
                <a:cs typeface="Times New Roman"/>
              </a:rPr>
              <a:t>quyết</a:t>
            </a:r>
            <a:r>
              <a:rPr sz="2400" spc="130" dirty="0">
                <a:latin typeface="Times New Roman"/>
                <a:cs typeface="Times New Roman"/>
              </a:rPr>
              <a:t> </a:t>
            </a:r>
            <a:r>
              <a:rPr sz="2400" dirty="0">
                <a:latin typeface="Times New Roman"/>
                <a:cs typeface="Times New Roman"/>
              </a:rPr>
              <a:t>định</a:t>
            </a:r>
            <a:r>
              <a:rPr sz="2400" spc="110" dirty="0">
                <a:latin typeface="Times New Roman"/>
                <a:cs typeface="Times New Roman"/>
              </a:rPr>
              <a:t> </a:t>
            </a:r>
            <a:r>
              <a:rPr sz="2400" spc="-25" dirty="0">
                <a:latin typeface="Times New Roman"/>
                <a:cs typeface="Times New Roman"/>
              </a:rPr>
              <a:t>các </a:t>
            </a:r>
            <a:r>
              <a:rPr sz="2400" dirty="0">
                <a:latin typeface="Times New Roman"/>
                <a:cs typeface="Times New Roman"/>
              </a:rPr>
              <a:t>tiêu</a:t>
            </a:r>
            <a:r>
              <a:rPr sz="2400" spc="170" dirty="0">
                <a:latin typeface="Times New Roman"/>
                <a:cs typeface="Times New Roman"/>
              </a:rPr>
              <a:t> </a:t>
            </a:r>
            <a:r>
              <a:rPr sz="2400" dirty="0">
                <a:latin typeface="Times New Roman"/>
                <a:cs typeface="Times New Roman"/>
              </a:rPr>
              <a:t>chí</a:t>
            </a:r>
            <a:r>
              <a:rPr sz="2400" spc="170" dirty="0">
                <a:latin typeface="Times New Roman"/>
                <a:cs typeface="Times New Roman"/>
              </a:rPr>
              <a:t> </a:t>
            </a:r>
            <a:r>
              <a:rPr sz="2400" dirty="0">
                <a:latin typeface="Times New Roman"/>
                <a:cs typeface="Times New Roman"/>
              </a:rPr>
              <a:t>kỹ</a:t>
            </a:r>
            <a:r>
              <a:rPr sz="2400" spc="175" dirty="0">
                <a:latin typeface="Times New Roman"/>
                <a:cs typeface="Times New Roman"/>
              </a:rPr>
              <a:t> </a:t>
            </a:r>
            <a:r>
              <a:rPr sz="2400" dirty="0">
                <a:latin typeface="Times New Roman"/>
                <a:cs typeface="Times New Roman"/>
              </a:rPr>
              <a:t>thuật</a:t>
            </a:r>
            <a:r>
              <a:rPr sz="2400" spc="165" dirty="0">
                <a:latin typeface="Times New Roman"/>
                <a:cs typeface="Times New Roman"/>
              </a:rPr>
              <a:t> </a:t>
            </a:r>
            <a:r>
              <a:rPr sz="2400" dirty="0">
                <a:latin typeface="Times New Roman"/>
                <a:cs typeface="Times New Roman"/>
              </a:rPr>
              <a:t>và</a:t>
            </a:r>
            <a:r>
              <a:rPr sz="2400" spc="175" dirty="0">
                <a:latin typeface="Times New Roman"/>
                <a:cs typeface="Times New Roman"/>
              </a:rPr>
              <a:t> </a:t>
            </a:r>
            <a:r>
              <a:rPr sz="2400" dirty="0">
                <a:latin typeface="Times New Roman"/>
                <a:cs typeface="Times New Roman"/>
              </a:rPr>
              <a:t>tổ</a:t>
            </a:r>
            <a:r>
              <a:rPr sz="2400" spc="165" dirty="0">
                <a:latin typeface="Times New Roman"/>
                <a:cs typeface="Times New Roman"/>
              </a:rPr>
              <a:t> </a:t>
            </a:r>
            <a:r>
              <a:rPr sz="2400" dirty="0">
                <a:latin typeface="Times New Roman"/>
                <a:cs typeface="Times New Roman"/>
              </a:rPr>
              <a:t>chức</a:t>
            </a:r>
            <a:r>
              <a:rPr sz="2400" spc="170" dirty="0">
                <a:latin typeface="Times New Roman"/>
                <a:cs typeface="Times New Roman"/>
              </a:rPr>
              <a:t> </a:t>
            </a:r>
            <a:r>
              <a:rPr sz="2400" dirty="0">
                <a:latin typeface="Times New Roman"/>
                <a:cs typeface="Times New Roman"/>
              </a:rPr>
              <a:t>lấy</a:t>
            </a:r>
            <a:r>
              <a:rPr sz="2400" spc="165" dirty="0">
                <a:latin typeface="Times New Roman"/>
                <a:cs typeface="Times New Roman"/>
              </a:rPr>
              <a:t> </a:t>
            </a:r>
            <a:r>
              <a:rPr sz="2400" dirty="0">
                <a:latin typeface="Times New Roman"/>
                <a:cs typeface="Times New Roman"/>
              </a:rPr>
              <a:t>báo</a:t>
            </a:r>
            <a:r>
              <a:rPr sz="2400" spc="180" dirty="0">
                <a:latin typeface="Times New Roman"/>
                <a:cs typeface="Times New Roman"/>
              </a:rPr>
              <a:t> </a:t>
            </a:r>
            <a:r>
              <a:rPr sz="2400" dirty="0">
                <a:latin typeface="Times New Roman"/>
                <a:cs typeface="Times New Roman"/>
              </a:rPr>
              <a:t>giá.</a:t>
            </a:r>
            <a:r>
              <a:rPr sz="2400" spc="175" dirty="0">
                <a:latin typeface="Times New Roman"/>
                <a:cs typeface="Times New Roman"/>
              </a:rPr>
              <a:t> </a:t>
            </a:r>
            <a:r>
              <a:rPr sz="2400" dirty="0">
                <a:latin typeface="Times New Roman"/>
                <a:cs typeface="Times New Roman"/>
              </a:rPr>
              <a:t>Chủ</a:t>
            </a:r>
            <a:r>
              <a:rPr sz="2400" spc="175" dirty="0">
                <a:latin typeface="Times New Roman"/>
                <a:cs typeface="Times New Roman"/>
              </a:rPr>
              <a:t> </a:t>
            </a:r>
            <a:r>
              <a:rPr sz="2400" dirty="0">
                <a:latin typeface="Times New Roman"/>
                <a:cs typeface="Times New Roman"/>
              </a:rPr>
              <a:t>đầu</a:t>
            </a:r>
            <a:r>
              <a:rPr sz="2400" spc="175" dirty="0">
                <a:latin typeface="Times New Roman"/>
                <a:cs typeface="Times New Roman"/>
              </a:rPr>
              <a:t> </a:t>
            </a:r>
            <a:r>
              <a:rPr sz="2400" dirty="0">
                <a:latin typeface="Times New Roman"/>
                <a:cs typeface="Times New Roman"/>
              </a:rPr>
              <a:t>tư</a:t>
            </a:r>
            <a:r>
              <a:rPr sz="2400" spc="170" dirty="0">
                <a:latin typeface="Times New Roman"/>
                <a:cs typeface="Times New Roman"/>
              </a:rPr>
              <a:t> </a:t>
            </a:r>
            <a:r>
              <a:rPr sz="2400" dirty="0">
                <a:latin typeface="Times New Roman"/>
                <a:cs typeface="Times New Roman"/>
              </a:rPr>
              <a:t>đăng</a:t>
            </a:r>
            <a:r>
              <a:rPr sz="2400" spc="175" dirty="0">
                <a:latin typeface="Times New Roman"/>
                <a:cs typeface="Times New Roman"/>
              </a:rPr>
              <a:t> </a:t>
            </a:r>
            <a:r>
              <a:rPr sz="2400" dirty="0">
                <a:latin typeface="Times New Roman"/>
                <a:cs typeface="Times New Roman"/>
              </a:rPr>
              <a:t>tải</a:t>
            </a:r>
            <a:r>
              <a:rPr sz="2400" spc="165" dirty="0">
                <a:latin typeface="Times New Roman"/>
                <a:cs typeface="Times New Roman"/>
              </a:rPr>
              <a:t> </a:t>
            </a:r>
            <a:r>
              <a:rPr sz="2400" dirty="0">
                <a:latin typeface="Times New Roman"/>
                <a:cs typeface="Times New Roman"/>
              </a:rPr>
              <a:t>yêu</a:t>
            </a:r>
            <a:r>
              <a:rPr sz="2400" spc="175" dirty="0">
                <a:latin typeface="Times New Roman"/>
                <a:cs typeface="Times New Roman"/>
              </a:rPr>
              <a:t> </a:t>
            </a:r>
            <a:r>
              <a:rPr sz="2400" dirty="0">
                <a:latin typeface="Times New Roman"/>
                <a:cs typeface="Times New Roman"/>
              </a:rPr>
              <a:t>cầu</a:t>
            </a:r>
            <a:r>
              <a:rPr sz="2400" spc="165" dirty="0">
                <a:latin typeface="Times New Roman"/>
                <a:cs typeface="Times New Roman"/>
              </a:rPr>
              <a:t> </a:t>
            </a:r>
            <a:r>
              <a:rPr sz="2400" dirty="0">
                <a:latin typeface="Times New Roman"/>
                <a:cs typeface="Times New Roman"/>
              </a:rPr>
              <a:t>báo</a:t>
            </a:r>
            <a:r>
              <a:rPr sz="2400" spc="170" dirty="0">
                <a:latin typeface="Times New Roman"/>
                <a:cs typeface="Times New Roman"/>
              </a:rPr>
              <a:t> </a:t>
            </a:r>
            <a:r>
              <a:rPr sz="2400" dirty="0">
                <a:latin typeface="Times New Roman"/>
                <a:cs typeface="Times New Roman"/>
              </a:rPr>
              <a:t>giá</a:t>
            </a:r>
            <a:r>
              <a:rPr sz="2400" spc="170" dirty="0">
                <a:latin typeface="Times New Roman"/>
                <a:cs typeface="Times New Roman"/>
              </a:rPr>
              <a:t> </a:t>
            </a:r>
            <a:r>
              <a:rPr sz="2400" dirty="0">
                <a:latin typeface="Times New Roman"/>
                <a:cs typeface="Times New Roman"/>
              </a:rPr>
              <a:t>trên</a:t>
            </a:r>
            <a:r>
              <a:rPr sz="2400" spc="185" dirty="0">
                <a:latin typeface="Times New Roman"/>
                <a:cs typeface="Times New Roman"/>
              </a:rPr>
              <a:t> </a:t>
            </a:r>
            <a:r>
              <a:rPr sz="2400" dirty="0">
                <a:latin typeface="Times New Roman"/>
                <a:cs typeface="Times New Roman"/>
              </a:rPr>
              <a:t>Hệ</a:t>
            </a:r>
            <a:r>
              <a:rPr sz="2400" spc="170" dirty="0">
                <a:latin typeface="Times New Roman"/>
                <a:cs typeface="Times New Roman"/>
              </a:rPr>
              <a:t> </a:t>
            </a:r>
            <a:r>
              <a:rPr sz="2400" spc="-10" dirty="0">
                <a:latin typeface="Times New Roman"/>
                <a:cs typeface="Times New Roman"/>
              </a:rPr>
              <a:t>thống </a:t>
            </a:r>
            <a:r>
              <a:rPr sz="2400" dirty="0">
                <a:latin typeface="Times New Roman"/>
                <a:cs typeface="Times New Roman"/>
              </a:rPr>
              <a:t>mạng</a:t>
            </a:r>
            <a:r>
              <a:rPr sz="2400" spc="65" dirty="0">
                <a:latin typeface="Times New Roman"/>
                <a:cs typeface="Times New Roman"/>
              </a:rPr>
              <a:t> </a:t>
            </a:r>
            <a:r>
              <a:rPr sz="2400" dirty="0">
                <a:latin typeface="Times New Roman"/>
                <a:cs typeface="Times New Roman"/>
              </a:rPr>
              <a:t>đấu</a:t>
            </a:r>
            <a:r>
              <a:rPr sz="2400" spc="50" dirty="0">
                <a:latin typeface="Times New Roman"/>
                <a:cs typeface="Times New Roman"/>
              </a:rPr>
              <a:t> </a:t>
            </a:r>
            <a:r>
              <a:rPr sz="2400" dirty="0">
                <a:latin typeface="Times New Roman"/>
                <a:cs typeface="Times New Roman"/>
              </a:rPr>
              <a:t>thầu</a:t>
            </a:r>
            <a:r>
              <a:rPr sz="2400" spc="70" dirty="0">
                <a:latin typeface="Times New Roman"/>
                <a:cs typeface="Times New Roman"/>
              </a:rPr>
              <a:t> </a:t>
            </a:r>
            <a:r>
              <a:rPr sz="2400" dirty="0">
                <a:latin typeface="Times New Roman"/>
                <a:cs typeface="Times New Roman"/>
              </a:rPr>
              <a:t>quốc</a:t>
            </a:r>
            <a:r>
              <a:rPr sz="2400" spc="65" dirty="0">
                <a:latin typeface="Times New Roman"/>
                <a:cs typeface="Times New Roman"/>
              </a:rPr>
              <a:t> </a:t>
            </a:r>
            <a:r>
              <a:rPr sz="2400" dirty="0">
                <a:latin typeface="Times New Roman"/>
                <a:cs typeface="Times New Roman"/>
              </a:rPr>
              <a:t>gia</a:t>
            </a:r>
            <a:r>
              <a:rPr sz="2400" spc="60" dirty="0">
                <a:latin typeface="Times New Roman"/>
                <a:cs typeface="Times New Roman"/>
              </a:rPr>
              <a:t> </a:t>
            </a:r>
            <a:r>
              <a:rPr sz="2400" dirty="0">
                <a:latin typeface="Times New Roman"/>
                <a:cs typeface="Times New Roman"/>
              </a:rPr>
              <a:t>hoặc</a:t>
            </a:r>
            <a:r>
              <a:rPr sz="2400" spc="50" dirty="0">
                <a:latin typeface="Times New Roman"/>
                <a:cs typeface="Times New Roman"/>
              </a:rPr>
              <a:t> </a:t>
            </a:r>
            <a:r>
              <a:rPr sz="2400" dirty="0">
                <a:latin typeface="Times New Roman"/>
                <a:cs typeface="Times New Roman"/>
              </a:rPr>
              <a:t>trên</a:t>
            </a:r>
            <a:r>
              <a:rPr sz="2400" spc="55" dirty="0">
                <a:latin typeface="Times New Roman"/>
                <a:cs typeface="Times New Roman"/>
              </a:rPr>
              <a:t> </a:t>
            </a:r>
            <a:r>
              <a:rPr sz="2400" dirty="0">
                <a:latin typeface="Times New Roman"/>
                <a:cs typeface="Times New Roman"/>
              </a:rPr>
              <a:t>cổng</a:t>
            </a:r>
            <a:r>
              <a:rPr sz="2400" spc="50" dirty="0">
                <a:latin typeface="Times New Roman"/>
                <a:cs typeface="Times New Roman"/>
              </a:rPr>
              <a:t> </a:t>
            </a:r>
            <a:r>
              <a:rPr sz="2400" dirty="0">
                <a:latin typeface="Times New Roman"/>
                <a:cs typeface="Times New Roman"/>
              </a:rPr>
              <a:t>thông</a:t>
            </a:r>
            <a:r>
              <a:rPr sz="2400" spc="55" dirty="0">
                <a:latin typeface="Times New Roman"/>
                <a:cs typeface="Times New Roman"/>
              </a:rPr>
              <a:t> </a:t>
            </a:r>
            <a:r>
              <a:rPr sz="2400" dirty="0">
                <a:latin typeface="Times New Roman"/>
                <a:cs typeface="Times New Roman"/>
              </a:rPr>
              <a:t>tin</a:t>
            </a:r>
            <a:r>
              <a:rPr sz="2400" spc="55" dirty="0">
                <a:latin typeface="Times New Roman"/>
                <a:cs typeface="Times New Roman"/>
              </a:rPr>
              <a:t> </a:t>
            </a:r>
            <a:r>
              <a:rPr sz="2400" dirty="0">
                <a:latin typeface="Times New Roman"/>
                <a:cs typeface="Times New Roman"/>
              </a:rPr>
              <a:t>điện</a:t>
            </a:r>
            <a:r>
              <a:rPr sz="2400" spc="55" dirty="0">
                <a:latin typeface="Times New Roman"/>
                <a:cs typeface="Times New Roman"/>
              </a:rPr>
              <a:t> </a:t>
            </a:r>
            <a:r>
              <a:rPr sz="2400" dirty="0">
                <a:latin typeface="Times New Roman"/>
                <a:cs typeface="Times New Roman"/>
              </a:rPr>
              <a:t>tử</a:t>
            </a:r>
            <a:r>
              <a:rPr sz="2400" spc="60" dirty="0">
                <a:latin typeface="Times New Roman"/>
                <a:cs typeface="Times New Roman"/>
              </a:rPr>
              <a:t> </a:t>
            </a:r>
            <a:r>
              <a:rPr sz="2400" dirty="0">
                <a:latin typeface="Times New Roman"/>
                <a:cs typeface="Times New Roman"/>
              </a:rPr>
              <a:t>hoặc</a:t>
            </a:r>
            <a:r>
              <a:rPr sz="2400" spc="50" dirty="0">
                <a:latin typeface="Times New Roman"/>
                <a:cs typeface="Times New Roman"/>
              </a:rPr>
              <a:t> </a:t>
            </a:r>
            <a:r>
              <a:rPr sz="2400" dirty="0">
                <a:latin typeface="Times New Roman"/>
                <a:cs typeface="Times New Roman"/>
              </a:rPr>
              <a:t>Trang</a:t>
            </a:r>
            <a:r>
              <a:rPr sz="2400" spc="55" dirty="0">
                <a:latin typeface="Times New Roman"/>
                <a:cs typeface="Times New Roman"/>
              </a:rPr>
              <a:t> </a:t>
            </a:r>
            <a:r>
              <a:rPr sz="2400" dirty="0">
                <a:latin typeface="Times New Roman"/>
                <a:cs typeface="Times New Roman"/>
              </a:rPr>
              <a:t>thông</a:t>
            </a:r>
            <a:r>
              <a:rPr sz="2400" spc="50" dirty="0">
                <a:latin typeface="Times New Roman"/>
                <a:cs typeface="Times New Roman"/>
              </a:rPr>
              <a:t> </a:t>
            </a:r>
            <a:r>
              <a:rPr sz="2400" dirty="0">
                <a:latin typeface="Times New Roman"/>
                <a:cs typeface="Times New Roman"/>
              </a:rPr>
              <a:t>tin</a:t>
            </a:r>
            <a:r>
              <a:rPr sz="2400" spc="55" dirty="0">
                <a:latin typeface="Times New Roman"/>
                <a:cs typeface="Times New Roman"/>
              </a:rPr>
              <a:t> </a:t>
            </a:r>
            <a:r>
              <a:rPr sz="2400" dirty="0">
                <a:latin typeface="Times New Roman"/>
                <a:cs typeface="Times New Roman"/>
              </a:rPr>
              <a:t>điện</a:t>
            </a:r>
            <a:r>
              <a:rPr sz="2400" spc="50" dirty="0">
                <a:latin typeface="Times New Roman"/>
                <a:cs typeface="Times New Roman"/>
              </a:rPr>
              <a:t> </a:t>
            </a:r>
            <a:r>
              <a:rPr sz="2400" dirty="0">
                <a:latin typeface="Times New Roman"/>
                <a:cs typeface="Times New Roman"/>
              </a:rPr>
              <a:t>tử</a:t>
            </a:r>
            <a:r>
              <a:rPr sz="2400" spc="60" dirty="0">
                <a:latin typeface="Times New Roman"/>
                <a:cs typeface="Times New Roman"/>
              </a:rPr>
              <a:t> </a:t>
            </a:r>
            <a:r>
              <a:rPr sz="2400" dirty="0">
                <a:latin typeface="Times New Roman"/>
                <a:cs typeface="Times New Roman"/>
              </a:rPr>
              <a:t>của</a:t>
            </a:r>
            <a:r>
              <a:rPr sz="2400" spc="50" dirty="0">
                <a:latin typeface="Times New Roman"/>
                <a:cs typeface="Times New Roman"/>
              </a:rPr>
              <a:t> </a:t>
            </a:r>
            <a:r>
              <a:rPr sz="2400" spc="-25" dirty="0">
                <a:latin typeface="Times New Roman"/>
                <a:cs typeface="Times New Roman"/>
              </a:rPr>
              <a:t>chủ </a:t>
            </a:r>
            <a:r>
              <a:rPr sz="2400" dirty="0">
                <a:latin typeface="Times New Roman"/>
                <a:cs typeface="Times New Roman"/>
              </a:rPr>
              <a:t>đầu</a:t>
            </a:r>
            <a:r>
              <a:rPr sz="2400" spc="50" dirty="0">
                <a:latin typeface="Times New Roman"/>
                <a:cs typeface="Times New Roman"/>
              </a:rPr>
              <a:t> </a:t>
            </a:r>
            <a:r>
              <a:rPr sz="2400" dirty="0">
                <a:latin typeface="Times New Roman"/>
                <a:cs typeface="Times New Roman"/>
              </a:rPr>
              <a:t>tư</a:t>
            </a:r>
            <a:r>
              <a:rPr sz="2400" spc="45" dirty="0">
                <a:latin typeface="Times New Roman"/>
                <a:cs typeface="Times New Roman"/>
              </a:rPr>
              <a:t> </a:t>
            </a:r>
            <a:r>
              <a:rPr sz="2400" dirty="0">
                <a:latin typeface="Times New Roman"/>
                <a:cs typeface="Times New Roman"/>
              </a:rPr>
              <a:t>hoặc</a:t>
            </a:r>
            <a:r>
              <a:rPr sz="2400" spc="55" dirty="0">
                <a:latin typeface="Times New Roman"/>
                <a:cs typeface="Times New Roman"/>
              </a:rPr>
              <a:t> </a:t>
            </a:r>
            <a:r>
              <a:rPr sz="2400" dirty="0">
                <a:latin typeface="Times New Roman"/>
                <a:cs typeface="Times New Roman"/>
              </a:rPr>
              <a:t>Cổng</a:t>
            </a:r>
            <a:r>
              <a:rPr sz="2400" spc="45" dirty="0">
                <a:latin typeface="Times New Roman"/>
                <a:cs typeface="Times New Roman"/>
              </a:rPr>
              <a:t> </a:t>
            </a:r>
            <a:r>
              <a:rPr sz="2400" dirty="0">
                <a:latin typeface="Times New Roman"/>
                <a:cs typeface="Times New Roman"/>
              </a:rPr>
              <a:t>thông</a:t>
            </a:r>
            <a:r>
              <a:rPr sz="2400" spc="50" dirty="0">
                <a:latin typeface="Times New Roman"/>
                <a:cs typeface="Times New Roman"/>
              </a:rPr>
              <a:t> </a:t>
            </a:r>
            <a:r>
              <a:rPr sz="2400" dirty="0">
                <a:latin typeface="Times New Roman"/>
                <a:cs typeface="Times New Roman"/>
              </a:rPr>
              <a:t>tin</a:t>
            </a:r>
            <a:r>
              <a:rPr sz="2400" spc="45" dirty="0">
                <a:latin typeface="Times New Roman"/>
                <a:cs typeface="Times New Roman"/>
              </a:rPr>
              <a:t> </a:t>
            </a:r>
            <a:r>
              <a:rPr sz="2400" dirty="0">
                <a:latin typeface="Times New Roman"/>
                <a:cs typeface="Times New Roman"/>
              </a:rPr>
              <a:t>điện</a:t>
            </a:r>
            <a:r>
              <a:rPr sz="2400" spc="40" dirty="0">
                <a:latin typeface="Times New Roman"/>
                <a:cs typeface="Times New Roman"/>
              </a:rPr>
              <a:t> </a:t>
            </a:r>
            <a:r>
              <a:rPr sz="2400" dirty="0">
                <a:latin typeface="Times New Roman"/>
                <a:cs typeface="Times New Roman"/>
              </a:rPr>
              <a:t>tử</a:t>
            </a:r>
            <a:r>
              <a:rPr sz="2400" spc="45" dirty="0">
                <a:latin typeface="Times New Roman"/>
                <a:cs typeface="Times New Roman"/>
              </a:rPr>
              <a:t> </a:t>
            </a:r>
            <a:r>
              <a:rPr sz="2400" dirty="0">
                <a:latin typeface="Times New Roman"/>
                <a:cs typeface="Times New Roman"/>
              </a:rPr>
              <a:t>của</a:t>
            </a:r>
            <a:r>
              <a:rPr sz="2400" spc="55" dirty="0">
                <a:latin typeface="Times New Roman"/>
                <a:cs typeface="Times New Roman"/>
              </a:rPr>
              <a:t> </a:t>
            </a:r>
            <a:r>
              <a:rPr sz="2400" dirty="0">
                <a:latin typeface="Times New Roman"/>
                <a:cs typeface="Times New Roman"/>
              </a:rPr>
              <a:t>Bộ</a:t>
            </a:r>
            <a:r>
              <a:rPr sz="2400" spc="45" dirty="0">
                <a:latin typeface="Times New Roman"/>
                <a:cs typeface="Times New Roman"/>
              </a:rPr>
              <a:t> </a:t>
            </a:r>
            <a:r>
              <a:rPr sz="2400" dirty="0">
                <a:latin typeface="Times New Roman"/>
                <a:cs typeface="Times New Roman"/>
              </a:rPr>
              <a:t>Y</a:t>
            </a:r>
            <a:r>
              <a:rPr sz="2400" spc="-25" dirty="0">
                <a:latin typeface="Times New Roman"/>
                <a:cs typeface="Times New Roman"/>
              </a:rPr>
              <a:t> </a:t>
            </a:r>
            <a:r>
              <a:rPr sz="2400" dirty="0">
                <a:latin typeface="Times New Roman"/>
                <a:cs typeface="Times New Roman"/>
              </a:rPr>
              <a:t>tế</a:t>
            </a:r>
            <a:r>
              <a:rPr sz="2400" spc="55" dirty="0">
                <a:latin typeface="Times New Roman"/>
                <a:cs typeface="Times New Roman"/>
              </a:rPr>
              <a:t> </a:t>
            </a:r>
            <a:r>
              <a:rPr sz="2400" dirty="0">
                <a:latin typeface="Times New Roman"/>
                <a:cs typeface="Times New Roman"/>
              </a:rPr>
              <a:t>hoặc</a:t>
            </a:r>
            <a:r>
              <a:rPr sz="2400" spc="55" dirty="0">
                <a:latin typeface="Times New Roman"/>
                <a:cs typeface="Times New Roman"/>
              </a:rPr>
              <a:t> </a:t>
            </a:r>
            <a:r>
              <a:rPr sz="2400" dirty="0">
                <a:latin typeface="Times New Roman"/>
                <a:cs typeface="Times New Roman"/>
              </a:rPr>
              <a:t>Cổng</a:t>
            </a:r>
            <a:r>
              <a:rPr sz="2400" spc="45" dirty="0">
                <a:latin typeface="Times New Roman"/>
                <a:cs typeface="Times New Roman"/>
              </a:rPr>
              <a:t> </a:t>
            </a:r>
            <a:r>
              <a:rPr sz="2400" dirty="0">
                <a:latin typeface="Times New Roman"/>
                <a:cs typeface="Times New Roman"/>
              </a:rPr>
              <a:t>dịch</a:t>
            </a:r>
            <a:r>
              <a:rPr sz="2400" spc="50" dirty="0">
                <a:latin typeface="Times New Roman"/>
                <a:cs typeface="Times New Roman"/>
              </a:rPr>
              <a:t> </a:t>
            </a:r>
            <a:r>
              <a:rPr sz="2400" dirty="0">
                <a:latin typeface="Times New Roman"/>
                <a:cs typeface="Times New Roman"/>
              </a:rPr>
              <a:t>vụ</a:t>
            </a:r>
            <a:r>
              <a:rPr sz="2400" spc="50" dirty="0">
                <a:latin typeface="Times New Roman"/>
                <a:cs typeface="Times New Roman"/>
              </a:rPr>
              <a:t> </a:t>
            </a:r>
            <a:r>
              <a:rPr sz="2400" dirty="0">
                <a:latin typeface="Times New Roman"/>
                <a:cs typeface="Times New Roman"/>
              </a:rPr>
              <a:t>công</a:t>
            </a:r>
            <a:r>
              <a:rPr sz="2400" spc="50" dirty="0">
                <a:latin typeface="Times New Roman"/>
                <a:cs typeface="Times New Roman"/>
              </a:rPr>
              <a:t> </a:t>
            </a:r>
            <a:r>
              <a:rPr sz="2400" dirty="0">
                <a:latin typeface="Times New Roman"/>
                <a:cs typeface="Times New Roman"/>
              </a:rPr>
              <a:t>trực</a:t>
            </a:r>
            <a:r>
              <a:rPr sz="2400" spc="40" dirty="0">
                <a:latin typeface="Times New Roman"/>
                <a:cs typeface="Times New Roman"/>
              </a:rPr>
              <a:t> </a:t>
            </a:r>
            <a:r>
              <a:rPr sz="2400" dirty="0">
                <a:latin typeface="Times New Roman"/>
                <a:cs typeface="Times New Roman"/>
              </a:rPr>
              <a:t>tuyến</a:t>
            </a:r>
            <a:r>
              <a:rPr sz="2400" spc="35" dirty="0">
                <a:latin typeface="Times New Roman"/>
                <a:cs typeface="Times New Roman"/>
              </a:rPr>
              <a:t> </a:t>
            </a:r>
            <a:r>
              <a:rPr sz="2400" dirty="0">
                <a:latin typeface="Times New Roman"/>
                <a:cs typeface="Times New Roman"/>
              </a:rPr>
              <a:t>về</a:t>
            </a:r>
            <a:r>
              <a:rPr sz="2400" spc="55" dirty="0">
                <a:latin typeface="Times New Roman"/>
                <a:cs typeface="Times New Roman"/>
              </a:rPr>
              <a:t> </a:t>
            </a:r>
            <a:r>
              <a:rPr sz="2400" dirty="0">
                <a:latin typeface="Times New Roman"/>
                <a:cs typeface="Times New Roman"/>
              </a:rPr>
              <a:t>quản</a:t>
            </a:r>
            <a:r>
              <a:rPr sz="2400" spc="50" dirty="0">
                <a:latin typeface="Times New Roman"/>
                <a:cs typeface="Times New Roman"/>
              </a:rPr>
              <a:t> </a:t>
            </a:r>
            <a:r>
              <a:rPr sz="2400" spc="-25" dirty="0">
                <a:latin typeface="Times New Roman"/>
                <a:cs typeface="Times New Roman"/>
              </a:rPr>
              <a:t>lý </a:t>
            </a:r>
            <a:r>
              <a:rPr sz="2400" dirty="0">
                <a:latin typeface="Times New Roman"/>
                <a:cs typeface="Times New Roman"/>
              </a:rPr>
              <a:t>thiết</a:t>
            </a:r>
            <a:r>
              <a:rPr sz="2400" spc="55" dirty="0">
                <a:latin typeface="Times New Roman"/>
                <a:cs typeface="Times New Roman"/>
              </a:rPr>
              <a:t> </a:t>
            </a:r>
            <a:r>
              <a:rPr sz="2400" dirty="0">
                <a:latin typeface="Times New Roman"/>
                <a:cs typeface="Times New Roman"/>
              </a:rPr>
              <a:t>bị</a:t>
            </a:r>
            <a:r>
              <a:rPr sz="2400" spc="40" dirty="0">
                <a:latin typeface="Times New Roman"/>
                <a:cs typeface="Times New Roman"/>
              </a:rPr>
              <a:t> </a:t>
            </a:r>
            <a:r>
              <a:rPr sz="2400" dirty="0">
                <a:latin typeface="Times New Roman"/>
                <a:cs typeface="Times New Roman"/>
              </a:rPr>
              <a:t>y</a:t>
            </a:r>
            <a:r>
              <a:rPr sz="2400" spc="60" dirty="0">
                <a:latin typeface="Times New Roman"/>
                <a:cs typeface="Times New Roman"/>
              </a:rPr>
              <a:t> </a:t>
            </a:r>
            <a:r>
              <a:rPr sz="2400" dirty="0">
                <a:latin typeface="Times New Roman"/>
                <a:cs typeface="Times New Roman"/>
              </a:rPr>
              <a:t>tế</a:t>
            </a:r>
            <a:r>
              <a:rPr sz="2400" spc="55" dirty="0">
                <a:latin typeface="Times New Roman"/>
                <a:cs typeface="Times New Roman"/>
              </a:rPr>
              <a:t> </a:t>
            </a:r>
            <a:r>
              <a:rPr sz="2400" dirty="0">
                <a:latin typeface="Times New Roman"/>
                <a:cs typeface="Times New Roman"/>
              </a:rPr>
              <a:t>trong</a:t>
            </a:r>
            <a:r>
              <a:rPr sz="2400" spc="60" dirty="0">
                <a:latin typeface="Times New Roman"/>
                <a:cs typeface="Times New Roman"/>
              </a:rPr>
              <a:t> </a:t>
            </a:r>
            <a:r>
              <a:rPr sz="2400" dirty="0">
                <a:latin typeface="Times New Roman"/>
                <a:cs typeface="Times New Roman"/>
              </a:rPr>
              <a:t>thời</a:t>
            </a:r>
            <a:r>
              <a:rPr sz="2400" spc="45" dirty="0">
                <a:latin typeface="Times New Roman"/>
                <a:cs typeface="Times New Roman"/>
              </a:rPr>
              <a:t> </a:t>
            </a:r>
            <a:r>
              <a:rPr sz="2400" dirty="0">
                <a:latin typeface="Times New Roman"/>
                <a:cs typeface="Times New Roman"/>
              </a:rPr>
              <a:t>gian</a:t>
            </a:r>
            <a:r>
              <a:rPr sz="2400" spc="50" dirty="0">
                <a:latin typeface="Times New Roman"/>
                <a:cs typeface="Times New Roman"/>
              </a:rPr>
              <a:t> </a:t>
            </a:r>
            <a:r>
              <a:rPr sz="2400" dirty="0">
                <a:latin typeface="Times New Roman"/>
                <a:cs typeface="Times New Roman"/>
              </a:rPr>
              <a:t>tối</a:t>
            </a:r>
            <a:r>
              <a:rPr sz="2400" spc="65" dirty="0">
                <a:latin typeface="Times New Roman"/>
                <a:cs typeface="Times New Roman"/>
              </a:rPr>
              <a:t> </a:t>
            </a:r>
            <a:r>
              <a:rPr sz="2400" dirty="0">
                <a:latin typeface="Times New Roman"/>
                <a:cs typeface="Times New Roman"/>
              </a:rPr>
              <a:t>thiểu</a:t>
            </a:r>
            <a:r>
              <a:rPr sz="2400" spc="65" dirty="0">
                <a:latin typeface="Times New Roman"/>
                <a:cs typeface="Times New Roman"/>
              </a:rPr>
              <a:t> </a:t>
            </a:r>
            <a:r>
              <a:rPr sz="2400" dirty="0">
                <a:latin typeface="Times New Roman"/>
                <a:cs typeface="Times New Roman"/>
              </a:rPr>
              <a:t>10</a:t>
            </a:r>
            <a:r>
              <a:rPr sz="2400" spc="45" dirty="0">
                <a:latin typeface="Times New Roman"/>
                <a:cs typeface="Times New Roman"/>
              </a:rPr>
              <a:t> </a:t>
            </a:r>
            <a:r>
              <a:rPr sz="2400" dirty="0">
                <a:latin typeface="Times New Roman"/>
                <a:cs typeface="Times New Roman"/>
              </a:rPr>
              <a:t>ngày</a:t>
            </a:r>
            <a:r>
              <a:rPr sz="2400" spc="60" dirty="0">
                <a:latin typeface="Times New Roman"/>
                <a:cs typeface="Times New Roman"/>
              </a:rPr>
              <a:t> </a:t>
            </a:r>
            <a:r>
              <a:rPr sz="2400" dirty="0">
                <a:latin typeface="Times New Roman"/>
                <a:cs typeface="Times New Roman"/>
              </a:rPr>
              <a:t>kể</a:t>
            </a:r>
            <a:r>
              <a:rPr sz="2400" spc="55" dirty="0">
                <a:latin typeface="Times New Roman"/>
                <a:cs typeface="Times New Roman"/>
              </a:rPr>
              <a:t> </a:t>
            </a:r>
            <a:r>
              <a:rPr sz="2400" dirty="0">
                <a:latin typeface="Times New Roman"/>
                <a:cs typeface="Times New Roman"/>
              </a:rPr>
              <a:t>từ</a:t>
            </a:r>
            <a:r>
              <a:rPr sz="2400" spc="55" dirty="0">
                <a:latin typeface="Times New Roman"/>
                <a:cs typeface="Times New Roman"/>
              </a:rPr>
              <a:t> </a:t>
            </a:r>
            <a:r>
              <a:rPr sz="2400" dirty="0">
                <a:latin typeface="Times New Roman"/>
                <a:cs typeface="Times New Roman"/>
              </a:rPr>
              <a:t>ngày</a:t>
            </a:r>
            <a:r>
              <a:rPr sz="2400" spc="65" dirty="0">
                <a:latin typeface="Times New Roman"/>
                <a:cs typeface="Times New Roman"/>
              </a:rPr>
              <a:t> </a:t>
            </a:r>
            <a:r>
              <a:rPr sz="2400" dirty="0">
                <a:latin typeface="Times New Roman"/>
                <a:cs typeface="Times New Roman"/>
              </a:rPr>
              <a:t>thông</a:t>
            </a:r>
            <a:r>
              <a:rPr sz="2400" spc="60" dirty="0">
                <a:latin typeface="Times New Roman"/>
                <a:cs typeface="Times New Roman"/>
              </a:rPr>
              <a:t> </a:t>
            </a:r>
            <a:r>
              <a:rPr sz="2400" dirty="0">
                <a:latin typeface="Times New Roman"/>
                <a:cs typeface="Times New Roman"/>
              </a:rPr>
              <a:t>tin</a:t>
            </a:r>
            <a:r>
              <a:rPr sz="2400" spc="55" dirty="0">
                <a:latin typeface="Times New Roman"/>
                <a:cs typeface="Times New Roman"/>
              </a:rPr>
              <a:t> </a:t>
            </a:r>
            <a:r>
              <a:rPr sz="2400" dirty="0">
                <a:latin typeface="Times New Roman"/>
                <a:cs typeface="Times New Roman"/>
              </a:rPr>
              <a:t>đăng</a:t>
            </a:r>
            <a:r>
              <a:rPr sz="2400" spc="55" dirty="0">
                <a:latin typeface="Times New Roman"/>
                <a:cs typeface="Times New Roman"/>
              </a:rPr>
              <a:t> </a:t>
            </a:r>
            <a:r>
              <a:rPr sz="2400" dirty="0">
                <a:latin typeface="Times New Roman"/>
                <a:cs typeface="Times New Roman"/>
              </a:rPr>
              <a:t>tải</a:t>
            </a:r>
            <a:r>
              <a:rPr sz="2400" spc="60" dirty="0">
                <a:latin typeface="Times New Roman"/>
                <a:cs typeface="Times New Roman"/>
              </a:rPr>
              <a:t> </a:t>
            </a:r>
            <a:r>
              <a:rPr sz="2400" dirty="0">
                <a:latin typeface="Times New Roman"/>
                <a:cs typeface="Times New Roman"/>
              </a:rPr>
              <a:t>thành</a:t>
            </a:r>
            <a:r>
              <a:rPr sz="2400" spc="55" dirty="0">
                <a:latin typeface="Times New Roman"/>
                <a:cs typeface="Times New Roman"/>
              </a:rPr>
              <a:t> </a:t>
            </a:r>
            <a:r>
              <a:rPr sz="2400" dirty="0">
                <a:latin typeface="Times New Roman"/>
                <a:cs typeface="Times New Roman"/>
              </a:rPr>
              <a:t>công.</a:t>
            </a:r>
            <a:r>
              <a:rPr sz="2400" spc="50" dirty="0">
                <a:latin typeface="Times New Roman"/>
                <a:cs typeface="Times New Roman"/>
              </a:rPr>
              <a:t> </a:t>
            </a:r>
            <a:r>
              <a:rPr sz="2400" spc="-10" dirty="0">
                <a:latin typeface="Times New Roman"/>
                <a:cs typeface="Times New Roman"/>
              </a:rPr>
              <a:t>Trường </a:t>
            </a:r>
            <a:r>
              <a:rPr sz="2400" dirty="0">
                <a:latin typeface="Times New Roman"/>
                <a:cs typeface="Times New Roman"/>
              </a:rPr>
              <a:t>hợp</a:t>
            </a:r>
            <a:r>
              <a:rPr sz="2400" spc="-25" dirty="0">
                <a:latin typeface="Times New Roman"/>
                <a:cs typeface="Times New Roman"/>
              </a:rPr>
              <a:t> </a:t>
            </a:r>
            <a:r>
              <a:rPr sz="2400" dirty="0">
                <a:latin typeface="Times New Roman"/>
                <a:cs typeface="Times New Roman"/>
              </a:rPr>
              <a:t>có</a:t>
            </a:r>
            <a:r>
              <a:rPr sz="2400" spc="-5" dirty="0">
                <a:latin typeface="Times New Roman"/>
                <a:cs typeface="Times New Roman"/>
              </a:rPr>
              <a:t> </a:t>
            </a:r>
            <a:r>
              <a:rPr sz="2400" dirty="0">
                <a:latin typeface="Times New Roman"/>
                <a:cs typeface="Times New Roman"/>
              </a:rPr>
              <a:t>từ</a:t>
            </a:r>
            <a:r>
              <a:rPr sz="2400" spc="-10" dirty="0">
                <a:latin typeface="Times New Roman"/>
                <a:cs typeface="Times New Roman"/>
              </a:rPr>
              <a:t> </a:t>
            </a:r>
            <a:r>
              <a:rPr sz="2400" dirty="0">
                <a:latin typeface="Times New Roman"/>
                <a:cs typeface="Times New Roman"/>
              </a:rPr>
              <a:t>02</a:t>
            </a:r>
            <a:r>
              <a:rPr sz="2400" spc="-5" dirty="0">
                <a:latin typeface="Times New Roman"/>
                <a:cs typeface="Times New Roman"/>
              </a:rPr>
              <a:t> </a:t>
            </a:r>
            <a:r>
              <a:rPr sz="2400" dirty="0">
                <a:latin typeface="Times New Roman"/>
                <a:cs typeface="Times New Roman"/>
              </a:rPr>
              <a:t>báo</a:t>
            </a:r>
            <a:r>
              <a:rPr sz="2400" spc="-20" dirty="0">
                <a:latin typeface="Times New Roman"/>
                <a:cs typeface="Times New Roman"/>
              </a:rPr>
              <a:t> </a:t>
            </a:r>
            <a:r>
              <a:rPr sz="2400" dirty="0">
                <a:latin typeface="Times New Roman"/>
                <a:cs typeface="Times New Roman"/>
              </a:rPr>
              <a:t>giá</a:t>
            </a:r>
            <a:r>
              <a:rPr sz="2400" spc="5" dirty="0">
                <a:latin typeface="Times New Roman"/>
                <a:cs typeface="Times New Roman"/>
              </a:rPr>
              <a:t> </a:t>
            </a:r>
            <a:r>
              <a:rPr sz="2400" dirty="0">
                <a:latin typeface="Times New Roman"/>
                <a:cs typeface="Times New Roman"/>
              </a:rPr>
              <a:t>trở</a:t>
            </a:r>
            <a:r>
              <a:rPr sz="2400" spc="-20" dirty="0">
                <a:latin typeface="Times New Roman"/>
                <a:cs typeface="Times New Roman"/>
              </a:rPr>
              <a:t> </a:t>
            </a:r>
            <a:r>
              <a:rPr sz="2400" dirty="0">
                <a:latin typeface="Times New Roman"/>
                <a:cs typeface="Times New Roman"/>
              </a:rPr>
              <a:t>lên, chủ</a:t>
            </a:r>
            <a:r>
              <a:rPr sz="2400" spc="-10" dirty="0">
                <a:latin typeface="Times New Roman"/>
                <a:cs typeface="Times New Roman"/>
              </a:rPr>
              <a:t> </a:t>
            </a:r>
            <a:r>
              <a:rPr sz="2400" dirty="0">
                <a:latin typeface="Times New Roman"/>
                <a:cs typeface="Times New Roman"/>
              </a:rPr>
              <a:t>đầu</a:t>
            </a:r>
            <a:r>
              <a:rPr sz="2400" spc="-5" dirty="0">
                <a:latin typeface="Times New Roman"/>
                <a:cs typeface="Times New Roman"/>
              </a:rPr>
              <a:t> </a:t>
            </a:r>
            <a:r>
              <a:rPr sz="2400" dirty="0">
                <a:latin typeface="Times New Roman"/>
                <a:cs typeface="Times New Roman"/>
              </a:rPr>
              <a:t>tư</a:t>
            </a:r>
            <a:r>
              <a:rPr sz="2400" spc="-10" dirty="0">
                <a:latin typeface="Times New Roman"/>
                <a:cs typeface="Times New Roman"/>
              </a:rPr>
              <a:t> </a:t>
            </a:r>
            <a:r>
              <a:rPr sz="2400" b="1" dirty="0">
                <a:solidFill>
                  <a:srgbClr val="FF0000"/>
                </a:solidFill>
                <a:latin typeface="Times New Roman"/>
                <a:cs typeface="Times New Roman"/>
              </a:rPr>
              <a:t>được</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lựa</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chọn</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báo</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giá</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cao nhất</a:t>
            </a:r>
            <a:r>
              <a:rPr sz="2400" b="1" spc="-5" dirty="0">
                <a:solidFill>
                  <a:srgbClr val="FF0000"/>
                </a:solidFill>
                <a:latin typeface="Times New Roman"/>
                <a:cs typeface="Times New Roman"/>
              </a:rPr>
              <a:t> </a:t>
            </a:r>
            <a:r>
              <a:rPr sz="2400" dirty="0">
                <a:latin typeface="Times New Roman"/>
                <a:cs typeface="Times New Roman"/>
              </a:rPr>
              <a:t>phù</a:t>
            </a:r>
            <a:r>
              <a:rPr sz="2400" spc="-10" dirty="0">
                <a:latin typeface="Times New Roman"/>
                <a:cs typeface="Times New Roman"/>
              </a:rPr>
              <a:t> </a:t>
            </a:r>
            <a:r>
              <a:rPr sz="2400" dirty="0">
                <a:latin typeface="Times New Roman"/>
                <a:cs typeface="Times New Roman"/>
              </a:rPr>
              <a:t>hợp</a:t>
            </a:r>
            <a:r>
              <a:rPr sz="2400" spc="5" dirty="0">
                <a:latin typeface="Times New Roman"/>
                <a:cs typeface="Times New Roman"/>
              </a:rPr>
              <a:t> </a:t>
            </a:r>
            <a:r>
              <a:rPr sz="2400" dirty="0">
                <a:latin typeface="Times New Roman"/>
                <a:cs typeface="Times New Roman"/>
              </a:rPr>
              <a:t>với</a:t>
            </a:r>
            <a:r>
              <a:rPr sz="2400" spc="-5" dirty="0">
                <a:latin typeface="Times New Roman"/>
                <a:cs typeface="Times New Roman"/>
              </a:rPr>
              <a:t> </a:t>
            </a:r>
            <a:r>
              <a:rPr sz="2400" dirty="0">
                <a:latin typeface="Times New Roman"/>
                <a:cs typeface="Times New Roman"/>
              </a:rPr>
              <a:t>khả </a:t>
            </a:r>
            <a:r>
              <a:rPr sz="2400" spc="-20" dirty="0">
                <a:latin typeface="Times New Roman"/>
                <a:cs typeface="Times New Roman"/>
              </a:rPr>
              <a:t>năng </a:t>
            </a:r>
            <a:r>
              <a:rPr sz="2400" dirty="0">
                <a:latin typeface="Times New Roman"/>
                <a:cs typeface="Times New Roman"/>
              </a:rPr>
              <a:t>tài</a:t>
            </a:r>
            <a:r>
              <a:rPr sz="2400" spc="45" dirty="0">
                <a:latin typeface="Times New Roman"/>
                <a:cs typeface="Times New Roman"/>
              </a:rPr>
              <a:t> </a:t>
            </a:r>
            <a:r>
              <a:rPr sz="2400" dirty="0">
                <a:latin typeface="Times New Roman"/>
                <a:cs typeface="Times New Roman"/>
              </a:rPr>
              <a:t>chính</a:t>
            </a:r>
            <a:r>
              <a:rPr sz="2400" spc="50" dirty="0">
                <a:latin typeface="Times New Roman"/>
                <a:cs typeface="Times New Roman"/>
              </a:rPr>
              <a:t> </a:t>
            </a:r>
            <a:r>
              <a:rPr sz="2400" dirty="0">
                <a:latin typeface="Times New Roman"/>
                <a:cs typeface="Times New Roman"/>
              </a:rPr>
              <a:t>và</a:t>
            </a:r>
            <a:r>
              <a:rPr sz="2400" spc="45" dirty="0">
                <a:latin typeface="Times New Roman"/>
                <a:cs typeface="Times New Roman"/>
              </a:rPr>
              <a:t> </a:t>
            </a:r>
            <a:r>
              <a:rPr sz="2400" dirty="0">
                <a:latin typeface="Times New Roman"/>
                <a:cs typeface="Times New Roman"/>
              </a:rPr>
              <a:t>yêu</a:t>
            </a:r>
            <a:r>
              <a:rPr sz="2400" spc="45" dirty="0">
                <a:latin typeface="Times New Roman"/>
                <a:cs typeface="Times New Roman"/>
              </a:rPr>
              <a:t> </a:t>
            </a:r>
            <a:r>
              <a:rPr sz="2400" dirty="0">
                <a:latin typeface="Times New Roman"/>
                <a:cs typeface="Times New Roman"/>
              </a:rPr>
              <a:t>cầu</a:t>
            </a:r>
            <a:r>
              <a:rPr sz="2400" spc="40" dirty="0">
                <a:latin typeface="Times New Roman"/>
                <a:cs typeface="Times New Roman"/>
              </a:rPr>
              <a:t> </a:t>
            </a:r>
            <a:r>
              <a:rPr sz="2400" dirty="0">
                <a:latin typeface="Times New Roman"/>
                <a:cs typeface="Times New Roman"/>
              </a:rPr>
              <a:t>chuyên</a:t>
            </a:r>
            <a:r>
              <a:rPr sz="2400" spc="60" dirty="0">
                <a:latin typeface="Times New Roman"/>
                <a:cs typeface="Times New Roman"/>
              </a:rPr>
              <a:t> </a:t>
            </a:r>
            <a:r>
              <a:rPr sz="2400" dirty="0">
                <a:latin typeface="Times New Roman"/>
                <a:cs typeface="Times New Roman"/>
              </a:rPr>
              <a:t>môn.</a:t>
            </a:r>
            <a:r>
              <a:rPr sz="2400" spc="55" dirty="0">
                <a:latin typeface="Times New Roman"/>
                <a:cs typeface="Times New Roman"/>
              </a:rPr>
              <a:t> </a:t>
            </a:r>
            <a:r>
              <a:rPr sz="2400" dirty="0">
                <a:latin typeface="Times New Roman"/>
                <a:cs typeface="Times New Roman"/>
              </a:rPr>
              <a:t>Chủ</a:t>
            </a:r>
            <a:r>
              <a:rPr sz="2400" spc="55" dirty="0">
                <a:latin typeface="Times New Roman"/>
                <a:cs typeface="Times New Roman"/>
              </a:rPr>
              <a:t> </a:t>
            </a:r>
            <a:r>
              <a:rPr sz="2400" dirty="0">
                <a:latin typeface="Times New Roman"/>
                <a:cs typeface="Times New Roman"/>
              </a:rPr>
              <a:t>đầu</a:t>
            </a:r>
            <a:r>
              <a:rPr sz="2400" spc="55" dirty="0">
                <a:latin typeface="Times New Roman"/>
                <a:cs typeface="Times New Roman"/>
              </a:rPr>
              <a:t> </a:t>
            </a:r>
            <a:r>
              <a:rPr sz="2400" dirty="0">
                <a:latin typeface="Times New Roman"/>
                <a:cs typeface="Times New Roman"/>
              </a:rPr>
              <a:t>tư</a:t>
            </a:r>
            <a:r>
              <a:rPr sz="2400" spc="40" dirty="0">
                <a:latin typeface="Times New Roman"/>
                <a:cs typeface="Times New Roman"/>
              </a:rPr>
              <a:t> </a:t>
            </a:r>
            <a:r>
              <a:rPr sz="2400" dirty="0">
                <a:latin typeface="Times New Roman"/>
                <a:cs typeface="Times New Roman"/>
              </a:rPr>
              <a:t>chịu</a:t>
            </a:r>
            <a:r>
              <a:rPr sz="2400" spc="50" dirty="0">
                <a:latin typeface="Times New Roman"/>
                <a:cs typeface="Times New Roman"/>
              </a:rPr>
              <a:t> </a:t>
            </a:r>
            <a:r>
              <a:rPr sz="2400" dirty="0">
                <a:latin typeface="Times New Roman"/>
                <a:cs typeface="Times New Roman"/>
              </a:rPr>
              <a:t>trách</a:t>
            </a:r>
            <a:r>
              <a:rPr sz="2400" spc="60" dirty="0">
                <a:latin typeface="Times New Roman"/>
                <a:cs typeface="Times New Roman"/>
              </a:rPr>
              <a:t> </a:t>
            </a:r>
            <a:r>
              <a:rPr sz="2400" dirty="0">
                <a:latin typeface="Times New Roman"/>
                <a:cs typeface="Times New Roman"/>
              </a:rPr>
              <a:t>nhiệm</a:t>
            </a:r>
            <a:r>
              <a:rPr sz="2400" spc="45" dirty="0">
                <a:latin typeface="Times New Roman"/>
                <a:cs typeface="Times New Roman"/>
              </a:rPr>
              <a:t> </a:t>
            </a:r>
            <a:r>
              <a:rPr sz="2400" dirty="0">
                <a:latin typeface="Times New Roman"/>
                <a:cs typeface="Times New Roman"/>
              </a:rPr>
              <a:t>thu</a:t>
            </a:r>
            <a:r>
              <a:rPr sz="2400" spc="55" dirty="0">
                <a:latin typeface="Times New Roman"/>
                <a:cs typeface="Times New Roman"/>
              </a:rPr>
              <a:t> </a:t>
            </a:r>
            <a:r>
              <a:rPr sz="2400" dirty="0">
                <a:latin typeface="Times New Roman"/>
                <a:cs typeface="Times New Roman"/>
              </a:rPr>
              <a:t>thập</a:t>
            </a:r>
            <a:r>
              <a:rPr sz="2400" spc="40" dirty="0">
                <a:latin typeface="Times New Roman"/>
                <a:cs typeface="Times New Roman"/>
              </a:rPr>
              <a:t> </a:t>
            </a:r>
            <a:r>
              <a:rPr sz="2400" dirty="0">
                <a:latin typeface="Times New Roman"/>
                <a:cs typeface="Times New Roman"/>
              </a:rPr>
              <a:t>báo</a:t>
            </a:r>
            <a:r>
              <a:rPr sz="2400" spc="60" dirty="0">
                <a:latin typeface="Times New Roman"/>
                <a:cs typeface="Times New Roman"/>
              </a:rPr>
              <a:t> </a:t>
            </a:r>
            <a:r>
              <a:rPr sz="2400" dirty="0">
                <a:latin typeface="Times New Roman"/>
                <a:cs typeface="Times New Roman"/>
              </a:rPr>
              <a:t>giá</a:t>
            </a:r>
            <a:r>
              <a:rPr sz="2400" spc="60" dirty="0">
                <a:latin typeface="Times New Roman"/>
                <a:cs typeface="Times New Roman"/>
              </a:rPr>
              <a:t> </a:t>
            </a:r>
            <a:r>
              <a:rPr sz="2400" dirty="0">
                <a:latin typeface="Times New Roman"/>
                <a:cs typeface="Times New Roman"/>
              </a:rPr>
              <a:t>bảo</a:t>
            </a:r>
            <a:r>
              <a:rPr sz="2400" spc="55" dirty="0">
                <a:latin typeface="Times New Roman"/>
                <a:cs typeface="Times New Roman"/>
              </a:rPr>
              <a:t> </a:t>
            </a:r>
            <a:r>
              <a:rPr sz="2400" dirty="0">
                <a:latin typeface="Times New Roman"/>
                <a:cs typeface="Times New Roman"/>
              </a:rPr>
              <a:t>đảm</a:t>
            </a:r>
            <a:r>
              <a:rPr sz="2400" spc="50" dirty="0">
                <a:latin typeface="Times New Roman"/>
                <a:cs typeface="Times New Roman"/>
              </a:rPr>
              <a:t> </a:t>
            </a:r>
            <a:r>
              <a:rPr sz="2400" spc="-20" dirty="0">
                <a:latin typeface="Times New Roman"/>
                <a:cs typeface="Times New Roman"/>
              </a:rPr>
              <a:t>công </a:t>
            </a:r>
            <a:r>
              <a:rPr sz="2400" dirty="0">
                <a:latin typeface="Times New Roman"/>
                <a:cs typeface="Times New Roman"/>
              </a:rPr>
              <a:t>khai,</a:t>
            </a:r>
            <a:r>
              <a:rPr sz="2400" spc="10" dirty="0">
                <a:latin typeface="Times New Roman"/>
                <a:cs typeface="Times New Roman"/>
              </a:rPr>
              <a:t> </a:t>
            </a:r>
            <a:r>
              <a:rPr sz="2400" dirty="0">
                <a:latin typeface="Times New Roman"/>
                <a:cs typeface="Times New Roman"/>
              </a:rPr>
              <a:t>minh</a:t>
            </a:r>
            <a:r>
              <a:rPr sz="2400" spc="30" dirty="0">
                <a:latin typeface="Times New Roman"/>
                <a:cs typeface="Times New Roman"/>
              </a:rPr>
              <a:t> </a:t>
            </a:r>
            <a:r>
              <a:rPr sz="2400" dirty="0">
                <a:latin typeface="Times New Roman"/>
                <a:cs typeface="Times New Roman"/>
              </a:rPr>
              <a:t>bạch.</a:t>
            </a:r>
            <a:r>
              <a:rPr sz="2400" spc="20" dirty="0">
                <a:latin typeface="Times New Roman"/>
                <a:cs typeface="Times New Roman"/>
              </a:rPr>
              <a:t> </a:t>
            </a:r>
            <a:r>
              <a:rPr sz="2400" dirty="0">
                <a:latin typeface="Times New Roman"/>
                <a:cs typeface="Times New Roman"/>
              </a:rPr>
              <a:t>Đơn</a:t>
            </a:r>
            <a:r>
              <a:rPr sz="2400" spc="30" dirty="0">
                <a:latin typeface="Times New Roman"/>
                <a:cs typeface="Times New Roman"/>
              </a:rPr>
              <a:t> </a:t>
            </a:r>
            <a:r>
              <a:rPr sz="2400" dirty="0">
                <a:latin typeface="Times New Roman"/>
                <a:cs typeface="Times New Roman"/>
              </a:rPr>
              <a:t>vị</a:t>
            </a:r>
            <a:r>
              <a:rPr sz="2400" spc="30" dirty="0">
                <a:latin typeface="Times New Roman"/>
                <a:cs typeface="Times New Roman"/>
              </a:rPr>
              <a:t> </a:t>
            </a:r>
            <a:r>
              <a:rPr sz="2400" dirty="0">
                <a:latin typeface="Times New Roman"/>
                <a:cs typeface="Times New Roman"/>
              </a:rPr>
              <a:t>cung</a:t>
            </a:r>
            <a:r>
              <a:rPr sz="2400" spc="25" dirty="0">
                <a:latin typeface="Times New Roman"/>
                <a:cs typeface="Times New Roman"/>
              </a:rPr>
              <a:t> </a:t>
            </a:r>
            <a:r>
              <a:rPr sz="2400" dirty="0">
                <a:latin typeface="Times New Roman"/>
                <a:cs typeface="Times New Roman"/>
              </a:rPr>
              <a:t>cấp</a:t>
            </a:r>
            <a:r>
              <a:rPr sz="2400" spc="30" dirty="0">
                <a:latin typeface="Times New Roman"/>
                <a:cs typeface="Times New Roman"/>
              </a:rPr>
              <a:t> </a:t>
            </a:r>
            <a:r>
              <a:rPr sz="2400" dirty="0">
                <a:latin typeface="Times New Roman"/>
                <a:cs typeface="Times New Roman"/>
              </a:rPr>
              <a:t>báo</a:t>
            </a:r>
            <a:r>
              <a:rPr sz="2400" spc="30" dirty="0">
                <a:latin typeface="Times New Roman"/>
                <a:cs typeface="Times New Roman"/>
              </a:rPr>
              <a:t> </a:t>
            </a:r>
            <a:r>
              <a:rPr sz="2400" dirty="0">
                <a:latin typeface="Times New Roman"/>
                <a:cs typeface="Times New Roman"/>
              </a:rPr>
              <a:t>giá</a:t>
            </a:r>
            <a:r>
              <a:rPr sz="2400" spc="40" dirty="0">
                <a:latin typeface="Times New Roman"/>
                <a:cs typeface="Times New Roman"/>
              </a:rPr>
              <a:t> </a:t>
            </a:r>
            <a:r>
              <a:rPr sz="2400" dirty="0">
                <a:latin typeface="Times New Roman"/>
                <a:cs typeface="Times New Roman"/>
              </a:rPr>
              <a:t>chịu</a:t>
            </a:r>
            <a:r>
              <a:rPr sz="2400" spc="30" dirty="0">
                <a:latin typeface="Times New Roman"/>
                <a:cs typeface="Times New Roman"/>
              </a:rPr>
              <a:t> </a:t>
            </a:r>
            <a:r>
              <a:rPr sz="2400" dirty="0">
                <a:latin typeface="Times New Roman"/>
                <a:cs typeface="Times New Roman"/>
              </a:rPr>
              <a:t>trách</a:t>
            </a:r>
            <a:r>
              <a:rPr sz="2400" spc="35" dirty="0">
                <a:latin typeface="Times New Roman"/>
                <a:cs typeface="Times New Roman"/>
              </a:rPr>
              <a:t> </a:t>
            </a:r>
            <a:r>
              <a:rPr sz="2400" dirty="0">
                <a:latin typeface="Times New Roman"/>
                <a:cs typeface="Times New Roman"/>
              </a:rPr>
              <a:t>nhiệm</a:t>
            </a:r>
            <a:r>
              <a:rPr sz="2400" spc="25" dirty="0">
                <a:latin typeface="Times New Roman"/>
                <a:cs typeface="Times New Roman"/>
              </a:rPr>
              <a:t> </a:t>
            </a:r>
            <a:r>
              <a:rPr sz="2400" dirty="0">
                <a:latin typeface="Times New Roman"/>
                <a:cs typeface="Times New Roman"/>
              </a:rPr>
              <a:t>cung</a:t>
            </a:r>
            <a:r>
              <a:rPr sz="2400" spc="25" dirty="0">
                <a:latin typeface="Times New Roman"/>
                <a:cs typeface="Times New Roman"/>
              </a:rPr>
              <a:t> </a:t>
            </a:r>
            <a:r>
              <a:rPr sz="2400" dirty="0">
                <a:latin typeface="Times New Roman"/>
                <a:cs typeface="Times New Roman"/>
              </a:rPr>
              <a:t>cấp</a:t>
            </a:r>
            <a:r>
              <a:rPr sz="2400" spc="30" dirty="0">
                <a:latin typeface="Times New Roman"/>
                <a:cs typeface="Times New Roman"/>
              </a:rPr>
              <a:t> </a:t>
            </a:r>
            <a:r>
              <a:rPr sz="2400" dirty="0">
                <a:latin typeface="Times New Roman"/>
                <a:cs typeface="Times New Roman"/>
              </a:rPr>
              <a:t>thông</a:t>
            </a:r>
            <a:r>
              <a:rPr sz="2400" spc="20" dirty="0">
                <a:latin typeface="Times New Roman"/>
                <a:cs typeface="Times New Roman"/>
              </a:rPr>
              <a:t> </a:t>
            </a:r>
            <a:r>
              <a:rPr sz="2400" dirty="0">
                <a:latin typeface="Times New Roman"/>
                <a:cs typeface="Times New Roman"/>
              </a:rPr>
              <a:t>tin</a:t>
            </a:r>
            <a:r>
              <a:rPr sz="2400" spc="35" dirty="0">
                <a:latin typeface="Times New Roman"/>
                <a:cs typeface="Times New Roman"/>
              </a:rPr>
              <a:t> </a:t>
            </a:r>
            <a:r>
              <a:rPr sz="2400" dirty="0">
                <a:latin typeface="Times New Roman"/>
                <a:cs typeface="Times New Roman"/>
              </a:rPr>
              <a:t>về</a:t>
            </a:r>
            <a:r>
              <a:rPr sz="2400" spc="20" dirty="0">
                <a:latin typeface="Times New Roman"/>
                <a:cs typeface="Times New Roman"/>
              </a:rPr>
              <a:t> </a:t>
            </a:r>
            <a:r>
              <a:rPr sz="2400" dirty="0">
                <a:latin typeface="Times New Roman"/>
                <a:cs typeface="Times New Roman"/>
              </a:rPr>
              <a:t>giá</a:t>
            </a:r>
            <a:r>
              <a:rPr sz="2400" spc="40" dirty="0">
                <a:latin typeface="Times New Roman"/>
                <a:cs typeface="Times New Roman"/>
              </a:rPr>
              <a:t> </a:t>
            </a:r>
            <a:r>
              <a:rPr sz="2400" dirty="0">
                <a:latin typeface="Times New Roman"/>
                <a:cs typeface="Times New Roman"/>
              </a:rPr>
              <a:t>của</a:t>
            </a:r>
            <a:r>
              <a:rPr sz="2400" spc="35" dirty="0">
                <a:latin typeface="Times New Roman"/>
                <a:cs typeface="Times New Roman"/>
              </a:rPr>
              <a:t> </a:t>
            </a:r>
            <a:r>
              <a:rPr sz="2400" spc="-20" dirty="0">
                <a:latin typeface="Times New Roman"/>
                <a:cs typeface="Times New Roman"/>
              </a:rPr>
              <a:t>hàng </a:t>
            </a:r>
            <a:r>
              <a:rPr sz="2400" dirty="0">
                <a:latin typeface="Times New Roman"/>
                <a:cs typeface="Times New Roman"/>
              </a:rPr>
              <a:t>hóa,</a:t>
            </a:r>
            <a:r>
              <a:rPr sz="2400" spc="75" dirty="0">
                <a:latin typeface="Times New Roman"/>
                <a:cs typeface="Times New Roman"/>
              </a:rPr>
              <a:t> </a:t>
            </a:r>
            <a:r>
              <a:rPr sz="2400" dirty="0">
                <a:latin typeface="Times New Roman"/>
                <a:cs typeface="Times New Roman"/>
              </a:rPr>
              <a:t>dịch</a:t>
            </a:r>
            <a:r>
              <a:rPr sz="2400" spc="65" dirty="0">
                <a:latin typeface="Times New Roman"/>
                <a:cs typeface="Times New Roman"/>
              </a:rPr>
              <a:t> </a:t>
            </a:r>
            <a:r>
              <a:rPr sz="2400" dirty="0">
                <a:latin typeface="Times New Roman"/>
                <a:cs typeface="Times New Roman"/>
              </a:rPr>
              <a:t>vụ</a:t>
            </a:r>
            <a:r>
              <a:rPr sz="2400" spc="55" dirty="0">
                <a:latin typeface="Times New Roman"/>
                <a:cs typeface="Times New Roman"/>
              </a:rPr>
              <a:t> </a:t>
            </a:r>
            <a:r>
              <a:rPr sz="2400" dirty="0">
                <a:latin typeface="Times New Roman"/>
                <a:cs typeface="Times New Roman"/>
              </a:rPr>
              <a:t>phù</a:t>
            </a:r>
            <a:r>
              <a:rPr sz="2400" spc="60" dirty="0">
                <a:latin typeface="Times New Roman"/>
                <a:cs typeface="Times New Roman"/>
              </a:rPr>
              <a:t> </a:t>
            </a:r>
            <a:r>
              <a:rPr sz="2400" dirty="0">
                <a:latin typeface="Times New Roman"/>
                <a:cs typeface="Times New Roman"/>
              </a:rPr>
              <a:t>hợp</a:t>
            </a:r>
            <a:r>
              <a:rPr sz="2400" spc="65" dirty="0">
                <a:latin typeface="Times New Roman"/>
                <a:cs typeface="Times New Roman"/>
              </a:rPr>
              <a:t> </a:t>
            </a:r>
            <a:r>
              <a:rPr sz="2400" dirty="0">
                <a:latin typeface="Times New Roman"/>
                <a:cs typeface="Times New Roman"/>
              </a:rPr>
              <a:t>với</a:t>
            </a:r>
            <a:r>
              <a:rPr sz="2400" spc="65" dirty="0">
                <a:latin typeface="Times New Roman"/>
                <a:cs typeface="Times New Roman"/>
              </a:rPr>
              <a:t> </a:t>
            </a:r>
            <a:r>
              <a:rPr sz="2400" dirty="0">
                <a:latin typeface="Times New Roman"/>
                <a:cs typeface="Times New Roman"/>
              </a:rPr>
              <a:t>khả</a:t>
            </a:r>
            <a:r>
              <a:rPr sz="2400" spc="75" dirty="0">
                <a:latin typeface="Times New Roman"/>
                <a:cs typeface="Times New Roman"/>
              </a:rPr>
              <a:t> </a:t>
            </a:r>
            <a:r>
              <a:rPr sz="2400" dirty="0">
                <a:latin typeface="Times New Roman"/>
                <a:cs typeface="Times New Roman"/>
              </a:rPr>
              <a:t>năng</a:t>
            </a:r>
            <a:r>
              <a:rPr sz="2400" spc="65" dirty="0">
                <a:latin typeface="Times New Roman"/>
                <a:cs typeface="Times New Roman"/>
              </a:rPr>
              <a:t> </a:t>
            </a:r>
            <a:r>
              <a:rPr sz="2400" dirty="0">
                <a:latin typeface="Times New Roman"/>
                <a:cs typeface="Times New Roman"/>
              </a:rPr>
              <a:t>cung</a:t>
            </a:r>
            <a:r>
              <a:rPr sz="2400" spc="65" dirty="0">
                <a:latin typeface="Times New Roman"/>
                <a:cs typeface="Times New Roman"/>
              </a:rPr>
              <a:t> </a:t>
            </a:r>
            <a:r>
              <a:rPr sz="2400" dirty="0">
                <a:latin typeface="Times New Roman"/>
                <a:cs typeface="Times New Roman"/>
              </a:rPr>
              <a:t>cấp</a:t>
            </a:r>
            <a:r>
              <a:rPr sz="2400" spc="55" dirty="0">
                <a:latin typeface="Times New Roman"/>
                <a:cs typeface="Times New Roman"/>
              </a:rPr>
              <a:t> </a:t>
            </a:r>
            <a:r>
              <a:rPr sz="2400" dirty="0">
                <a:latin typeface="Times New Roman"/>
                <a:cs typeface="Times New Roman"/>
              </a:rPr>
              <a:t>của</a:t>
            </a:r>
            <a:r>
              <a:rPr sz="2400" spc="65" dirty="0">
                <a:latin typeface="Times New Roman"/>
                <a:cs typeface="Times New Roman"/>
              </a:rPr>
              <a:t> </a:t>
            </a:r>
            <a:r>
              <a:rPr sz="2400" dirty="0">
                <a:latin typeface="Times New Roman"/>
                <a:cs typeface="Times New Roman"/>
              </a:rPr>
              <a:t>mình</a:t>
            </a:r>
            <a:r>
              <a:rPr sz="2400" spc="75" dirty="0">
                <a:latin typeface="Times New Roman"/>
                <a:cs typeface="Times New Roman"/>
              </a:rPr>
              <a:t> </a:t>
            </a:r>
            <a:r>
              <a:rPr sz="2400" dirty="0">
                <a:latin typeface="Times New Roman"/>
                <a:cs typeface="Times New Roman"/>
              </a:rPr>
              <a:t>và</a:t>
            </a:r>
            <a:r>
              <a:rPr sz="2400" spc="75" dirty="0">
                <a:latin typeface="Times New Roman"/>
                <a:cs typeface="Times New Roman"/>
              </a:rPr>
              <a:t> </a:t>
            </a:r>
            <a:r>
              <a:rPr sz="2400" dirty="0">
                <a:latin typeface="Times New Roman"/>
                <a:cs typeface="Times New Roman"/>
              </a:rPr>
              <a:t>phải</a:t>
            </a:r>
            <a:r>
              <a:rPr sz="2400" spc="70" dirty="0">
                <a:latin typeface="Times New Roman"/>
                <a:cs typeface="Times New Roman"/>
              </a:rPr>
              <a:t> </a:t>
            </a:r>
            <a:r>
              <a:rPr sz="2400" dirty="0">
                <a:latin typeface="Times New Roman"/>
                <a:cs typeface="Times New Roman"/>
              </a:rPr>
              <a:t>bảo</a:t>
            </a:r>
            <a:r>
              <a:rPr sz="2400" spc="75" dirty="0">
                <a:latin typeface="Times New Roman"/>
                <a:cs typeface="Times New Roman"/>
              </a:rPr>
              <a:t> </a:t>
            </a:r>
            <a:r>
              <a:rPr sz="2400" dirty="0">
                <a:latin typeface="Times New Roman"/>
                <a:cs typeface="Times New Roman"/>
              </a:rPr>
              <a:t>đảm</a:t>
            </a:r>
            <a:r>
              <a:rPr sz="2400" spc="65" dirty="0">
                <a:latin typeface="Times New Roman"/>
                <a:cs typeface="Times New Roman"/>
              </a:rPr>
              <a:t> </a:t>
            </a:r>
            <a:r>
              <a:rPr sz="2400" dirty="0">
                <a:latin typeface="Times New Roman"/>
                <a:cs typeface="Times New Roman"/>
              </a:rPr>
              <a:t>việc</a:t>
            </a:r>
            <a:r>
              <a:rPr sz="2400" spc="65" dirty="0">
                <a:latin typeface="Times New Roman"/>
                <a:cs typeface="Times New Roman"/>
              </a:rPr>
              <a:t> </a:t>
            </a:r>
            <a:r>
              <a:rPr sz="2400" dirty="0">
                <a:latin typeface="Times New Roman"/>
                <a:cs typeface="Times New Roman"/>
              </a:rPr>
              <a:t>cung</a:t>
            </a:r>
            <a:r>
              <a:rPr sz="2400" spc="65" dirty="0">
                <a:latin typeface="Times New Roman"/>
                <a:cs typeface="Times New Roman"/>
              </a:rPr>
              <a:t> </a:t>
            </a:r>
            <a:r>
              <a:rPr sz="2400" dirty="0">
                <a:latin typeface="Times New Roman"/>
                <a:cs typeface="Times New Roman"/>
              </a:rPr>
              <a:t>cấp</a:t>
            </a:r>
            <a:r>
              <a:rPr sz="2400" spc="55" dirty="0">
                <a:latin typeface="Times New Roman"/>
                <a:cs typeface="Times New Roman"/>
              </a:rPr>
              <a:t> </a:t>
            </a:r>
            <a:r>
              <a:rPr sz="2400" dirty="0">
                <a:latin typeface="Times New Roman"/>
                <a:cs typeface="Times New Roman"/>
              </a:rPr>
              <a:t>báo</a:t>
            </a:r>
            <a:r>
              <a:rPr sz="2400" spc="75" dirty="0">
                <a:latin typeface="Times New Roman"/>
                <a:cs typeface="Times New Roman"/>
              </a:rPr>
              <a:t> </a:t>
            </a:r>
            <a:r>
              <a:rPr sz="2400" spc="-25" dirty="0">
                <a:latin typeface="Times New Roman"/>
                <a:cs typeface="Times New Roman"/>
              </a:rPr>
              <a:t>giá </a:t>
            </a:r>
            <a:r>
              <a:rPr sz="2400" dirty="0">
                <a:latin typeface="Times New Roman"/>
                <a:cs typeface="Times New Roman"/>
              </a:rPr>
              <a:t>không</a:t>
            </a:r>
            <a:r>
              <a:rPr sz="2400" spc="-25" dirty="0">
                <a:latin typeface="Times New Roman"/>
                <a:cs typeface="Times New Roman"/>
              </a:rPr>
              <a:t> </a:t>
            </a:r>
            <a:r>
              <a:rPr sz="2400" dirty="0">
                <a:latin typeface="Times New Roman"/>
                <a:cs typeface="Times New Roman"/>
              </a:rPr>
              <a:t>vi</a:t>
            </a:r>
            <a:r>
              <a:rPr sz="2400" spc="-10" dirty="0">
                <a:latin typeface="Times New Roman"/>
                <a:cs typeface="Times New Roman"/>
              </a:rPr>
              <a:t> </a:t>
            </a:r>
            <a:r>
              <a:rPr sz="2400" dirty="0">
                <a:latin typeface="Times New Roman"/>
                <a:cs typeface="Times New Roman"/>
              </a:rPr>
              <a:t>phạm</a:t>
            </a:r>
            <a:r>
              <a:rPr sz="2400" spc="-25" dirty="0">
                <a:latin typeface="Times New Roman"/>
                <a:cs typeface="Times New Roman"/>
              </a:rPr>
              <a:t> </a:t>
            </a:r>
            <a:r>
              <a:rPr sz="2400" dirty="0">
                <a:latin typeface="Times New Roman"/>
                <a:cs typeface="Times New Roman"/>
              </a:rPr>
              <a:t>quy</a:t>
            </a:r>
            <a:r>
              <a:rPr sz="2400" spc="-15"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của</a:t>
            </a:r>
            <a:r>
              <a:rPr sz="2400" spc="-20" dirty="0">
                <a:latin typeface="Times New Roman"/>
                <a:cs typeface="Times New Roman"/>
              </a:rPr>
              <a:t> </a:t>
            </a:r>
            <a:r>
              <a:rPr sz="2400" dirty="0">
                <a:latin typeface="Times New Roman"/>
                <a:cs typeface="Times New Roman"/>
              </a:rPr>
              <a:t>pháp</a:t>
            </a:r>
            <a:r>
              <a:rPr sz="2400" spc="-25" dirty="0">
                <a:latin typeface="Times New Roman"/>
                <a:cs typeface="Times New Roman"/>
              </a:rPr>
              <a:t> </a:t>
            </a:r>
            <a:r>
              <a:rPr sz="2400" dirty="0">
                <a:latin typeface="Times New Roman"/>
                <a:cs typeface="Times New Roman"/>
              </a:rPr>
              <a:t>luật</a:t>
            </a:r>
            <a:r>
              <a:rPr sz="2400" spc="-30" dirty="0">
                <a:latin typeface="Times New Roman"/>
                <a:cs typeface="Times New Roman"/>
              </a:rPr>
              <a:t> </a:t>
            </a:r>
            <a:r>
              <a:rPr sz="2400" dirty="0">
                <a:latin typeface="Times New Roman"/>
                <a:cs typeface="Times New Roman"/>
              </a:rPr>
              <a:t>về</a:t>
            </a:r>
            <a:r>
              <a:rPr sz="2400" spc="-20" dirty="0">
                <a:latin typeface="Times New Roman"/>
                <a:cs typeface="Times New Roman"/>
              </a:rPr>
              <a:t> </a:t>
            </a:r>
            <a:r>
              <a:rPr sz="2400" dirty="0">
                <a:latin typeface="Times New Roman"/>
                <a:cs typeface="Times New Roman"/>
              </a:rPr>
              <a:t>cạnh</a:t>
            </a:r>
            <a:r>
              <a:rPr sz="2400" spc="-25" dirty="0">
                <a:latin typeface="Times New Roman"/>
                <a:cs typeface="Times New Roman"/>
              </a:rPr>
              <a:t> </a:t>
            </a:r>
            <a:r>
              <a:rPr sz="2400" dirty="0">
                <a:latin typeface="Times New Roman"/>
                <a:cs typeface="Times New Roman"/>
              </a:rPr>
              <a:t>tranh,</a:t>
            </a:r>
            <a:r>
              <a:rPr sz="2400" spc="-25" dirty="0">
                <a:latin typeface="Times New Roman"/>
                <a:cs typeface="Times New Roman"/>
              </a:rPr>
              <a:t> </a:t>
            </a:r>
            <a:r>
              <a:rPr sz="2400" dirty="0">
                <a:latin typeface="Times New Roman"/>
                <a:cs typeface="Times New Roman"/>
              </a:rPr>
              <a:t>bán</a:t>
            </a:r>
            <a:r>
              <a:rPr sz="2400" spc="-15" dirty="0">
                <a:latin typeface="Times New Roman"/>
                <a:cs typeface="Times New Roman"/>
              </a:rPr>
              <a:t> </a:t>
            </a:r>
            <a:r>
              <a:rPr sz="2400" dirty="0">
                <a:latin typeface="Times New Roman"/>
                <a:cs typeface="Times New Roman"/>
              </a:rPr>
              <a:t>phá</a:t>
            </a:r>
            <a:r>
              <a:rPr sz="2400" spc="-25" dirty="0">
                <a:latin typeface="Times New Roman"/>
                <a:cs typeface="Times New Roman"/>
              </a:rPr>
              <a:t> </a:t>
            </a:r>
            <a:r>
              <a:rPr sz="2400" dirty="0">
                <a:latin typeface="Times New Roman"/>
                <a:cs typeface="Times New Roman"/>
              </a:rPr>
              <a:t>giá</a:t>
            </a:r>
            <a:r>
              <a:rPr sz="2400" spc="-15" dirty="0">
                <a:latin typeface="Times New Roman"/>
                <a:cs typeface="Times New Roman"/>
              </a:rPr>
              <a:t> </a:t>
            </a:r>
            <a:r>
              <a:rPr sz="2400" dirty="0">
                <a:latin typeface="Times New Roman"/>
                <a:cs typeface="Times New Roman"/>
              </a:rPr>
              <a:t>hoặc</a:t>
            </a:r>
            <a:r>
              <a:rPr sz="2400" spc="-15" dirty="0">
                <a:latin typeface="Times New Roman"/>
                <a:cs typeface="Times New Roman"/>
              </a:rPr>
              <a:t> </a:t>
            </a:r>
            <a:r>
              <a:rPr sz="2400" dirty="0">
                <a:latin typeface="Times New Roman"/>
                <a:cs typeface="Times New Roman"/>
              </a:rPr>
              <a:t>nâng</a:t>
            </a:r>
            <a:r>
              <a:rPr sz="2400" spc="-25" dirty="0">
                <a:latin typeface="Times New Roman"/>
                <a:cs typeface="Times New Roman"/>
              </a:rPr>
              <a:t> </a:t>
            </a:r>
            <a:r>
              <a:rPr sz="2400" dirty="0">
                <a:latin typeface="Times New Roman"/>
                <a:cs typeface="Times New Roman"/>
              </a:rPr>
              <a:t>khống</a:t>
            </a:r>
            <a:r>
              <a:rPr sz="2400" spc="-20" dirty="0">
                <a:latin typeface="Times New Roman"/>
                <a:cs typeface="Times New Roman"/>
              </a:rPr>
              <a:t> giá;</a:t>
            </a:r>
            <a:endParaRPr sz="2400" dirty="0">
              <a:latin typeface="Times New Roman"/>
              <a:cs typeface="Times New Roman"/>
            </a:endParaRPr>
          </a:p>
        </p:txBody>
      </p:sp>
      <p:sp>
        <p:nvSpPr>
          <p:cNvPr id="26" name="TextBox 25">
            <a:extLst>
              <a:ext uri="{FF2B5EF4-FFF2-40B4-BE49-F238E27FC236}">
                <a16:creationId xmlns:a16="http://schemas.microsoft.com/office/drawing/2014/main" id="{5254E1AA-58B4-05BE-81E1-331382C58D38}"/>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GIÁ GÓI THẦU</a:t>
            </a:r>
            <a:endParaRPr lang="en-US" sz="3600" dirty="0">
              <a:solidFill>
                <a:srgbClr val="FFC000"/>
              </a:solidFill>
            </a:endParaRPr>
          </a:p>
        </p:txBody>
      </p:sp>
    </p:spTree>
    <p:extLst>
      <p:ext uri="{BB962C8B-B14F-4D97-AF65-F5344CB8AC3E}">
        <p14:creationId xmlns:p14="http://schemas.microsoft.com/office/powerpoint/2010/main" val="2194379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420356" y="-4572"/>
            <a:ext cx="4772660" cy="6868159"/>
            <a:chOff x="7420356" y="-4572"/>
            <a:chExt cx="4772660" cy="6868159"/>
          </a:xfrm>
        </p:grpSpPr>
        <p:sp>
          <p:nvSpPr>
            <p:cNvPr id="3" name="object 3"/>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4" name="object 4"/>
            <p:cNvSpPr/>
            <p:nvPr/>
          </p:nvSpPr>
          <p:spPr>
            <a:xfrm>
              <a:off x="7424928" y="3681983"/>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5" name="object 5"/>
            <p:cNvSpPr/>
            <p:nvPr/>
          </p:nvSpPr>
          <p:spPr>
            <a:xfrm>
              <a:off x="9182101"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9604335"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10898125"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1" name="object 11"/>
            <p:cNvSpPr/>
            <p:nvPr/>
          </p:nvSpPr>
          <p:spPr>
            <a:xfrm>
              <a:off x="10372344" y="3590543"/>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8" name="object 18"/>
          <p:cNvSpPr txBox="1"/>
          <p:nvPr/>
        </p:nvSpPr>
        <p:spPr>
          <a:xfrm>
            <a:off x="734059" y="1759076"/>
            <a:ext cx="259079" cy="444352"/>
          </a:xfrm>
          <a:prstGeom prst="rect">
            <a:avLst/>
          </a:prstGeom>
        </p:spPr>
        <p:txBody>
          <a:bodyPr vert="horz" wrap="square" lIns="0" tIns="13335" rIns="0" bIns="0" rtlCol="0">
            <a:spAutoFit/>
          </a:bodyPr>
          <a:lstStyle/>
          <a:p>
            <a:pPr marL="12700">
              <a:lnSpc>
                <a:spcPct val="100000"/>
              </a:lnSpc>
              <a:spcBef>
                <a:spcPts val="105"/>
              </a:spcBef>
            </a:pPr>
            <a:r>
              <a:rPr sz="2800" b="1" spc="-50" dirty="0">
                <a:solidFill>
                  <a:srgbClr val="0070C0"/>
                </a:solidFill>
                <a:latin typeface="Trebuchet MS"/>
                <a:cs typeface="Trebuchet MS"/>
              </a:rPr>
              <a:t>5</a:t>
            </a:r>
            <a:endParaRPr sz="2800" b="1" dirty="0">
              <a:solidFill>
                <a:srgbClr val="0070C0"/>
              </a:solidFill>
              <a:latin typeface="Trebuchet MS"/>
              <a:cs typeface="Trebuchet MS"/>
            </a:endParaRPr>
          </a:p>
        </p:txBody>
      </p:sp>
      <p:sp>
        <p:nvSpPr>
          <p:cNvPr id="22" name="object 22"/>
          <p:cNvSpPr txBox="1"/>
          <p:nvPr/>
        </p:nvSpPr>
        <p:spPr>
          <a:xfrm>
            <a:off x="1584175" y="1090136"/>
            <a:ext cx="10212705" cy="1897314"/>
          </a:xfrm>
          <a:prstGeom prst="rect">
            <a:avLst/>
          </a:prstGeom>
        </p:spPr>
        <p:txBody>
          <a:bodyPr vert="horz" wrap="square" lIns="0" tIns="50165" rIns="0" bIns="0" rtlCol="0">
            <a:spAutoFit/>
          </a:bodyPr>
          <a:lstStyle/>
          <a:p>
            <a:pPr marL="12065" marR="5080">
              <a:tabLst>
                <a:tab pos="184785" algn="l"/>
              </a:tabLst>
            </a:pPr>
            <a:r>
              <a:rPr sz="2400" dirty="0">
                <a:latin typeface="Times New Roman"/>
                <a:cs typeface="Times New Roman"/>
              </a:rPr>
              <a:t>Kết</a:t>
            </a:r>
            <a:r>
              <a:rPr sz="2400" spc="-20" dirty="0">
                <a:latin typeface="Times New Roman"/>
                <a:cs typeface="Times New Roman"/>
              </a:rPr>
              <a:t> </a:t>
            </a:r>
            <a:r>
              <a:rPr sz="2400" dirty="0">
                <a:latin typeface="Times New Roman"/>
                <a:cs typeface="Times New Roman"/>
              </a:rPr>
              <a:t>quả</a:t>
            </a:r>
            <a:r>
              <a:rPr sz="2400" spc="-20" dirty="0">
                <a:latin typeface="Times New Roman"/>
                <a:cs typeface="Times New Roman"/>
              </a:rPr>
              <a:t> </a:t>
            </a:r>
            <a:r>
              <a:rPr sz="2400" dirty="0">
                <a:latin typeface="Times New Roman"/>
                <a:cs typeface="Times New Roman"/>
              </a:rPr>
              <a:t>thẩm</a:t>
            </a:r>
            <a:r>
              <a:rPr sz="2400" spc="-30"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của</a:t>
            </a:r>
            <a:r>
              <a:rPr sz="2400" spc="-35" dirty="0">
                <a:latin typeface="Times New Roman"/>
                <a:cs typeface="Times New Roman"/>
              </a:rPr>
              <a:t> </a:t>
            </a:r>
            <a:r>
              <a:rPr sz="2400" dirty="0">
                <a:latin typeface="Times New Roman"/>
                <a:cs typeface="Times New Roman"/>
              </a:rPr>
              <a:t>hội</a:t>
            </a:r>
            <a:r>
              <a:rPr sz="2400" spc="-20" dirty="0">
                <a:latin typeface="Times New Roman"/>
                <a:cs typeface="Times New Roman"/>
              </a:rPr>
              <a:t> </a:t>
            </a:r>
            <a:r>
              <a:rPr sz="2400" dirty="0">
                <a:latin typeface="Times New Roman"/>
                <a:cs typeface="Times New Roman"/>
              </a:rPr>
              <a:t>đồng</a:t>
            </a:r>
            <a:r>
              <a:rPr sz="2400" spc="-15" dirty="0">
                <a:latin typeface="Times New Roman"/>
                <a:cs typeface="Times New Roman"/>
              </a:rPr>
              <a:t> </a:t>
            </a:r>
            <a:r>
              <a:rPr sz="2400" dirty="0">
                <a:latin typeface="Times New Roman"/>
                <a:cs typeface="Times New Roman"/>
              </a:rPr>
              <a:t>thẩm</a:t>
            </a:r>
            <a:r>
              <a:rPr sz="2400" spc="-30"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giá</a:t>
            </a:r>
            <a:r>
              <a:rPr sz="2400" spc="-25" dirty="0">
                <a:latin typeface="Times New Roman"/>
                <a:cs typeface="Times New Roman"/>
              </a:rPr>
              <a:t> </a:t>
            </a:r>
            <a:r>
              <a:rPr sz="2400" dirty="0">
                <a:latin typeface="Times New Roman"/>
                <a:cs typeface="Times New Roman"/>
              </a:rPr>
              <a:t>hoặc</a:t>
            </a:r>
            <a:r>
              <a:rPr sz="2400" spc="-20" dirty="0">
                <a:latin typeface="Times New Roman"/>
                <a:cs typeface="Times New Roman"/>
              </a:rPr>
              <a:t> </a:t>
            </a:r>
            <a:r>
              <a:rPr sz="2400" dirty="0">
                <a:latin typeface="Times New Roman"/>
                <a:cs typeface="Times New Roman"/>
              </a:rPr>
              <a:t>của</a:t>
            </a:r>
            <a:r>
              <a:rPr sz="2400" spc="-15" dirty="0">
                <a:latin typeface="Times New Roman"/>
                <a:cs typeface="Times New Roman"/>
              </a:rPr>
              <a:t> </a:t>
            </a:r>
            <a:r>
              <a:rPr sz="2400" dirty="0">
                <a:latin typeface="Times New Roman"/>
                <a:cs typeface="Times New Roman"/>
              </a:rPr>
              <a:t>tổ</a:t>
            </a:r>
            <a:r>
              <a:rPr sz="2400" spc="-20" dirty="0">
                <a:latin typeface="Times New Roman"/>
                <a:cs typeface="Times New Roman"/>
              </a:rPr>
              <a:t> </a:t>
            </a:r>
            <a:r>
              <a:rPr sz="2400" dirty="0">
                <a:latin typeface="Times New Roman"/>
                <a:cs typeface="Times New Roman"/>
              </a:rPr>
              <a:t>chức</a:t>
            </a:r>
            <a:r>
              <a:rPr sz="2400" spc="-20" dirty="0">
                <a:latin typeface="Times New Roman"/>
                <a:cs typeface="Times New Roman"/>
              </a:rPr>
              <a:t> </a:t>
            </a:r>
            <a:r>
              <a:rPr sz="2400" dirty="0">
                <a:latin typeface="Times New Roman"/>
                <a:cs typeface="Times New Roman"/>
              </a:rPr>
              <a:t>có</a:t>
            </a:r>
            <a:r>
              <a:rPr sz="2400" spc="-20" dirty="0">
                <a:latin typeface="Times New Roman"/>
                <a:cs typeface="Times New Roman"/>
              </a:rPr>
              <a:t> </a:t>
            </a:r>
            <a:r>
              <a:rPr sz="2400" dirty="0">
                <a:latin typeface="Times New Roman"/>
                <a:cs typeface="Times New Roman"/>
              </a:rPr>
              <a:t>chức</a:t>
            </a:r>
            <a:r>
              <a:rPr sz="2400" spc="-15" dirty="0">
                <a:latin typeface="Times New Roman"/>
                <a:cs typeface="Times New Roman"/>
              </a:rPr>
              <a:t> </a:t>
            </a:r>
            <a:r>
              <a:rPr sz="2400" dirty="0">
                <a:latin typeface="Times New Roman"/>
                <a:cs typeface="Times New Roman"/>
              </a:rPr>
              <a:t>năng</a:t>
            </a:r>
            <a:r>
              <a:rPr sz="2400" spc="-20" dirty="0">
                <a:latin typeface="Times New Roman"/>
                <a:cs typeface="Times New Roman"/>
              </a:rPr>
              <a:t> </a:t>
            </a:r>
            <a:r>
              <a:rPr sz="2400" dirty="0">
                <a:latin typeface="Times New Roman"/>
                <a:cs typeface="Times New Roman"/>
              </a:rPr>
              <a:t>cung</a:t>
            </a:r>
            <a:r>
              <a:rPr sz="2400" spc="-30" dirty="0">
                <a:latin typeface="Times New Roman"/>
                <a:cs typeface="Times New Roman"/>
              </a:rPr>
              <a:t> </a:t>
            </a:r>
            <a:r>
              <a:rPr sz="2400" dirty="0">
                <a:latin typeface="Times New Roman"/>
                <a:cs typeface="Times New Roman"/>
              </a:rPr>
              <a:t>cấp</a:t>
            </a:r>
            <a:r>
              <a:rPr sz="2400" spc="-30" dirty="0">
                <a:latin typeface="Times New Roman"/>
                <a:cs typeface="Times New Roman"/>
              </a:rPr>
              <a:t> </a:t>
            </a:r>
            <a:r>
              <a:rPr sz="2400" dirty="0">
                <a:latin typeface="Times New Roman"/>
                <a:cs typeface="Times New Roman"/>
              </a:rPr>
              <a:t>dịch</a:t>
            </a:r>
            <a:r>
              <a:rPr sz="2400" spc="-35" dirty="0">
                <a:latin typeface="Times New Roman"/>
                <a:cs typeface="Times New Roman"/>
              </a:rPr>
              <a:t> </a:t>
            </a:r>
            <a:r>
              <a:rPr sz="2400" dirty="0">
                <a:latin typeface="Times New Roman"/>
                <a:cs typeface="Times New Roman"/>
              </a:rPr>
              <a:t>vụ</a:t>
            </a:r>
            <a:r>
              <a:rPr sz="2400" spc="-20" dirty="0">
                <a:latin typeface="Times New Roman"/>
                <a:cs typeface="Times New Roman"/>
              </a:rPr>
              <a:t> thẩm</a:t>
            </a:r>
            <a:r>
              <a:rPr sz="2400" spc="500"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đối</a:t>
            </a:r>
            <a:r>
              <a:rPr sz="2400" spc="-15" dirty="0">
                <a:latin typeface="Times New Roman"/>
                <a:cs typeface="Times New Roman"/>
              </a:rPr>
              <a:t> </a:t>
            </a:r>
            <a:r>
              <a:rPr sz="2400" dirty="0">
                <a:latin typeface="Times New Roman"/>
                <a:cs typeface="Times New Roman"/>
              </a:rPr>
              <a:t>với</a:t>
            </a:r>
            <a:r>
              <a:rPr sz="2400" spc="-15" dirty="0">
                <a:latin typeface="Times New Roman"/>
                <a:cs typeface="Times New Roman"/>
              </a:rPr>
              <a:t> </a:t>
            </a:r>
            <a:r>
              <a:rPr sz="2400" dirty="0">
                <a:latin typeface="Times New Roman"/>
                <a:cs typeface="Times New Roman"/>
              </a:rPr>
              <a:t>các</a:t>
            </a:r>
            <a:r>
              <a:rPr sz="2400" spc="-30" dirty="0">
                <a:latin typeface="Times New Roman"/>
                <a:cs typeface="Times New Roman"/>
              </a:rPr>
              <a:t> </a:t>
            </a:r>
            <a:r>
              <a:rPr sz="2400" dirty="0">
                <a:latin typeface="Times New Roman"/>
                <a:cs typeface="Times New Roman"/>
              </a:rPr>
              <a:t>loại</a:t>
            </a:r>
            <a:r>
              <a:rPr sz="2400" spc="-30" dirty="0">
                <a:latin typeface="Times New Roman"/>
                <a:cs typeface="Times New Roman"/>
              </a:rPr>
              <a:t> </a:t>
            </a:r>
            <a:r>
              <a:rPr sz="2400" dirty="0">
                <a:latin typeface="Times New Roman"/>
                <a:cs typeface="Times New Roman"/>
              </a:rPr>
              <a:t>tài</a:t>
            </a:r>
            <a:r>
              <a:rPr sz="2400" spc="-15" dirty="0">
                <a:latin typeface="Times New Roman"/>
                <a:cs typeface="Times New Roman"/>
              </a:rPr>
              <a:t> </a:t>
            </a:r>
            <a:r>
              <a:rPr sz="2400" dirty="0">
                <a:latin typeface="Times New Roman"/>
                <a:cs typeface="Times New Roman"/>
              </a:rPr>
              <a:t>sản,</a:t>
            </a:r>
            <a:r>
              <a:rPr sz="2400" spc="-15" dirty="0">
                <a:latin typeface="Times New Roman"/>
                <a:cs typeface="Times New Roman"/>
              </a:rPr>
              <a:t> </a:t>
            </a:r>
            <a:r>
              <a:rPr sz="2400" dirty="0">
                <a:latin typeface="Times New Roman"/>
                <a:cs typeface="Times New Roman"/>
              </a:rPr>
              <a:t>hàng</a:t>
            </a:r>
            <a:r>
              <a:rPr sz="2400" spc="-20" dirty="0">
                <a:latin typeface="Times New Roman"/>
                <a:cs typeface="Times New Roman"/>
              </a:rPr>
              <a:t> </a:t>
            </a:r>
            <a:r>
              <a:rPr sz="2400" dirty="0">
                <a:latin typeface="Times New Roman"/>
                <a:cs typeface="Times New Roman"/>
              </a:rPr>
              <a:t>hóa,</a:t>
            </a:r>
            <a:r>
              <a:rPr sz="2400" spc="-30" dirty="0">
                <a:latin typeface="Times New Roman"/>
                <a:cs typeface="Times New Roman"/>
              </a:rPr>
              <a:t> </a:t>
            </a:r>
            <a:r>
              <a:rPr sz="2400" dirty="0">
                <a:latin typeface="Times New Roman"/>
                <a:cs typeface="Times New Roman"/>
              </a:rPr>
              <a:t>dịch</a:t>
            </a:r>
            <a:r>
              <a:rPr sz="2400" spc="-25" dirty="0">
                <a:latin typeface="Times New Roman"/>
                <a:cs typeface="Times New Roman"/>
              </a:rPr>
              <a:t> </a:t>
            </a:r>
            <a:r>
              <a:rPr sz="2400" dirty="0">
                <a:latin typeface="Times New Roman"/>
                <a:cs typeface="Times New Roman"/>
              </a:rPr>
              <a:t>vụ</a:t>
            </a:r>
            <a:r>
              <a:rPr sz="2400" spc="-15" dirty="0">
                <a:latin typeface="Times New Roman"/>
                <a:cs typeface="Times New Roman"/>
              </a:rPr>
              <a:t> </a:t>
            </a:r>
            <a:r>
              <a:rPr sz="2400" dirty="0">
                <a:latin typeface="Times New Roman"/>
                <a:cs typeface="Times New Roman"/>
              </a:rPr>
              <a:t>phải</a:t>
            </a:r>
            <a:r>
              <a:rPr sz="2400" spc="-35" dirty="0">
                <a:latin typeface="Times New Roman"/>
                <a:cs typeface="Times New Roman"/>
              </a:rPr>
              <a:t> </a:t>
            </a:r>
            <a:r>
              <a:rPr sz="2400" dirty="0">
                <a:latin typeface="Times New Roman"/>
                <a:cs typeface="Times New Roman"/>
              </a:rPr>
              <a:t>thẩm</a:t>
            </a:r>
            <a:r>
              <a:rPr sz="2400" spc="-25"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theo</a:t>
            </a:r>
            <a:r>
              <a:rPr sz="2400" spc="-35" dirty="0">
                <a:latin typeface="Times New Roman"/>
                <a:cs typeface="Times New Roman"/>
              </a:rPr>
              <a:t> </a:t>
            </a:r>
            <a:r>
              <a:rPr sz="2400" dirty="0">
                <a:latin typeface="Times New Roman"/>
                <a:cs typeface="Times New Roman"/>
              </a:rPr>
              <a:t>quy</a:t>
            </a:r>
            <a:r>
              <a:rPr sz="2400" spc="-20"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của</a:t>
            </a:r>
            <a:r>
              <a:rPr sz="2400" spc="-15" dirty="0">
                <a:latin typeface="Times New Roman"/>
                <a:cs typeface="Times New Roman"/>
              </a:rPr>
              <a:t> </a:t>
            </a:r>
            <a:r>
              <a:rPr sz="2400" dirty="0">
                <a:latin typeface="Times New Roman"/>
                <a:cs typeface="Times New Roman"/>
              </a:rPr>
              <a:t>pháp</a:t>
            </a:r>
            <a:r>
              <a:rPr sz="2400" spc="-15" dirty="0">
                <a:latin typeface="Times New Roman"/>
                <a:cs typeface="Times New Roman"/>
              </a:rPr>
              <a:t> </a:t>
            </a:r>
            <a:r>
              <a:rPr sz="2400" dirty="0">
                <a:latin typeface="Times New Roman"/>
                <a:cs typeface="Times New Roman"/>
              </a:rPr>
              <a:t>luật</a:t>
            </a:r>
            <a:r>
              <a:rPr sz="2400" spc="-35" dirty="0">
                <a:latin typeface="Times New Roman"/>
                <a:cs typeface="Times New Roman"/>
              </a:rPr>
              <a:t> </a:t>
            </a:r>
            <a:r>
              <a:rPr sz="2400" dirty="0">
                <a:latin typeface="Times New Roman"/>
                <a:cs typeface="Times New Roman"/>
              </a:rPr>
              <a:t>về</a:t>
            </a:r>
            <a:r>
              <a:rPr sz="2400" spc="-15"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spc="-25" dirty="0">
                <a:latin typeface="Times New Roman"/>
                <a:cs typeface="Times New Roman"/>
              </a:rPr>
              <a:t>Đối </a:t>
            </a:r>
            <a:r>
              <a:rPr sz="2400" dirty="0">
                <a:latin typeface="Times New Roman"/>
                <a:cs typeface="Times New Roman"/>
              </a:rPr>
              <a:t>với</a:t>
            </a:r>
            <a:r>
              <a:rPr sz="2400" spc="-30" dirty="0">
                <a:latin typeface="Times New Roman"/>
                <a:cs typeface="Times New Roman"/>
              </a:rPr>
              <a:t> </a:t>
            </a:r>
            <a:r>
              <a:rPr sz="2400" dirty="0">
                <a:latin typeface="Times New Roman"/>
                <a:cs typeface="Times New Roman"/>
              </a:rPr>
              <a:t>các</a:t>
            </a:r>
            <a:r>
              <a:rPr sz="2400" spc="-15" dirty="0">
                <a:latin typeface="Times New Roman"/>
                <a:cs typeface="Times New Roman"/>
              </a:rPr>
              <a:t> </a:t>
            </a:r>
            <a:r>
              <a:rPr sz="2400" dirty="0">
                <a:latin typeface="Times New Roman"/>
                <a:cs typeface="Times New Roman"/>
              </a:rPr>
              <a:t>loại</a:t>
            </a:r>
            <a:r>
              <a:rPr sz="2400" spc="-35" dirty="0">
                <a:latin typeface="Times New Roman"/>
                <a:cs typeface="Times New Roman"/>
              </a:rPr>
              <a:t> </a:t>
            </a:r>
            <a:r>
              <a:rPr sz="2400" dirty="0">
                <a:latin typeface="Times New Roman"/>
                <a:cs typeface="Times New Roman"/>
              </a:rPr>
              <a:t>tài</a:t>
            </a:r>
            <a:r>
              <a:rPr sz="2400" spc="-15" dirty="0">
                <a:latin typeface="Times New Roman"/>
                <a:cs typeface="Times New Roman"/>
              </a:rPr>
              <a:t> </a:t>
            </a:r>
            <a:r>
              <a:rPr sz="2400" dirty="0">
                <a:latin typeface="Times New Roman"/>
                <a:cs typeface="Times New Roman"/>
              </a:rPr>
              <a:t>sản,</a:t>
            </a:r>
            <a:r>
              <a:rPr sz="2400" spc="-20" dirty="0">
                <a:latin typeface="Times New Roman"/>
                <a:cs typeface="Times New Roman"/>
              </a:rPr>
              <a:t> </a:t>
            </a:r>
            <a:r>
              <a:rPr sz="2400" dirty="0">
                <a:latin typeface="Times New Roman"/>
                <a:cs typeface="Times New Roman"/>
              </a:rPr>
              <a:t>hàng</a:t>
            </a:r>
            <a:r>
              <a:rPr sz="2400" spc="-15" dirty="0">
                <a:latin typeface="Times New Roman"/>
                <a:cs typeface="Times New Roman"/>
              </a:rPr>
              <a:t> </a:t>
            </a:r>
            <a:r>
              <a:rPr sz="2400" dirty="0">
                <a:latin typeface="Times New Roman"/>
                <a:cs typeface="Times New Roman"/>
              </a:rPr>
              <a:t>hóa,</a:t>
            </a:r>
            <a:r>
              <a:rPr sz="2400" spc="-30" dirty="0">
                <a:latin typeface="Times New Roman"/>
                <a:cs typeface="Times New Roman"/>
              </a:rPr>
              <a:t> </a:t>
            </a:r>
            <a:r>
              <a:rPr sz="2400" dirty="0">
                <a:latin typeface="Times New Roman"/>
                <a:cs typeface="Times New Roman"/>
              </a:rPr>
              <a:t>dịch</a:t>
            </a:r>
            <a:r>
              <a:rPr sz="2400" spc="-30" dirty="0">
                <a:latin typeface="Times New Roman"/>
                <a:cs typeface="Times New Roman"/>
              </a:rPr>
              <a:t> </a:t>
            </a:r>
            <a:r>
              <a:rPr sz="2400" dirty="0">
                <a:latin typeface="Times New Roman"/>
                <a:cs typeface="Times New Roman"/>
              </a:rPr>
              <a:t>vụ</a:t>
            </a:r>
            <a:r>
              <a:rPr sz="2400" spc="-25" dirty="0">
                <a:latin typeface="Times New Roman"/>
                <a:cs typeface="Times New Roman"/>
              </a:rPr>
              <a:t> </a:t>
            </a:r>
            <a:r>
              <a:rPr sz="2400" dirty="0">
                <a:latin typeface="Times New Roman"/>
                <a:cs typeface="Times New Roman"/>
              </a:rPr>
              <a:t>phải</a:t>
            </a:r>
            <a:r>
              <a:rPr sz="2400" spc="-15" dirty="0">
                <a:latin typeface="Times New Roman"/>
                <a:cs typeface="Times New Roman"/>
              </a:rPr>
              <a:t> </a:t>
            </a:r>
            <a:r>
              <a:rPr sz="2400" dirty="0">
                <a:latin typeface="Times New Roman"/>
                <a:cs typeface="Times New Roman"/>
              </a:rPr>
              <a:t>thẩm</a:t>
            </a:r>
            <a:r>
              <a:rPr sz="2400" spc="-30"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giá</a:t>
            </a:r>
            <a:r>
              <a:rPr sz="2400" spc="-25" dirty="0">
                <a:latin typeface="Times New Roman"/>
                <a:cs typeface="Times New Roman"/>
              </a:rPr>
              <a:t> </a:t>
            </a:r>
            <a:r>
              <a:rPr sz="2400" dirty="0">
                <a:latin typeface="Times New Roman"/>
                <a:cs typeface="Times New Roman"/>
              </a:rPr>
              <a:t>theo</a:t>
            </a:r>
            <a:r>
              <a:rPr sz="2400" spc="-35" dirty="0">
                <a:latin typeface="Times New Roman"/>
                <a:cs typeface="Times New Roman"/>
              </a:rPr>
              <a:t> </a:t>
            </a:r>
            <a:r>
              <a:rPr sz="2400" dirty="0">
                <a:latin typeface="Times New Roman"/>
                <a:cs typeface="Times New Roman"/>
              </a:rPr>
              <a:t>quy</a:t>
            </a:r>
            <a:r>
              <a:rPr sz="2400" spc="-15" dirty="0">
                <a:latin typeface="Times New Roman"/>
                <a:cs typeface="Times New Roman"/>
              </a:rPr>
              <a:t>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của</a:t>
            </a:r>
            <a:r>
              <a:rPr sz="2400" spc="-15" dirty="0">
                <a:latin typeface="Times New Roman"/>
                <a:cs typeface="Times New Roman"/>
              </a:rPr>
              <a:t> </a:t>
            </a:r>
            <a:r>
              <a:rPr sz="2400" dirty="0">
                <a:latin typeface="Times New Roman"/>
                <a:cs typeface="Times New Roman"/>
              </a:rPr>
              <a:t>pháp</a:t>
            </a:r>
            <a:r>
              <a:rPr sz="2400" spc="-20" dirty="0">
                <a:latin typeface="Times New Roman"/>
                <a:cs typeface="Times New Roman"/>
              </a:rPr>
              <a:t> </a:t>
            </a:r>
            <a:r>
              <a:rPr sz="2400" dirty="0">
                <a:latin typeface="Times New Roman"/>
                <a:cs typeface="Times New Roman"/>
              </a:rPr>
              <a:t>luật</a:t>
            </a:r>
            <a:r>
              <a:rPr sz="2400" spc="-30" dirty="0">
                <a:latin typeface="Times New Roman"/>
                <a:cs typeface="Times New Roman"/>
              </a:rPr>
              <a:t> </a:t>
            </a:r>
            <a:r>
              <a:rPr sz="2400" dirty="0">
                <a:latin typeface="Times New Roman"/>
                <a:cs typeface="Times New Roman"/>
              </a:rPr>
              <a:t>về</a:t>
            </a:r>
            <a:r>
              <a:rPr sz="2400" spc="-20" dirty="0">
                <a:latin typeface="Times New Roman"/>
                <a:cs typeface="Times New Roman"/>
              </a:rPr>
              <a:t> </a:t>
            </a:r>
            <a:r>
              <a:rPr sz="2400" dirty="0">
                <a:latin typeface="Times New Roman"/>
                <a:cs typeface="Times New Roman"/>
              </a:rPr>
              <a:t>giá</a:t>
            </a:r>
            <a:r>
              <a:rPr sz="2400" spc="-15" dirty="0">
                <a:latin typeface="Times New Roman"/>
                <a:cs typeface="Times New Roman"/>
              </a:rPr>
              <a:t> </a:t>
            </a:r>
            <a:r>
              <a:rPr sz="2400" dirty="0">
                <a:latin typeface="Times New Roman"/>
                <a:cs typeface="Times New Roman"/>
              </a:rPr>
              <a:t>thì</a:t>
            </a:r>
            <a:r>
              <a:rPr sz="2400" spc="-15" dirty="0">
                <a:latin typeface="Times New Roman"/>
                <a:cs typeface="Times New Roman"/>
              </a:rPr>
              <a:t> </a:t>
            </a:r>
            <a:r>
              <a:rPr sz="2400" dirty="0">
                <a:latin typeface="Times New Roman"/>
                <a:cs typeface="Times New Roman"/>
              </a:rPr>
              <a:t>kết</a:t>
            </a:r>
            <a:r>
              <a:rPr sz="2400" spc="-20" dirty="0">
                <a:latin typeface="Times New Roman"/>
                <a:cs typeface="Times New Roman"/>
              </a:rPr>
              <a:t> </a:t>
            </a:r>
            <a:r>
              <a:rPr sz="2400" dirty="0">
                <a:latin typeface="Times New Roman"/>
                <a:cs typeface="Times New Roman"/>
              </a:rPr>
              <a:t>quả</a:t>
            </a:r>
            <a:r>
              <a:rPr sz="2400" spc="-15" dirty="0">
                <a:latin typeface="Times New Roman"/>
                <a:cs typeface="Times New Roman"/>
              </a:rPr>
              <a:t> </a:t>
            </a:r>
            <a:r>
              <a:rPr sz="2400" spc="-20" dirty="0">
                <a:latin typeface="Times New Roman"/>
                <a:cs typeface="Times New Roman"/>
              </a:rPr>
              <a:t>thẩm </a:t>
            </a:r>
            <a:r>
              <a:rPr sz="2400" dirty="0">
                <a:latin typeface="Times New Roman"/>
                <a:cs typeface="Times New Roman"/>
              </a:rPr>
              <a:t>định</a:t>
            </a:r>
            <a:r>
              <a:rPr sz="2400" spc="-20"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là</a:t>
            </a:r>
            <a:r>
              <a:rPr sz="2400" spc="-15" dirty="0">
                <a:latin typeface="Times New Roman"/>
                <a:cs typeface="Times New Roman"/>
              </a:rPr>
              <a:t> </a:t>
            </a:r>
            <a:r>
              <a:rPr sz="2400" dirty="0">
                <a:latin typeface="Times New Roman"/>
                <a:cs typeface="Times New Roman"/>
              </a:rPr>
              <a:t>căn</a:t>
            </a:r>
            <a:r>
              <a:rPr sz="2400" spc="-35" dirty="0">
                <a:latin typeface="Times New Roman"/>
                <a:cs typeface="Times New Roman"/>
              </a:rPr>
              <a:t> </a:t>
            </a:r>
            <a:r>
              <a:rPr sz="2400" dirty="0">
                <a:latin typeface="Times New Roman"/>
                <a:cs typeface="Times New Roman"/>
              </a:rPr>
              <a:t>cứ</a:t>
            </a:r>
            <a:r>
              <a:rPr sz="2400" spc="-10" dirty="0">
                <a:latin typeface="Times New Roman"/>
                <a:cs typeface="Times New Roman"/>
              </a:rPr>
              <a:t> </a:t>
            </a:r>
            <a:r>
              <a:rPr sz="2400" dirty="0">
                <a:latin typeface="Times New Roman"/>
                <a:cs typeface="Times New Roman"/>
              </a:rPr>
              <a:t>bắt</a:t>
            </a:r>
            <a:r>
              <a:rPr sz="2400" spc="-30" dirty="0">
                <a:latin typeface="Times New Roman"/>
                <a:cs typeface="Times New Roman"/>
              </a:rPr>
              <a:t> </a:t>
            </a:r>
            <a:r>
              <a:rPr sz="2400" dirty="0">
                <a:latin typeface="Times New Roman"/>
                <a:cs typeface="Times New Roman"/>
              </a:rPr>
              <a:t>buộc</a:t>
            </a:r>
            <a:r>
              <a:rPr sz="2400" spc="-10" dirty="0">
                <a:latin typeface="Times New Roman"/>
                <a:cs typeface="Times New Roman"/>
              </a:rPr>
              <a:t> </a:t>
            </a:r>
            <a:r>
              <a:rPr sz="2400" dirty="0">
                <a:latin typeface="Times New Roman"/>
                <a:cs typeface="Times New Roman"/>
              </a:rPr>
              <a:t>để</a:t>
            </a:r>
            <a:r>
              <a:rPr sz="2400" spc="-15" dirty="0">
                <a:latin typeface="Times New Roman"/>
                <a:cs typeface="Times New Roman"/>
              </a:rPr>
              <a:t> </a:t>
            </a:r>
            <a:r>
              <a:rPr sz="2400" dirty="0">
                <a:latin typeface="Times New Roman"/>
                <a:cs typeface="Times New Roman"/>
              </a:rPr>
              <a:t>xác</a:t>
            </a:r>
            <a:r>
              <a:rPr sz="2400" spc="-30" dirty="0">
                <a:latin typeface="Times New Roman"/>
                <a:cs typeface="Times New Roman"/>
              </a:rPr>
              <a:t> </a:t>
            </a:r>
            <a:r>
              <a:rPr sz="2400" dirty="0">
                <a:latin typeface="Times New Roman"/>
                <a:cs typeface="Times New Roman"/>
              </a:rPr>
              <a:t>định</a:t>
            </a:r>
            <a:r>
              <a:rPr sz="2400" spc="-15" dirty="0">
                <a:latin typeface="Times New Roman"/>
                <a:cs typeface="Times New Roman"/>
              </a:rPr>
              <a:t> </a:t>
            </a:r>
            <a:r>
              <a:rPr sz="2400" dirty="0">
                <a:latin typeface="Times New Roman"/>
                <a:cs typeface="Times New Roman"/>
              </a:rPr>
              <a:t>giá</a:t>
            </a:r>
            <a:r>
              <a:rPr sz="2400" spc="-20" dirty="0">
                <a:latin typeface="Times New Roman"/>
                <a:cs typeface="Times New Roman"/>
              </a:rPr>
              <a:t> </a:t>
            </a:r>
            <a:r>
              <a:rPr sz="2400" dirty="0">
                <a:latin typeface="Times New Roman"/>
                <a:cs typeface="Times New Roman"/>
              </a:rPr>
              <a:t>gói</a:t>
            </a:r>
            <a:r>
              <a:rPr sz="2400" spc="-15" dirty="0">
                <a:latin typeface="Times New Roman"/>
                <a:cs typeface="Times New Roman"/>
              </a:rPr>
              <a:t> </a:t>
            </a:r>
            <a:r>
              <a:rPr sz="2400" spc="-10" dirty="0">
                <a:latin typeface="Times New Roman"/>
                <a:cs typeface="Times New Roman"/>
              </a:rPr>
              <a:t>thầu;</a:t>
            </a:r>
            <a:endParaRPr sz="2400" dirty="0">
              <a:latin typeface="Times New Roman"/>
              <a:cs typeface="Times New Roman"/>
            </a:endParaRPr>
          </a:p>
        </p:txBody>
      </p:sp>
      <p:sp>
        <p:nvSpPr>
          <p:cNvPr id="26" name="object 26"/>
          <p:cNvSpPr txBox="1"/>
          <p:nvPr/>
        </p:nvSpPr>
        <p:spPr>
          <a:xfrm>
            <a:off x="734059" y="3280409"/>
            <a:ext cx="259079" cy="559435"/>
          </a:xfrm>
          <a:prstGeom prst="rect">
            <a:avLst/>
          </a:prstGeom>
        </p:spPr>
        <p:txBody>
          <a:bodyPr vert="horz" wrap="square" lIns="0" tIns="13335" rIns="0" bIns="0" rtlCol="0">
            <a:spAutoFit/>
          </a:bodyPr>
          <a:lstStyle/>
          <a:p>
            <a:pPr marL="12700">
              <a:lnSpc>
                <a:spcPct val="100000"/>
              </a:lnSpc>
              <a:spcBef>
                <a:spcPts val="105"/>
              </a:spcBef>
            </a:pPr>
            <a:r>
              <a:rPr sz="3500" spc="-50" dirty="0">
                <a:solidFill>
                  <a:srgbClr val="0070C0"/>
                </a:solidFill>
                <a:latin typeface="Trebuchet MS"/>
                <a:cs typeface="Trebuchet MS"/>
              </a:rPr>
              <a:t>6</a:t>
            </a:r>
            <a:endParaRPr sz="3500" dirty="0">
              <a:solidFill>
                <a:srgbClr val="0070C0"/>
              </a:solidFill>
              <a:latin typeface="Trebuchet MS"/>
              <a:cs typeface="Trebuchet MS"/>
            </a:endParaRPr>
          </a:p>
        </p:txBody>
      </p:sp>
      <p:sp>
        <p:nvSpPr>
          <p:cNvPr id="30" name="object 30"/>
          <p:cNvSpPr txBox="1"/>
          <p:nvPr/>
        </p:nvSpPr>
        <p:spPr>
          <a:xfrm>
            <a:off x="1573360" y="3273771"/>
            <a:ext cx="10081927" cy="751488"/>
          </a:xfrm>
          <a:prstGeom prst="rect">
            <a:avLst/>
          </a:prstGeom>
        </p:spPr>
        <p:txBody>
          <a:bodyPr vert="horz" wrap="square" lIns="0" tIns="12700" rIns="0" bIns="0" rtlCol="0">
            <a:spAutoFit/>
          </a:bodyPr>
          <a:lstStyle/>
          <a:p>
            <a:pPr marL="12700">
              <a:lnSpc>
                <a:spcPct val="100000"/>
              </a:lnSpc>
              <a:spcBef>
                <a:spcPts val="100"/>
              </a:spcBef>
              <a:tabLst>
                <a:tab pos="184785" algn="l"/>
              </a:tabLst>
            </a:pPr>
            <a:r>
              <a:rPr sz="2400" dirty="0">
                <a:latin typeface="Times New Roman"/>
                <a:cs typeface="Times New Roman"/>
              </a:rPr>
              <a:t>Giá</a:t>
            </a:r>
            <a:r>
              <a:rPr sz="2400" spc="-25" dirty="0">
                <a:latin typeface="Times New Roman"/>
                <a:cs typeface="Times New Roman"/>
              </a:rPr>
              <a:t> </a:t>
            </a:r>
            <a:r>
              <a:rPr sz="2400" dirty="0">
                <a:latin typeface="Times New Roman"/>
                <a:cs typeface="Times New Roman"/>
              </a:rPr>
              <a:t>niêm</a:t>
            </a:r>
            <a:r>
              <a:rPr sz="2400" spc="-40" dirty="0">
                <a:latin typeface="Times New Roman"/>
                <a:cs typeface="Times New Roman"/>
              </a:rPr>
              <a:t> </a:t>
            </a:r>
            <a:r>
              <a:rPr sz="2400" dirty="0">
                <a:latin typeface="Times New Roman"/>
                <a:cs typeface="Times New Roman"/>
              </a:rPr>
              <a:t>yết</a:t>
            </a:r>
            <a:r>
              <a:rPr sz="2400" spc="-45" dirty="0">
                <a:latin typeface="Times New Roman"/>
                <a:cs typeface="Times New Roman"/>
              </a:rPr>
              <a:t> </a:t>
            </a:r>
            <a:r>
              <a:rPr sz="2400" dirty="0">
                <a:latin typeface="Times New Roman"/>
                <a:cs typeface="Times New Roman"/>
              </a:rPr>
              <a:t>của</a:t>
            </a:r>
            <a:r>
              <a:rPr sz="2400" spc="-25" dirty="0">
                <a:latin typeface="Times New Roman"/>
                <a:cs typeface="Times New Roman"/>
              </a:rPr>
              <a:t> </a:t>
            </a:r>
            <a:r>
              <a:rPr sz="2400" dirty="0">
                <a:latin typeface="Times New Roman"/>
                <a:cs typeface="Times New Roman"/>
              </a:rPr>
              <a:t>nhà</a:t>
            </a:r>
            <a:r>
              <a:rPr sz="2400" spc="-20" dirty="0">
                <a:latin typeface="Times New Roman"/>
                <a:cs typeface="Times New Roman"/>
              </a:rPr>
              <a:t> </a:t>
            </a:r>
            <a:r>
              <a:rPr sz="2400" dirty="0">
                <a:latin typeface="Times New Roman"/>
                <a:cs typeface="Times New Roman"/>
              </a:rPr>
              <a:t>sản</a:t>
            </a:r>
            <a:r>
              <a:rPr sz="2400" spc="-25" dirty="0">
                <a:latin typeface="Times New Roman"/>
                <a:cs typeface="Times New Roman"/>
              </a:rPr>
              <a:t> </a:t>
            </a:r>
            <a:r>
              <a:rPr sz="2400" dirty="0">
                <a:latin typeface="Times New Roman"/>
                <a:cs typeface="Times New Roman"/>
              </a:rPr>
              <a:t>xuất,</a:t>
            </a:r>
            <a:r>
              <a:rPr sz="2400" spc="-30" dirty="0">
                <a:latin typeface="Times New Roman"/>
                <a:cs typeface="Times New Roman"/>
              </a:rPr>
              <a:t> </a:t>
            </a:r>
            <a:r>
              <a:rPr sz="2400" dirty="0">
                <a:latin typeface="Times New Roman"/>
                <a:cs typeface="Times New Roman"/>
              </a:rPr>
              <a:t>nhà</a:t>
            </a:r>
            <a:r>
              <a:rPr sz="2400" spc="-20" dirty="0">
                <a:latin typeface="Times New Roman"/>
                <a:cs typeface="Times New Roman"/>
              </a:rPr>
              <a:t> </a:t>
            </a:r>
            <a:r>
              <a:rPr sz="2400" dirty="0">
                <a:latin typeface="Times New Roman"/>
                <a:cs typeface="Times New Roman"/>
              </a:rPr>
              <a:t>nhập</a:t>
            </a:r>
            <a:r>
              <a:rPr sz="2400" spc="-25" dirty="0">
                <a:latin typeface="Times New Roman"/>
                <a:cs typeface="Times New Roman"/>
              </a:rPr>
              <a:t> </a:t>
            </a:r>
            <a:r>
              <a:rPr sz="2400" dirty="0">
                <a:latin typeface="Times New Roman"/>
                <a:cs typeface="Times New Roman"/>
              </a:rPr>
              <a:t>khẩu,</a:t>
            </a:r>
            <a:r>
              <a:rPr sz="2400" spc="-35" dirty="0">
                <a:latin typeface="Times New Roman"/>
                <a:cs typeface="Times New Roman"/>
              </a:rPr>
              <a:t> </a:t>
            </a:r>
            <a:r>
              <a:rPr sz="2400" dirty="0">
                <a:latin typeface="Times New Roman"/>
                <a:cs typeface="Times New Roman"/>
              </a:rPr>
              <a:t>đại</a:t>
            </a:r>
            <a:r>
              <a:rPr sz="2400" spc="-25" dirty="0">
                <a:latin typeface="Times New Roman"/>
                <a:cs typeface="Times New Roman"/>
              </a:rPr>
              <a:t> </a:t>
            </a:r>
            <a:r>
              <a:rPr sz="2400" dirty="0">
                <a:latin typeface="Times New Roman"/>
                <a:cs typeface="Times New Roman"/>
              </a:rPr>
              <a:t>lý,</a:t>
            </a:r>
            <a:r>
              <a:rPr sz="2400" spc="-25" dirty="0">
                <a:latin typeface="Times New Roman"/>
                <a:cs typeface="Times New Roman"/>
              </a:rPr>
              <a:t> </a:t>
            </a:r>
            <a:r>
              <a:rPr sz="2400" dirty="0">
                <a:latin typeface="Times New Roman"/>
                <a:cs typeface="Times New Roman"/>
              </a:rPr>
              <a:t>nhà</a:t>
            </a:r>
            <a:r>
              <a:rPr sz="2400" spc="-20" dirty="0">
                <a:latin typeface="Times New Roman"/>
                <a:cs typeface="Times New Roman"/>
              </a:rPr>
              <a:t> </a:t>
            </a:r>
            <a:r>
              <a:rPr sz="2400" dirty="0">
                <a:latin typeface="Times New Roman"/>
                <a:cs typeface="Times New Roman"/>
              </a:rPr>
              <a:t>phân</a:t>
            </a:r>
            <a:r>
              <a:rPr sz="2400" spc="-25" dirty="0">
                <a:latin typeface="Times New Roman"/>
                <a:cs typeface="Times New Roman"/>
              </a:rPr>
              <a:t> </a:t>
            </a:r>
            <a:r>
              <a:rPr sz="2400" dirty="0">
                <a:latin typeface="Times New Roman"/>
                <a:cs typeface="Times New Roman"/>
              </a:rPr>
              <a:t>phối,</a:t>
            </a:r>
            <a:r>
              <a:rPr sz="2400" spc="-25" dirty="0">
                <a:latin typeface="Times New Roman"/>
                <a:cs typeface="Times New Roman"/>
              </a:rPr>
              <a:t> </a:t>
            </a:r>
            <a:r>
              <a:rPr sz="2400" dirty="0">
                <a:latin typeface="Times New Roman"/>
                <a:cs typeface="Times New Roman"/>
              </a:rPr>
              <a:t>nhà</a:t>
            </a:r>
            <a:r>
              <a:rPr sz="2400" spc="-20" dirty="0">
                <a:latin typeface="Times New Roman"/>
                <a:cs typeface="Times New Roman"/>
              </a:rPr>
              <a:t> </a:t>
            </a:r>
            <a:r>
              <a:rPr sz="2400" dirty="0">
                <a:latin typeface="Times New Roman"/>
                <a:cs typeface="Times New Roman"/>
              </a:rPr>
              <a:t>cung</a:t>
            </a:r>
            <a:r>
              <a:rPr sz="2400" spc="-25" dirty="0">
                <a:latin typeface="Times New Roman"/>
                <a:cs typeface="Times New Roman"/>
              </a:rPr>
              <a:t> </a:t>
            </a:r>
            <a:r>
              <a:rPr sz="2400" dirty="0">
                <a:latin typeface="Times New Roman"/>
                <a:cs typeface="Times New Roman"/>
              </a:rPr>
              <a:t>ứng,</a:t>
            </a:r>
            <a:r>
              <a:rPr sz="2400" spc="-30" dirty="0">
                <a:latin typeface="Times New Roman"/>
                <a:cs typeface="Times New Roman"/>
              </a:rPr>
              <a:t> </a:t>
            </a:r>
            <a:r>
              <a:rPr sz="2400" dirty="0">
                <a:latin typeface="Times New Roman"/>
                <a:cs typeface="Times New Roman"/>
              </a:rPr>
              <a:t>doanh</a:t>
            </a:r>
            <a:r>
              <a:rPr sz="2400" spc="-20" dirty="0">
                <a:latin typeface="Times New Roman"/>
                <a:cs typeface="Times New Roman"/>
              </a:rPr>
              <a:t> </a:t>
            </a:r>
            <a:r>
              <a:rPr sz="2400" spc="-10" dirty="0">
                <a:latin typeface="Times New Roman"/>
                <a:cs typeface="Times New Roman"/>
              </a:rPr>
              <a:t>nghiệp;</a:t>
            </a:r>
            <a:endParaRPr sz="2400" dirty="0">
              <a:latin typeface="Times New Roman"/>
              <a:cs typeface="Times New Roman"/>
            </a:endParaRPr>
          </a:p>
        </p:txBody>
      </p:sp>
      <p:sp>
        <p:nvSpPr>
          <p:cNvPr id="34" name="object 34"/>
          <p:cNvSpPr txBox="1"/>
          <p:nvPr/>
        </p:nvSpPr>
        <p:spPr>
          <a:xfrm>
            <a:off x="821635" y="4472609"/>
            <a:ext cx="193602" cy="443711"/>
          </a:xfrm>
          <a:prstGeom prst="rect">
            <a:avLst/>
          </a:prstGeom>
        </p:spPr>
        <p:txBody>
          <a:bodyPr vert="horz" wrap="square" lIns="0" tIns="12700" rIns="0" bIns="0" rtlCol="0">
            <a:spAutoFit/>
          </a:bodyPr>
          <a:lstStyle/>
          <a:p>
            <a:pPr marL="12700">
              <a:lnSpc>
                <a:spcPct val="100000"/>
              </a:lnSpc>
              <a:spcBef>
                <a:spcPts val="100"/>
              </a:spcBef>
            </a:pPr>
            <a:r>
              <a:rPr sz="2800" b="1" spc="-50" dirty="0">
                <a:solidFill>
                  <a:srgbClr val="0070C0"/>
                </a:solidFill>
                <a:latin typeface="Trebuchet MS"/>
                <a:cs typeface="Trebuchet MS"/>
              </a:rPr>
              <a:t>7</a:t>
            </a:r>
            <a:endParaRPr sz="2800" b="1" dirty="0">
              <a:solidFill>
                <a:srgbClr val="0070C0"/>
              </a:solidFill>
              <a:latin typeface="Trebuchet MS"/>
              <a:cs typeface="Trebuchet MS"/>
            </a:endParaRPr>
          </a:p>
        </p:txBody>
      </p:sp>
      <p:sp>
        <p:nvSpPr>
          <p:cNvPr id="38" name="object 38"/>
          <p:cNvSpPr txBox="1"/>
          <p:nvPr/>
        </p:nvSpPr>
        <p:spPr>
          <a:xfrm>
            <a:off x="1589024" y="4656267"/>
            <a:ext cx="9993376" cy="382156"/>
          </a:xfrm>
          <a:prstGeom prst="rect">
            <a:avLst/>
          </a:prstGeom>
        </p:spPr>
        <p:txBody>
          <a:bodyPr vert="horz" wrap="square" lIns="0" tIns="12700" rIns="0" bIns="0" rtlCol="0">
            <a:spAutoFit/>
          </a:bodyPr>
          <a:lstStyle/>
          <a:p>
            <a:pPr marL="12700">
              <a:lnSpc>
                <a:spcPct val="100000"/>
              </a:lnSpc>
              <a:spcBef>
                <a:spcPts val="100"/>
              </a:spcBef>
              <a:tabLst>
                <a:tab pos="240665" algn="l"/>
              </a:tabLst>
            </a:pPr>
            <a:r>
              <a:rPr sz="2400" dirty="0">
                <a:latin typeface="Times New Roman"/>
                <a:cs typeface="Times New Roman"/>
              </a:rPr>
              <a:t>Giá</a:t>
            </a:r>
            <a:r>
              <a:rPr sz="2400" spc="-10" dirty="0">
                <a:latin typeface="Times New Roman"/>
                <a:cs typeface="Times New Roman"/>
              </a:rPr>
              <a:t> </a:t>
            </a:r>
            <a:r>
              <a:rPr sz="2400" dirty="0">
                <a:latin typeface="Times New Roman"/>
                <a:cs typeface="Times New Roman"/>
              </a:rPr>
              <a:t>kê khai</a:t>
            </a:r>
            <a:r>
              <a:rPr sz="2400" spc="-15" dirty="0">
                <a:latin typeface="Times New Roman"/>
                <a:cs typeface="Times New Roman"/>
              </a:rPr>
              <a:t> </a:t>
            </a:r>
            <a:r>
              <a:rPr sz="2400" dirty="0">
                <a:latin typeface="Times New Roman"/>
                <a:cs typeface="Times New Roman"/>
              </a:rPr>
              <a:t>do</a:t>
            </a:r>
            <a:r>
              <a:rPr sz="2400" spc="-10" dirty="0">
                <a:latin typeface="Times New Roman"/>
                <a:cs typeface="Times New Roman"/>
              </a:rPr>
              <a:t> </a:t>
            </a:r>
            <a:r>
              <a:rPr sz="2400" dirty="0">
                <a:latin typeface="Times New Roman"/>
                <a:cs typeface="Times New Roman"/>
              </a:rPr>
              <a:t>cơ quan,</a:t>
            </a:r>
            <a:r>
              <a:rPr sz="2400" spc="-25" dirty="0">
                <a:latin typeface="Times New Roman"/>
                <a:cs typeface="Times New Roman"/>
              </a:rPr>
              <a:t> </a:t>
            </a:r>
            <a:r>
              <a:rPr sz="2400" dirty="0">
                <a:latin typeface="Times New Roman"/>
                <a:cs typeface="Times New Roman"/>
              </a:rPr>
              <a:t>đơn</a:t>
            </a:r>
            <a:r>
              <a:rPr sz="2400" spc="-5" dirty="0">
                <a:latin typeface="Times New Roman"/>
                <a:cs typeface="Times New Roman"/>
              </a:rPr>
              <a:t> </a:t>
            </a:r>
            <a:r>
              <a:rPr sz="2400" dirty="0">
                <a:latin typeface="Times New Roman"/>
                <a:cs typeface="Times New Roman"/>
              </a:rPr>
              <a:t>vị</a:t>
            </a:r>
            <a:r>
              <a:rPr sz="2400" spc="-10" dirty="0">
                <a:latin typeface="Times New Roman"/>
                <a:cs typeface="Times New Roman"/>
              </a:rPr>
              <a:t> </a:t>
            </a:r>
            <a:r>
              <a:rPr sz="2400" dirty="0">
                <a:latin typeface="Times New Roman"/>
                <a:cs typeface="Times New Roman"/>
              </a:rPr>
              <a:t>có chức</a:t>
            </a:r>
            <a:r>
              <a:rPr sz="2400" spc="-25" dirty="0">
                <a:latin typeface="Times New Roman"/>
                <a:cs typeface="Times New Roman"/>
              </a:rPr>
              <a:t> </a:t>
            </a:r>
            <a:r>
              <a:rPr sz="2400" dirty="0">
                <a:latin typeface="Times New Roman"/>
                <a:cs typeface="Times New Roman"/>
              </a:rPr>
              <a:t>năng,</a:t>
            </a:r>
            <a:r>
              <a:rPr sz="2400" spc="-25" dirty="0">
                <a:latin typeface="Times New Roman"/>
                <a:cs typeface="Times New Roman"/>
              </a:rPr>
              <a:t> </a:t>
            </a:r>
            <a:r>
              <a:rPr sz="2400" dirty="0">
                <a:latin typeface="Times New Roman"/>
                <a:cs typeface="Times New Roman"/>
              </a:rPr>
              <a:t>thẩm</a:t>
            </a:r>
            <a:r>
              <a:rPr sz="2400" spc="-15" dirty="0">
                <a:latin typeface="Times New Roman"/>
                <a:cs typeface="Times New Roman"/>
              </a:rPr>
              <a:t> </a:t>
            </a:r>
            <a:r>
              <a:rPr sz="2400" dirty="0">
                <a:latin typeface="Times New Roman"/>
                <a:cs typeface="Times New Roman"/>
              </a:rPr>
              <a:t>quyền</a:t>
            </a:r>
            <a:r>
              <a:rPr sz="2400" spc="-15" dirty="0">
                <a:latin typeface="Times New Roman"/>
                <a:cs typeface="Times New Roman"/>
              </a:rPr>
              <a:t> </a:t>
            </a:r>
            <a:r>
              <a:rPr sz="2400" dirty="0">
                <a:latin typeface="Times New Roman"/>
                <a:cs typeface="Times New Roman"/>
              </a:rPr>
              <a:t>công</a:t>
            </a:r>
            <a:r>
              <a:rPr sz="2400" spc="-15" dirty="0">
                <a:latin typeface="Times New Roman"/>
                <a:cs typeface="Times New Roman"/>
              </a:rPr>
              <a:t> </a:t>
            </a:r>
            <a:r>
              <a:rPr sz="2400" dirty="0">
                <a:latin typeface="Times New Roman"/>
                <a:cs typeface="Times New Roman"/>
              </a:rPr>
              <a:t>bố</a:t>
            </a:r>
            <a:r>
              <a:rPr sz="2400" spc="-10" dirty="0">
                <a:latin typeface="Times New Roman"/>
                <a:cs typeface="Times New Roman"/>
              </a:rPr>
              <a:t> </a:t>
            </a:r>
            <a:r>
              <a:rPr sz="2400" dirty="0">
                <a:latin typeface="Times New Roman"/>
                <a:cs typeface="Times New Roman"/>
              </a:rPr>
              <a:t>hoặc</a:t>
            </a:r>
            <a:r>
              <a:rPr sz="2400" spc="-15" dirty="0">
                <a:latin typeface="Times New Roman"/>
                <a:cs typeface="Times New Roman"/>
              </a:rPr>
              <a:t> </a:t>
            </a:r>
            <a:r>
              <a:rPr sz="2400" dirty="0">
                <a:latin typeface="Times New Roman"/>
                <a:cs typeface="Times New Roman"/>
              </a:rPr>
              <a:t>cung</a:t>
            </a:r>
            <a:r>
              <a:rPr sz="2400" spc="-25" dirty="0">
                <a:latin typeface="Times New Roman"/>
                <a:cs typeface="Times New Roman"/>
              </a:rPr>
              <a:t> </a:t>
            </a:r>
            <a:r>
              <a:rPr sz="2400" spc="-20" dirty="0">
                <a:latin typeface="Times New Roman"/>
                <a:cs typeface="Times New Roman"/>
              </a:rPr>
              <a:t>cấp.</a:t>
            </a:r>
            <a:endParaRPr sz="2400" dirty="0">
              <a:latin typeface="Times New Roman"/>
              <a:cs typeface="Times New Roman"/>
            </a:endParaRPr>
          </a:p>
        </p:txBody>
      </p:sp>
      <p:sp>
        <p:nvSpPr>
          <p:cNvPr id="41" name="TextBox 40">
            <a:extLst>
              <a:ext uri="{FF2B5EF4-FFF2-40B4-BE49-F238E27FC236}">
                <a16:creationId xmlns:a16="http://schemas.microsoft.com/office/drawing/2014/main" id="{EE908762-8A01-3555-BA2C-31BBA9CFC80F}"/>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GIÁ GÓI THẦU</a:t>
            </a:r>
            <a:endParaRPr lang="en-US" sz="3600" dirty="0">
              <a:solidFill>
                <a:srgbClr val="FFC000"/>
              </a:solidFill>
            </a:endParaRPr>
          </a:p>
        </p:txBody>
      </p:sp>
    </p:spTree>
    <p:extLst>
      <p:ext uri="{BB962C8B-B14F-4D97-AF65-F5344CB8AC3E}">
        <p14:creationId xmlns:p14="http://schemas.microsoft.com/office/powerpoint/2010/main" val="375265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95FC8F-4E9D-2E3B-4591-AB0983BD8FAC}"/>
              </a:ext>
            </a:extLst>
          </p:cNvPr>
          <p:cNvSpPr txBox="1"/>
          <p:nvPr/>
        </p:nvSpPr>
        <p:spPr>
          <a:xfrm>
            <a:off x="3377901" y="946673"/>
            <a:ext cx="7323229" cy="5009833"/>
          </a:xfrm>
          <a:prstGeom prst="rect">
            <a:avLst/>
          </a:prstGeom>
          <a:noFill/>
        </p:spPr>
        <p:txBody>
          <a:bodyPr wrap="square" rtlCol="0">
            <a:spAutoFit/>
          </a:bodyPr>
          <a:lstStyle/>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Đấu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rãi</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Đấu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Chào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tranh</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a:latin typeface="Arial" panose="020B0604020202020204" pitchFamily="34" charset="0"/>
                <a:cs typeface="Arial" panose="020B0604020202020204" pitchFamily="34" charset="0"/>
              </a:rPr>
              <a:t>Mua </a:t>
            </a:r>
            <a:r>
              <a:rPr lang="en-US" sz="2400" dirty="0" err="1">
                <a:latin typeface="Arial" panose="020B0604020202020204" pitchFamily="34" charset="0"/>
                <a:cs typeface="Arial" panose="020B0604020202020204" pitchFamily="34" charset="0"/>
              </a:rPr>
              <a:t>sắm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Đàm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a:t>
            </a:r>
          </a:p>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Lựa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biệt</a:t>
            </a:r>
            <a:r>
              <a:rPr lang="en-US" sz="24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BC17EDC2-1D25-C423-BCB5-40E27CF35D0F}"/>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97165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EADF02E3-25E7-D833-3446-05D3B688DA71}"/>
              </a:ext>
            </a:extLst>
          </p:cNvPr>
          <p:cNvSpPr>
            <a:spLocks noGrp="1"/>
          </p:cNvSpPr>
          <p:nvPr>
            <p:ph idx="1"/>
          </p:nvPr>
        </p:nvSpPr>
        <p:spPr>
          <a:xfrm>
            <a:off x="691589" y="2091766"/>
            <a:ext cx="4507939" cy="4424363"/>
          </a:xfrm>
        </p:spPr>
        <p:txBody>
          <a:bodyPr/>
          <a:lstStyle/>
          <a:p>
            <a:pPr algn="just">
              <a:lnSpc>
                <a:spcPct val="90000"/>
              </a:lnSpc>
              <a:spcAft>
                <a:spcPts val="1200"/>
              </a:spcAft>
              <a:buFont typeface="Wingdings" panose="05000000000000000000" pitchFamily="2" charset="2"/>
              <a:buChar char="Ø"/>
            </a:pPr>
            <a:r>
              <a:rPr lang="en-US" altLang="en-US" sz="2800" dirty="0" err="1">
                <a:latin typeface="Times New Roman" panose="02020603050405020304" pitchFamily="18" charset="0"/>
              </a:rPr>
              <a:t>Luật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thầu</a:t>
            </a:r>
            <a:r>
              <a:rPr lang="en-US" altLang="en-US" sz="2800" dirty="0">
                <a:latin typeface="Times New Roman" panose="02020603050405020304" pitchFamily="18" charset="0"/>
              </a:rPr>
              <a:t>.</a:t>
            </a:r>
          </a:p>
          <a:p>
            <a:pPr algn="just">
              <a:lnSpc>
                <a:spcPct val="90000"/>
              </a:lnSpc>
              <a:spcAft>
                <a:spcPts val="1200"/>
              </a:spcAft>
              <a:buFont typeface="Wingdings" panose="05000000000000000000" pitchFamily="2" charset="2"/>
              <a:buChar char="Ø"/>
            </a:pPr>
            <a:r>
              <a:rPr lang="en-US" altLang="en-US" sz="2800" dirty="0" err="1">
                <a:latin typeface="Times New Roman" panose="02020603050405020304" pitchFamily="18" charset="0"/>
              </a:rPr>
              <a:t>Luật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Dược</a:t>
            </a:r>
            <a:r>
              <a:rPr lang="en-US" altLang="en-US" sz="2800" dirty="0">
                <a:latin typeface="Times New Roman" panose="02020603050405020304" pitchFamily="18" charset="0"/>
              </a:rPr>
              <a:t>.</a:t>
            </a:r>
          </a:p>
          <a:p>
            <a:pPr algn="just">
              <a:lnSpc>
                <a:spcPct val="90000"/>
              </a:lnSpc>
              <a:spcAft>
                <a:spcPts val="1200"/>
              </a:spcAft>
              <a:buFont typeface="Wingdings" panose="05000000000000000000" pitchFamily="2" charset="2"/>
              <a:buChar char="Ø"/>
            </a:pPr>
            <a:r>
              <a:rPr lang="en-US" altLang="en-US" sz="2800" dirty="0" err="1">
                <a:latin typeface="Times New Roman" panose="02020603050405020304" pitchFamily="18" charset="0"/>
              </a:rPr>
              <a:t>Nghị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24/2024/NĐ-CP </a:t>
            </a:r>
            <a:r>
              <a:rPr lang="en-US" altLang="en-US" sz="2800" dirty="0" err="1">
                <a:latin typeface="Times New Roman" panose="02020603050405020304" pitchFamily="18" charset="0"/>
              </a:rPr>
              <a:t>ngày</a:t>
            </a:r>
            <a:r>
              <a:rPr lang="en-US" altLang="en-US" sz="2800" dirty="0">
                <a:latin typeface="Times New Roman" panose="02020603050405020304" pitchFamily="18" charset="0"/>
              </a:rPr>
              <a:t> 27/02/2024</a:t>
            </a:r>
          </a:p>
          <a:p>
            <a:pPr algn="just">
              <a:lnSpc>
                <a:spcPct val="90000"/>
              </a:lnSpc>
              <a:spcAft>
                <a:spcPts val="1200"/>
              </a:spcAft>
              <a:buFont typeface="Wingdings" panose="05000000000000000000" pitchFamily="2" charset="2"/>
              <a:buChar char="Ø"/>
            </a:pP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Luật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Nghị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khác</a:t>
            </a:r>
            <a:endParaRPr lang="en-US" altLang="en-US" sz="2800" dirty="0">
              <a:latin typeface="Times New Roman" panose="02020603050405020304" pitchFamily="18" charset="0"/>
            </a:endParaRPr>
          </a:p>
        </p:txBody>
      </p:sp>
      <p:pic>
        <p:nvPicPr>
          <p:cNvPr id="24581" name="Picture 7" descr="Review ngành Luật: Những người bảo vệ “cán cân công lý” –  huongnghiep.hocmai.vn">
            <a:extLst>
              <a:ext uri="{FF2B5EF4-FFF2-40B4-BE49-F238E27FC236}">
                <a16:creationId xmlns:a16="http://schemas.microsoft.com/office/drawing/2014/main" id="{3410AAD9-8104-E222-253F-3100DF9F3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914" y="1954305"/>
            <a:ext cx="5695370" cy="379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11077D3-F60E-742E-F943-222FD04DB90D}"/>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en-US" sz="3600" b="1" i="0" u="none" strike="noStrike" kern="1200" baseline="0" dirty="0">
                <a:solidFill>
                  <a:srgbClr val="FFC000"/>
                </a:solidFill>
                <a:latin typeface="Times New Roman" panose="02020603050405020304" pitchFamily="18" charset="0"/>
              </a:rPr>
              <a:t>LUẬT, NGHỊ ĐỊNH LIÊN QUAN</a:t>
            </a:r>
            <a:endParaRPr lang="en-US" sz="3600" b="0" i="0" u="none" strike="noStrike" kern="1200" baseline="0" dirty="0">
              <a:solidFill>
                <a:srgbClr val="FFC000"/>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7089" y="787908"/>
            <a:ext cx="4886325" cy="4904740"/>
            <a:chOff x="1277089" y="787908"/>
            <a:chExt cx="4886325" cy="4904740"/>
          </a:xfrm>
        </p:grpSpPr>
        <p:pic>
          <p:nvPicPr>
            <p:cNvPr id="3" name="object 3"/>
            <p:cNvPicPr/>
            <p:nvPr/>
          </p:nvPicPr>
          <p:blipFill>
            <a:blip r:embed="rId2" cstate="print"/>
            <a:stretch>
              <a:fillRect/>
            </a:stretch>
          </p:blipFill>
          <p:spPr>
            <a:xfrm>
              <a:off x="1277089" y="803136"/>
              <a:ext cx="4885989" cy="4889014"/>
            </a:xfrm>
            <a:prstGeom prst="rect">
              <a:avLst/>
            </a:prstGeom>
          </p:spPr>
        </p:pic>
        <p:pic>
          <p:nvPicPr>
            <p:cNvPr id="4" name="object 4"/>
            <p:cNvPicPr/>
            <p:nvPr/>
          </p:nvPicPr>
          <p:blipFill>
            <a:blip r:embed="rId3" cstate="print"/>
            <a:stretch>
              <a:fillRect/>
            </a:stretch>
          </p:blipFill>
          <p:spPr>
            <a:xfrm>
              <a:off x="1452372" y="1217650"/>
              <a:ext cx="4536948" cy="740689"/>
            </a:xfrm>
            <a:prstGeom prst="rect">
              <a:avLst/>
            </a:prstGeom>
          </p:spPr>
        </p:pic>
        <p:sp>
          <p:nvSpPr>
            <p:cNvPr id="5" name="object 5"/>
            <p:cNvSpPr/>
            <p:nvPr/>
          </p:nvSpPr>
          <p:spPr>
            <a:xfrm>
              <a:off x="1312164" y="787908"/>
              <a:ext cx="4820920" cy="4823460"/>
            </a:xfrm>
            <a:custGeom>
              <a:avLst/>
              <a:gdLst/>
              <a:ahLst/>
              <a:cxnLst/>
              <a:rect l="l" t="t" r="r" b="b"/>
              <a:pathLst>
                <a:path w="4820920" h="4823460">
                  <a:moveTo>
                    <a:pt x="4338320" y="0"/>
                  </a:moveTo>
                  <a:lnTo>
                    <a:pt x="482092" y="0"/>
                  </a:lnTo>
                  <a:lnTo>
                    <a:pt x="432789" y="2488"/>
                  </a:lnTo>
                  <a:lnTo>
                    <a:pt x="384914" y="9791"/>
                  </a:lnTo>
                  <a:lnTo>
                    <a:pt x="338707" y="21668"/>
                  </a:lnTo>
                  <a:lnTo>
                    <a:pt x="294411" y="37875"/>
                  </a:lnTo>
                  <a:lnTo>
                    <a:pt x="252268" y="58172"/>
                  </a:lnTo>
                  <a:lnTo>
                    <a:pt x="212520" y="82316"/>
                  </a:lnTo>
                  <a:lnTo>
                    <a:pt x="175408" y="110064"/>
                  </a:lnTo>
                  <a:lnTo>
                    <a:pt x="141176" y="141176"/>
                  </a:lnTo>
                  <a:lnTo>
                    <a:pt x="110064" y="175408"/>
                  </a:lnTo>
                  <a:lnTo>
                    <a:pt x="82316" y="212520"/>
                  </a:lnTo>
                  <a:lnTo>
                    <a:pt x="58172" y="252268"/>
                  </a:lnTo>
                  <a:lnTo>
                    <a:pt x="37875" y="294411"/>
                  </a:lnTo>
                  <a:lnTo>
                    <a:pt x="21668" y="338707"/>
                  </a:lnTo>
                  <a:lnTo>
                    <a:pt x="9791" y="384914"/>
                  </a:lnTo>
                  <a:lnTo>
                    <a:pt x="2488" y="432789"/>
                  </a:lnTo>
                  <a:lnTo>
                    <a:pt x="0" y="482091"/>
                  </a:lnTo>
                  <a:lnTo>
                    <a:pt x="0" y="4341368"/>
                  </a:lnTo>
                  <a:lnTo>
                    <a:pt x="2488" y="4390670"/>
                  </a:lnTo>
                  <a:lnTo>
                    <a:pt x="9791" y="4438545"/>
                  </a:lnTo>
                  <a:lnTo>
                    <a:pt x="21668" y="4484752"/>
                  </a:lnTo>
                  <a:lnTo>
                    <a:pt x="37875" y="4529048"/>
                  </a:lnTo>
                  <a:lnTo>
                    <a:pt x="58172" y="4571191"/>
                  </a:lnTo>
                  <a:lnTo>
                    <a:pt x="82316" y="4610939"/>
                  </a:lnTo>
                  <a:lnTo>
                    <a:pt x="110064" y="4648051"/>
                  </a:lnTo>
                  <a:lnTo>
                    <a:pt x="141176" y="4682283"/>
                  </a:lnTo>
                  <a:lnTo>
                    <a:pt x="175408" y="4713395"/>
                  </a:lnTo>
                  <a:lnTo>
                    <a:pt x="212520" y="4741143"/>
                  </a:lnTo>
                  <a:lnTo>
                    <a:pt x="252268" y="4765287"/>
                  </a:lnTo>
                  <a:lnTo>
                    <a:pt x="294411" y="4785584"/>
                  </a:lnTo>
                  <a:lnTo>
                    <a:pt x="338707" y="4801791"/>
                  </a:lnTo>
                  <a:lnTo>
                    <a:pt x="384914" y="4813668"/>
                  </a:lnTo>
                  <a:lnTo>
                    <a:pt x="432789" y="4820971"/>
                  </a:lnTo>
                  <a:lnTo>
                    <a:pt x="482092" y="4823459"/>
                  </a:lnTo>
                  <a:lnTo>
                    <a:pt x="4338320" y="4823459"/>
                  </a:lnTo>
                  <a:lnTo>
                    <a:pt x="4387622" y="4820971"/>
                  </a:lnTo>
                  <a:lnTo>
                    <a:pt x="4435497" y="4813668"/>
                  </a:lnTo>
                  <a:lnTo>
                    <a:pt x="4481704" y="4801791"/>
                  </a:lnTo>
                  <a:lnTo>
                    <a:pt x="4526000" y="4785584"/>
                  </a:lnTo>
                  <a:lnTo>
                    <a:pt x="4568143" y="4765287"/>
                  </a:lnTo>
                  <a:lnTo>
                    <a:pt x="4607891" y="4741143"/>
                  </a:lnTo>
                  <a:lnTo>
                    <a:pt x="4645003" y="4713395"/>
                  </a:lnTo>
                  <a:lnTo>
                    <a:pt x="4679235" y="4682283"/>
                  </a:lnTo>
                  <a:lnTo>
                    <a:pt x="4710347" y="4648051"/>
                  </a:lnTo>
                  <a:lnTo>
                    <a:pt x="4738095" y="4610939"/>
                  </a:lnTo>
                  <a:lnTo>
                    <a:pt x="4762239" y="4571191"/>
                  </a:lnTo>
                  <a:lnTo>
                    <a:pt x="4782536" y="4529048"/>
                  </a:lnTo>
                  <a:lnTo>
                    <a:pt x="4798743" y="4484752"/>
                  </a:lnTo>
                  <a:lnTo>
                    <a:pt x="4810620" y="4438545"/>
                  </a:lnTo>
                  <a:lnTo>
                    <a:pt x="4817923" y="4390670"/>
                  </a:lnTo>
                  <a:lnTo>
                    <a:pt x="4820412" y="4341368"/>
                  </a:lnTo>
                  <a:lnTo>
                    <a:pt x="4820412" y="482091"/>
                  </a:lnTo>
                  <a:lnTo>
                    <a:pt x="4817923" y="432789"/>
                  </a:lnTo>
                  <a:lnTo>
                    <a:pt x="4810620" y="384914"/>
                  </a:lnTo>
                  <a:lnTo>
                    <a:pt x="4798743" y="338707"/>
                  </a:lnTo>
                  <a:lnTo>
                    <a:pt x="4782536" y="294411"/>
                  </a:lnTo>
                  <a:lnTo>
                    <a:pt x="4762239" y="252268"/>
                  </a:lnTo>
                  <a:lnTo>
                    <a:pt x="4738095" y="212520"/>
                  </a:lnTo>
                  <a:lnTo>
                    <a:pt x="4710347" y="175408"/>
                  </a:lnTo>
                  <a:lnTo>
                    <a:pt x="4679235" y="141176"/>
                  </a:lnTo>
                  <a:lnTo>
                    <a:pt x="4645003" y="110064"/>
                  </a:lnTo>
                  <a:lnTo>
                    <a:pt x="4607891" y="82316"/>
                  </a:lnTo>
                  <a:lnTo>
                    <a:pt x="4568143" y="58172"/>
                  </a:lnTo>
                  <a:lnTo>
                    <a:pt x="4526000" y="37875"/>
                  </a:lnTo>
                  <a:lnTo>
                    <a:pt x="4481704" y="21668"/>
                  </a:lnTo>
                  <a:lnTo>
                    <a:pt x="4435497" y="9791"/>
                  </a:lnTo>
                  <a:lnTo>
                    <a:pt x="4387622" y="2488"/>
                  </a:lnTo>
                  <a:lnTo>
                    <a:pt x="4338320"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674622" y="1278381"/>
            <a:ext cx="4097654" cy="406400"/>
          </a:xfrm>
          <a:prstGeom prst="rect">
            <a:avLst/>
          </a:prstGeom>
        </p:spPr>
        <p:txBody>
          <a:bodyPr vert="horz" wrap="square" lIns="0" tIns="12065" rIns="0" bIns="0" rtlCol="0">
            <a:spAutoFit/>
          </a:bodyPr>
          <a:lstStyle/>
          <a:p>
            <a:pPr marL="12700">
              <a:lnSpc>
                <a:spcPct val="100000"/>
              </a:lnSpc>
              <a:spcBef>
                <a:spcPts val="95"/>
              </a:spcBef>
            </a:pPr>
            <a:r>
              <a:rPr sz="2500" b="1" dirty="0">
                <a:solidFill>
                  <a:srgbClr val="FF0000"/>
                </a:solidFill>
                <a:latin typeface="Times New Roman"/>
                <a:cs typeface="Times New Roman"/>
              </a:rPr>
              <a:t>Đấu</a:t>
            </a:r>
            <a:r>
              <a:rPr sz="2500" b="1" spc="-15" dirty="0">
                <a:solidFill>
                  <a:srgbClr val="FF0000"/>
                </a:solidFill>
                <a:latin typeface="Times New Roman"/>
                <a:cs typeface="Times New Roman"/>
              </a:rPr>
              <a:t> </a:t>
            </a:r>
            <a:r>
              <a:rPr sz="2500" b="1" dirty="0">
                <a:solidFill>
                  <a:srgbClr val="FF0000"/>
                </a:solidFill>
                <a:latin typeface="Times New Roman"/>
                <a:cs typeface="Times New Roman"/>
              </a:rPr>
              <a:t>thầu</a:t>
            </a:r>
            <a:r>
              <a:rPr sz="2500" b="1" spc="-30" dirty="0">
                <a:solidFill>
                  <a:srgbClr val="FF0000"/>
                </a:solidFill>
                <a:latin typeface="Times New Roman"/>
                <a:cs typeface="Times New Roman"/>
              </a:rPr>
              <a:t> </a:t>
            </a:r>
            <a:r>
              <a:rPr sz="2500" b="1" dirty="0">
                <a:solidFill>
                  <a:srgbClr val="FF0000"/>
                </a:solidFill>
                <a:latin typeface="Times New Roman"/>
                <a:cs typeface="Times New Roman"/>
              </a:rPr>
              <a:t>rộng</a:t>
            </a:r>
            <a:r>
              <a:rPr sz="2500" b="1" spc="-20" dirty="0">
                <a:solidFill>
                  <a:srgbClr val="FF0000"/>
                </a:solidFill>
                <a:latin typeface="Times New Roman"/>
                <a:cs typeface="Times New Roman"/>
              </a:rPr>
              <a:t> </a:t>
            </a:r>
            <a:r>
              <a:rPr sz="2500" b="1" dirty="0">
                <a:solidFill>
                  <a:srgbClr val="FF0000"/>
                </a:solidFill>
                <a:latin typeface="Times New Roman"/>
                <a:cs typeface="Times New Roman"/>
              </a:rPr>
              <a:t>rãi</a:t>
            </a:r>
            <a:r>
              <a:rPr sz="2500" b="1" spc="-35" dirty="0">
                <a:solidFill>
                  <a:srgbClr val="FF0000"/>
                </a:solidFill>
                <a:latin typeface="Times New Roman"/>
                <a:cs typeface="Times New Roman"/>
              </a:rPr>
              <a:t> </a:t>
            </a:r>
            <a:r>
              <a:rPr sz="2500" b="1" spc="-20" dirty="0">
                <a:solidFill>
                  <a:srgbClr val="FF0000"/>
                </a:solidFill>
                <a:latin typeface="Times New Roman"/>
                <a:cs typeface="Times New Roman"/>
              </a:rPr>
              <a:t>(Đ.21-</a:t>
            </a:r>
            <a:r>
              <a:rPr sz="2500" b="1" spc="-10" dirty="0">
                <a:solidFill>
                  <a:srgbClr val="FF0000"/>
                </a:solidFill>
                <a:latin typeface="Times New Roman"/>
                <a:cs typeface="Times New Roman"/>
              </a:rPr>
              <a:t>L.22)</a:t>
            </a:r>
            <a:endParaRPr sz="2500">
              <a:latin typeface="Times New Roman"/>
              <a:cs typeface="Times New Roman"/>
            </a:endParaRPr>
          </a:p>
        </p:txBody>
      </p:sp>
      <p:grpSp>
        <p:nvGrpSpPr>
          <p:cNvPr id="7" name="object 7"/>
          <p:cNvGrpSpPr/>
          <p:nvPr/>
        </p:nvGrpSpPr>
        <p:grpSpPr>
          <a:xfrm>
            <a:off x="1795272" y="2232660"/>
            <a:ext cx="3862704" cy="3137535"/>
            <a:chOff x="1795272" y="2232660"/>
            <a:chExt cx="3862704" cy="3137535"/>
          </a:xfrm>
        </p:grpSpPr>
        <p:pic>
          <p:nvPicPr>
            <p:cNvPr id="8" name="object 8"/>
            <p:cNvPicPr/>
            <p:nvPr/>
          </p:nvPicPr>
          <p:blipFill>
            <a:blip r:embed="rId4" cstate="print"/>
            <a:stretch>
              <a:fillRect/>
            </a:stretch>
          </p:blipFill>
          <p:spPr>
            <a:xfrm>
              <a:off x="1795272" y="2232660"/>
              <a:ext cx="3862578" cy="1459230"/>
            </a:xfrm>
            <a:prstGeom prst="rect">
              <a:avLst/>
            </a:prstGeom>
          </p:spPr>
        </p:pic>
        <p:pic>
          <p:nvPicPr>
            <p:cNvPr id="9" name="object 9"/>
            <p:cNvPicPr/>
            <p:nvPr/>
          </p:nvPicPr>
          <p:blipFill>
            <a:blip r:embed="rId4" cstate="print"/>
            <a:stretch>
              <a:fillRect/>
            </a:stretch>
          </p:blipFill>
          <p:spPr>
            <a:xfrm>
              <a:off x="1795272" y="3910583"/>
              <a:ext cx="3862578" cy="1459230"/>
            </a:xfrm>
            <a:prstGeom prst="rect">
              <a:avLst/>
            </a:prstGeom>
          </p:spPr>
        </p:pic>
      </p:grpSp>
      <p:sp>
        <p:nvSpPr>
          <p:cNvPr id="10" name="object 10"/>
          <p:cNvSpPr txBox="1"/>
          <p:nvPr/>
        </p:nvSpPr>
        <p:spPr>
          <a:xfrm>
            <a:off x="1892300" y="2566542"/>
            <a:ext cx="3677920" cy="2577465"/>
          </a:xfrm>
          <a:prstGeom prst="rect">
            <a:avLst/>
          </a:prstGeom>
        </p:spPr>
        <p:txBody>
          <a:bodyPr vert="horz" wrap="square" lIns="0" tIns="67310" rIns="0" bIns="0" rtlCol="0">
            <a:spAutoFit/>
          </a:bodyPr>
          <a:lstStyle/>
          <a:p>
            <a:pPr marL="12700" marR="5080" algn="just">
              <a:lnSpc>
                <a:spcPts val="2580"/>
              </a:lnSpc>
              <a:spcBef>
                <a:spcPts val="530"/>
              </a:spcBef>
            </a:pPr>
            <a:r>
              <a:rPr sz="2500" dirty="0">
                <a:latin typeface="Times New Roman"/>
                <a:cs typeface="Times New Roman"/>
              </a:rPr>
              <a:t>Không</a:t>
            </a:r>
            <a:r>
              <a:rPr sz="2500" spc="15" dirty="0">
                <a:latin typeface="Times New Roman"/>
                <a:cs typeface="Times New Roman"/>
              </a:rPr>
              <a:t> </a:t>
            </a:r>
            <a:r>
              <a:rPr sz="2500" dirty="0">
                <a:latin typeface="Times New Roman"/>
                <a:cs typeface="Times New Roman"/>
              </a:rPr>
              <a:t>hạn</a:t>
            </a:r>
            <a:r>
              <a:rPr sz="2500" spc="30" dirty="0">
                <a:latin typeface="Times New Roman"/>
                <a:cs typeface="Times New Roman"/>
              </a:rPr>
              <a:t> </a:t>
            </a:r>
            <a:r>
              <a:rPr sz="2500" dirty="0">
                <a:latin typeface="Times New Roman"/>
                <a:cs typeface="Times New Roman"/>
              </a:rPr>
              <a:t>chế</a:t>
            </a:r>
            <a:r>
              <a:rPr sz="2500" spc="10" dirty="0">
                <a:latin typeface="Times New Roman"/>
                <a:cs typeface="Times New Roman"/>
              </a:rPr>
              <a:t> </a:t>
            </a:r>
            <a:r>
              <a:rPr sz="2500" dirty="0">
                <a:latin typeface="Times New Roman"/>
                <a:cs typeface="Times New Roman"/>
              </a:rPr>
              <a:t>số</a:t>
            </a:r>
            <a:r>
              <a:rPr sz="2500" spc="20" dirty="0">
                <a:latin typeface="Times New Roman"/>
                <a:cs typeface="Times New Roman"/>
              </a:rPr>
              <a:t> </a:t>
            </a:r>
            <a:r>
              <a:rPr sz="2500" dirty="0">
                <a:latin typeface="Times New Roman"/>
                <a:cs typeface="Times New Roman"/>
              </a:rPr>
              <a:t>lượng</a:t>
            </a:r>
            <a:r>
              <a:rPr sz="2500" spc="25" dirty="0">
                <a:latin typeface="Times New Roman"/>
                <a:cs typeface="Times New Roman"/>
              </a:rPr>
              <a:t> </a:t>
            </a:r>
            <a:r>
              <a:rPr sz="2500" spc="-25" dirty="0">
                <a:latin typeface="Times New Roman"/>
                <a:cs typeface="Times New Roman"/>
              </a:rPr>
              <a:t>NT </a:t>
            </a:r>
            <a:r>
              <a:rPr sz="2500" dirty="0">
                <a:latin typeface="Times New Roman"/>
                <a:cs typeface="Times New Roman"/>
              </a:rPr>
              <a:t>tham</a:t>
            </a:r>
            <a:r>
              <a:rPr sz="2500" spc="-45" dirty="0">
                <a:latin typeface="Times New Roman"/>
                <a:cs typeface="Times New Roman"/>
              </a:rPr>
              <a:t> </a:t>
            </a:r>
            <a:r>
              <a:rPr sz="2500" spc="-25" dirty="0">
                <a:latin typeface="Times New Roman"/>
                <a:cs typeface="Times New Roman"/>
              </a:rPr>
              <a:t>gia</a:t>
            </a:r>
            <a:endParaRPr sz="2500">
              <a:latin typeface="Times New Roman"/>
              <a:cs typeface="Times New Roman"/>
            </a:endParaRPr>
          </a:p>
          <a:p>
            <a:pPr>
              <a:lnSpc>
                <a:spcPct val="100000"/>
              </a:lnSpc>
            </a:pPr>
            <a:endParaRPr sz="2500">
              <a:latin typeface="Times New Roman"/>
              <a:cs typeface="Times New Roman"/>
            </a:endParaRPr>
          </a:p>
          <a:p>
            <a:pPr>
              <a:lnSpc>
                <a:spcPct val="100000"/>
              </a:lnSpc>
              <a:spcBef>
                <a:spcPts val="990"/>
              </a:spcBef>
            </a:pPr>
            <a:endParaRPr sz="2500">
              <a:latin typeface="Times New Roman"/>
              <a:cs typeface="Times New Roman"/>
            </a:endParaRPr>
          </a:p>
          <a:p>
            <a:pPr marL="12700" marR="12065" algn="just">
              <a:lnSpc>
                <a:spcPct val="86200"/>
              </a:lnSpc>
            </a:pPr>
            <a:r>
              <a:rPr sz="2500" dirty="0">
                <a:latin typeface="Times New Roman"/>
                <a:cs typeface="Times New Roman"/>
              </a:rPr>
              <a:t>Gói</a:t>
            </a:r>
            <a:r>
              <a:rPr sz="2500" spc="130" dirty="0">
                <a:latin typeface="Times New Roman"/>
                <a:cs typeface="Times New Roman"/>
              </a:rPr>
              <a:t>  </a:t>
            </a:r>
            <a:r>
              <a:rPr sz="2500" dirty="0">
                <a:latin typeface="Times New Roman"/>
                <a:cs typeface="Times New Roman"/>
              </a:rPr>
              <a:t>thầu,</a:t>
            </a:r>
            <a:r>
              <a:rPr sz="2500" spc="140" dirty="0">
                <a:latin typeface="Times New Roman"/>
                <a:cs typeface="Times New Roman"/>
              </a:rPr>
              <a:t>  </a:t>
            </a:r>
            <a:r>
              <a:rPr sz="2500" dirty="0">
                <a:latin typeface="Times New Roman"/>
                <a:cs typeface="Times New Roman"/>
              </a:rPr>
              <a:t>DA,</a:t>
            </a:r>
            <a:r>
              <a:rPr sz="2500" spc="130" dirty="0">
                <a:latin typeface="Times New Roman"/>
                <a:cs typeface="Times New Roman"/>
              </a:rPr>
              <a:t>  </a:t>
            </a:r>
            <a:r>
              <a:rPr sz="2500" dirty="0">
                <a:latin typeface="Times New Roman"/>
                <a:cs typeface="Times New Roman"/>
              </a:rPr>
              <a:t>trừ</a:t>
            </a:r>
            <a:r>
              <a:rPr sz="2500" spc="135" dirty="0">
                <a:latin typeface="Times New Roman"/>
                <a:cs typeface="Times New Roman"/>
              </a:rPr>
              <a:t>  </a:t>
            </a:r>
            <a:r>
              <a:rPr sz="2500" spc="-10" dirty="0">
                <a:latin typeface="Times New Roman"/>
                <a:cs typeface="Times New Roman"/>
              </a:rPr>
              <a:t>trường </a:t>
            </a:r>
            <a:r>
              <a:rPr sz="2500" dirty="0">
                <a:latin typeface="Times New Roman"/>
                <a:cs typeface="Times New Roman"/>
              </a:rPr>
              <a:t>hợp  quy</a:t>
            </a:r>
            <a:r>
              <a:rPr sz="2500" spc="620" dirty="0">
                <a:latin typeface="Times New Roman"/>
                <a:cs typeface="Times New Roman"/>
              </a:rPr>
              <a:t> </a:t>
            </a:r>
            <a:r>
              <a:rPr sz="2500" dirty="0">
                <a:latin typeface="Times New Roman"/>
                <a:cs typeface="Times New Roman"/>
              </a:rPr>
              <a:t>định  tại  các  </a:t>
            </a:r>
            <a:r>
              <a:rPr sz="2500" spc="-20" dirty="0">
                <a:latin typeface="Times New Roman"/>
                <a:cs typeface="Times New Roman"/>
              </a:rPr>
              <a:t>hình </a:t>
            </a:r>
            <a:r>
              <a:rPr sz="2500" dirty="0">
                <a:latin typeface="Times New Roman"/>
                <a:cs typeface="Times New Roman"/>
              </a:rPr>
              <a:t>thức</a:t>
            </a:r>
            <a:r>
              <a:rPr sz="2500" spc="-45" dirty="0">
                <a:latin typeface="Times New Roman"/>
                <a:cs typeface="Times New Roman"/>
              </a:rPr>
              <a:t> </a:t>
            </a:r>
            <a:r>
              <a:rPr sz="2500" spc="-20" dirty="0">
                <a:latin typeface="Times New Roman"/>
                <a:cs typeface="Times New Roman"/>
              </a:rPr>
              <a:t>khác</a:t>
            </a:r>
            <a:endParaRPr sz="2500">
              <a:latin typeface="Times New Roman"/>
              <a:cs typeface="Times New Roman"/>
            </a:endParaRPr>
          </a:p>
        </p:txBody>
      </p:sp>
      <p:grpSp>
        <p:nvGrpSpPr>
          <p:cNvPr id="11" name="object 11"/>
          <p:cNvGrpSpPr/>
          <p:nvPr/>
        </p:nvGrpSpPr>
        <p:grpSpPr>
          <a:xfrm>
            <a:off x="6464785" y="787908"/>
            <a:ext cx="4886325" cy="4904740"/>
            <a:chOff x="6464785" y="787908"/>
            <a:chExt cx="4886325" cy="4904740"/>
          </a:xfrm>
        </p:grpSpPr>
        <p:pic>
          <p:nvPicPr>
            <p:cNvPr id="12" name="object 12"/>
            <p:cNvPicPr/>
            <p:nvPr/>
          </p:nvPicPr>
          <p:blipFill>
            <a:blip r:embed="rId2" cstate="print"/>
            <a:stretch>
              <a:fillRect/>
            </a:stretch>
          </p:blipFill>
          <p:spPr>
            <a:xfrm>
              <a:off x="6464785" y="803136"/>
              <a:ext cx="4885989" cy="4889014"/>
            </a:xfrm>
            <a:prstGeom prst="rect">
              <a:avLst/>
            </a:prstGeom>
          </p:spPr>
        </p:pic>
        <p:pic>
          <p:nvPicPr>
            <p:cNvPr id="13" name="object 13"/>
            <p:cNvPicPr/>
            <p:nvPr/>
          </p:nvPicPr>
          <p:blipFill>
            <a:blip r:embed="rId5" cstate="print"/>
            <a:stretch>
              <a:fillRect/>
            </a:stretch>
          </p:blipFill>
          <p:spPr>
            <a:xfrm>
              <a:off x="6665975" y="1217650"/>
              <a:ext cx="4485132" cy="740689"/>
            </a:xfrm>
            <a:prstGeom prst="rect">
              <a:avLst/>
            </a:prstGeom>
          </p:spPr>
        </p:pic>
        <p:sp>
          <p:nvSpPr>
            <p:cNvPr id="14" name="object 14"/>
            <p:cNvSpPr/>
            <p:nvPr/>
          </p:nvSpPr>
          <p:spPr>
            <a:xfrm>
              <a:off x="6499859" y="787908"/>
              <a:ext cx="4820920" cy="4823460"/>
            </a:xfrm>
            <a:custGeom>
              <a:avLst/>
              <a:gdLst/>
              <a:ahLst/>
              <a:cxnLst/>
              <a:rect l="l" t="t" r="r" b="b"/>
              <a:pathLst>
                <a:path w="4820920" h="4823460">
                  <a:moveTo>
                    <a:pt x="4338320" y="0"/>
                  </a:moveTo>
                  <a:lnTo>
                    <a:pt x="482091" y="0"/>
                  </a:lnTo>
                  <a:lnTo>
                    <a:pt x="432789" y="2488"/>
                  </a:lnTo>
                  <a:lnTo>
                    <a:pt x="384914" y="9791"/>
                  </a:lnTo>
                  <a:lnTo>
                    <a:pt x="338707" y="21668"/>
                  </a:lnTo>
                  <a:lnTo>
                    <a:pt x="294411" y="37875"/>
                  </a:lnTo>
                  <a:lnTo>
                    <a:pt x="252268" y="58172"/>
                  </a:lnTo>
                  <a:lnTo>
                    <a:pt x="212520" y="82316"/>
                  </a:lnTo>
                  <a:lnTo>
                    <a:pt x="175408" y="110064"/>
                  </a:lnTo>
                  <a:lnTo>
                    <a:pt x="141176" y="141176"/>
                  </a:lnTo>
                  <a:lnTo>
                    <a:pt x="110064" y="175408"/>
                  </a:lnTo>
                  <a:lnTo>
                    <a:pt x="82316" y="212520"/>
                  </a:lnTo>
                  <a:lnTo>
                    <a:pt x="58172" y="252268"/>
                  </a:lnTo>
                  <a:lnTo>
                    <a:pt x="37875" y="294411"/>
                  </a:lnTo>
                  <a:lnTo>
                    <a:pt x="21668" y="338707"/>
                  </a:lnTo>
                  <a:lnTo>
                    <a:pt x="9791" y="384914"/>
                  </a:lnTo>
                  <a:lnTo>
                    <a:pt x="2488" y="432789"/>
                  </a:lnTo>
                  <a:lnTo>
                    <a:pt x="0" y="482091"/>
                  </a:lnTo>
                  <a:lnTo>
                    <a:pt x="0" y="4341368"/>
                  </a:lnTo>
                  <a:lnTo>
                    <a:pt x="2488" y="4390670"/>
                  </a:lnTo>
                  <a:lnTo>
                    <a:pt x="9791" y="4438545"/>
                  </a:lnTo>
                  <a:lnTo>
                    <a:pt x="21668" y="4484752"/>
                  </a:lnTo>
                  <a:lnTo>
                    <a:pt x="37875" y="4529048"/>
                  </a:lnTo>
                  <a:lnTo>
                    <a:pt x="58172" y="4571191"/>
                  </a:lnTo>
                  <a:lnTo>
                    <a:pt x="82316" y="4610939"/>
                  </a:lnTo>
                  <a:lnTo>
                    <a:pt x="110064" y="4648051"/>
                  </a:lnTo>
                  <a:lnTo>
                    <a:pt x="141176" y="4682283"/>
                  </a:lnTo>
                  <a:lnTo>
                    <a:pt x="175408" y="4713395"/>
                  </a:lnTo>
                  <a:lnTo>
                    <a:pt x="212520" y="4741143"/>
                  </a:lnTo>
                  <a:lnTo>
                    <a:pt x="252268" y="4765287"/>
                  </a:lnTo>
                  <a:lnTo>
                    <a:pt x="294411" y="4785584"/>
                  </a:lnTo>
                  <a:lnTo>
                    <a:pt x="338707" y="4801791"/>
                  </a:lnTo>
                  <a:lnTo>
                    <a:pt x="384914" y="4813668"/>
                  </a:lnTo>
                  <a:lnTo>
                    <a:pt x="432789" y="4820971"/>
                  </a:lnTo>
                  <a:lnTo>
                    <a:pt x="482091" y="4823459"/>
                  </a:lnTo>
                  <a:lnTo>
                    <a:pt x="4338320" y="4823459"/>
                  </a:lnTo>
                  <a:lnTo>
                    <a:pt x="4387622" y="4820971"/>
                  </a:lnTo>
                  <a:lnTo>
                    <a:pt x="4435497" y="4813668"/>
                  </a:lnTo>
                  <a:lnTo>
                    <a:pt x="4481704" y="4801791"/>
                  </a:lnTo>
                  <a:lnTo>
                    <a:pt x="4526000" y="4785584"/>
                  </a:lnTo>
                  <a:lnTo>
                    <a:pt x="4568143" y="4765287"/>
                  </a:lnTo>
                  <a:lnTo>
                    <a:pt x="4607891" y="4741143"/>
                  </a:lnTo>
                  <a:lnTo>
                    <a:pt x="4645003" y="4713395"/>
                  </a:lnTo>
                  <a:lnTo>
                    <a:pt x="4679235" y="4682283"/>
                  </a:lnTo>
                  <a:lnTo>
                    <a:pt x="4710347" y="4648051"/>
                  </a:lnTo>
                  <a:lnTo>
                    <a:pt x="4738095" y="4610939"/>
                  </a:lnTo>
                  <a:lnTo>
                    <a:pt x="4762239" y="4571191"/>
                  </a:lnTo>
                  <a:lnTo>
                    <a:pt x="4782536" y="4529048"/>
                  </a:lnTo>
                  <a:lnTo>
                    <a:pt x="4798743" y="4484752"/>
                  </a:lnTo>
                  <a:lnTo>
                    <a:pt x="4810620" y="4438545"/>
                  </a:lnTo>
                  <a:lnTo>
                    <a:pt x="4817923" y="4390670"/>
                  </a:lnTo>
                  <a:lnTo>
                    <a:pt x="4820412" y="4341368"/>
                  </a:lnTo>
                  <a:lnTo>
                    <a:pt x="4820412" y="482091"/>
                  </a:lnTo>
                  <a:lnTo>
                    <a:pt x="4817923" y="432789"/>
                  </a:lnTo>
                  <a:lnTo>
                    <a:pt x="4810620" y="384914"/>
                  </a:lnTo>
                  <a:lnTo>
                    <a:pt x="4798743" y="338707"/>
                  </a:lnTo>
                  <a:lnTo>
                    <a:pt x="4782536" y="294411"/>
                  </a:lnTo>
                  <a:lnTo>
                    <a:pt x="4762239" y="252268"/>
                  </a:lnTo>
                  <a:lnTo>
                    <a:pt x="4738095" y="212520"/>
                  </a:lnTo>
                  <a:lnTo>
                    <a:pt x="4710347" y="175408"/>
                  </a:lnTo>
                  <a:lnTo>
                    <a:pt x="4679235" y="141176"/>
                  </a:lnTo>
                  <a:lnTo>
                    <a:pt x="4645003" y="110064"/>
                  </a:lnTo>
                  <a:lnTo>
                    <a:pt x="4607891" y="82316"/>
                  </a:lnTo>
                  <a:lnTo>
                    <a:pt x="4568143" y="58172"/>
                  </a:lnTo>
                  <a:lnTo>
                    <a:pt x="4526000" y="37875"/>
                  </a:lnTo>
                  <a:lnTo>
                    <a:pt x="4481704" y="21668"/>
                  </a:lnTo>
                  <a:lnTo>
                    <a:pt x="4435497" y="9791"/>
                  </a:lnTo>
                  <a:lnTo>
                    <a:pt x="4387622" y="2488"/>
                  </a:lnTo>
                  <a:lnTo>
                    <a:pt x="4338320" y="0"/>
                  </a:lnTo>
                  <a:close/>
                </a:path>
              </a:pathLst>
            </a:custGeom>
            <a:solidFill>
              <a:srgbClr val="FFFFFF"/>
            </a:solidFill>
          </p:spPr>
          <p:txBody>
            <a:bodyPr wrap="square" lIns="0" tIns="0" rIns="0" bIns="0" rtlCol="0"/>
            <a:lstStyle/>
            <a:p>
              <a:endParaRPr/>
            </a:p>
          </p:txBody>
        </p:sp>
      </p:grpSp>
      <p:sp>
        <p:nvSpPr>
          <p:cNvPr id="15" name="object 15"/>
          <p:cNvSpPr txBox="1">
            <a:spLocks noGrp="1"/>
          </p:cNvSpPr>
          <p:nvPr>
            <p:ph type="title"/>
          </p:nvPr>
        </p:nvSpPr>
        <p:spPr>
          <a:xfrm>
            <a:off x="6889242" y="1278381"/>
            <a:ext cx="4044950" cy="406400"/>
          </a:xfrm>
          <a:prstGeom prst="rect">
            <a:avLst/>
          </a:prstGeom>
        </p:spPr>
        <p:txBody>
          <a:bodyPr vert="horz" wrap="square" lIns="0" tIns="12065" rIns="0" bIns="0" rtlCol="0">
            <a:spAutoFit/>
          </a:bodyPr>
          <a:lstStyle/>
          <a:p>
            <a:pPr marL="12700">
              <a:lnSpc>
                <a:spcPct val="100000"/>
              </a:lnSpc>
              <a:spcBef>
                <a:spcPts val="95"/>
              </a:spcBef>
            </a:pPr>
            <a:r>
              <a:rPr sz="2500" dirty="0">
                <a:solidFill>
                  <a:srgbClr val="FF0000"/>
                </a:solidFill>
              </a:rPr>
              <a:t>Đấu</a:t>
            </a:r>
            <a:r>
              <a:rPr sz="2500" spc="-20" dirty="0">
                <a:solidFill>
                  <a:srgbClr val="FF0000"/>
                </a:solidFill>
              </a:rPr>
              <a:t> </a:t>
            </a:r>
            <a:r>
              <a:rPr sz="2500" dirty="0">
                <a:solidFill>
                  <a:srgbClr val="FF0000"/>
                </a:solidFill>
              </a:rPr>
              <a:t>thầu</a:t>
            </a:r>
            <a:r>
              <a:rPr sz="2500" spc="-25" dirty="0">
                <a:solidFill>
                  <a:srgbClr val="FF0000"/>
                </a:solidFill>
              </a:rPr>
              <a:t> </a:t>
            </a:r>
            <a:r>
              <a:rPr sz="2500" dirty="0">
                <a:solidFill>
                  <a:srgbClr val="FF0000"/>
                </a:solidFill>
              </a:rPr>
              <a:t>hạn</a:t>
            </a:r>
            <a:r>
              <a:rPr sz="2500" spc="-25" dirty="0">
                <a:solidFill>
                  <a:srgbClr val="FF0000"/>
                </a:solidFill>
              </a:rPr>
              <a:t> </a:t>
            </a:r>
            <a:r>
              <a:rPr sz="2500" dirty="0">
                <a:solidFill>
                  <a:srgbClr val="FF0000"/>
                </a:solidFill>
              </a:rPr>
              <a:t>chế</a:t>
            </a:r>
            <a:r>
              <a:rPr sz="2500" spc="-25" dirty="0">
                <a:solidFill>
                  <a:srgbClr val="FF0000"/>
                </a:solidFill>
              </a:rPr>
              <a:t> </a:t>
            </a:r>
            <a:r>
              <a:rPr sz="2500" spc="-20" dirty="0">
                <a:solidFill>
                  <a:srgbClr val="FF0000"/>
                </a:solidFill>
              </a:rPr>
              <a:t>(Đ.22-</a:t>
            </a:r>
            <a:r>
              <a:rPr sz="2500" spc="-10" dirty="0">
                <a:solidFill>
                  <a:srgbClr val="FF0000"/>
                </a:solidFill>
              </a:rPr>
              <a:t>L.22)</a:t>
            </a:r>
            <a:endParaRPr sz="2500"/>
          </a:p>
        </p:txBody>
      </p:sp>
      <p:grpSp>
        <p:nvGrpSpPr>
          <p:cNvPr id="16" name="object 16"/>
          <p:cNvGrpSpPr/>
          <p:nvPr/>
        </p:nvGrpSpPr>
        <p:grpSpPr>
          <a:xfrm>
            <a:off x="6978395" y="2232660"/>
            <a:ext cx="3903979" cy="3137535"/>
            <a:chOff x="6978395" y="2232660"/>
            <a:chExt cx="3903979" cy="3137535"/>
          </a:xfrm>
        </p:grpSpPr>
        <p:pic>
          <p:nvPicPr>
            <p:cNvPr id="17" name="object 17"/>
            <p:cNvPicPr/>
            <p:nvPr/>
          </p:nvPicPr>
          <p:blipFill>
            <a:blip r:embed="rId6" cstate="print"/>
            <a:stretch>
              <a:fillRect/>
            </a:stretch>
          </p:blipFill>
          <p:spPr>
            <a:xfrm>
              <a:off x="7019543" y="2232660"/>
              <a:ext cx="3862578" cy="1459230"/>
            </a:xfrm>
            <a:prstGeom prst="rect">
              <a:avLst/>
            </a:prstGeom>
          </p:spPr>
        </p:pic>
        <p:pic>
          <p:nvPicPr>
            <p:cNvPr id="18" name="object 18"/>
            <p:cNvPicPr/>
            <p:nvPr/>
          </p:nvPicPr>
          <p:blipFill>
            <a:blip r:embed="rId7" cstate="print"/>
            <a:stretch>
              <a:fillRect/>
            </a:stretch>
          </p:blipFill>
          <p:spPr>
            <a:xfrm>
              <a:off x="6978395" y="3910583"/>
              <a:ext cx="3861054" cy="1459230"/>
            </a:xfrm>
            <a:prstGeom prst="rect">
              <a:avLst/>
            </a:prstGeom>
          </p:spPr>
        </p:pic>
      </p:grpSp>
      <p:sp>
        <p:nvSpPr>
          <p:cNvPr id="19" name="object 19"/>
          <p:cNvSpPr txBox="1"/>
          <p:nvPr/>
        </p:nvSpPr>
        <p:spPr>
          <a:xfrm>
            <a:off x="7075678" y="2402204"/>
            <a:ext cx="3719829" cy="2741295"/>
          </a:xfrm>
          <a:prstGeom prst="rect">
            <a:avLst/>
          </a:prstGeom>
        </p:spPr>
        <p:txBody>
          <a:bodyPr vert="horz" wrap="square" lIns="0" tIns="64769" rIns="0" bIns="0" rtlCol="0">
            <a:spAutoFit/>
          </a:bodyPr>
          <a:lstStyle/>
          <a:p>
            <a:pPr marL="54610" marR="5080" indent="78740" algn="just">
              <a:lnSpc>
                <a:spcPct val="86200"/>
              </a:lnSpc>
              <a:spcBef>
                <a:spcPts val="509"/>
              </a:spcBef>
            </a:pPr>
            <a:r>
              <a:rPr sz="2500" dirty="0">
                <a:latin typeface="Times New Roman"/>
                <a:cs typeface="Times New Roman"/>
              </a:rPr>
              <a:t>Gói</a:t>
            </a:r>
            <a:r>
              <a:rPr sz="2500" spc="-20" dirty="0">
                <a:latin typeface="Times New Roman"/>
                <a:cs typeface="Times New Roman"/>
              </a:rPr>
              <a:t> </a:t>
            </a:r>
            <a:r>
              <a:rPr sz="2500" dirty="0">
                <a:latin typeface="Times New Roman"/>
                <a:cs typeface="Times New Roman"/>
              </a:rPr>
              <a:t>thầu</a:t>
            </a:r>
            <a:r>
              <a:rPr sz="2500" spc="-10" dirty="0">
                <a:latin typeface="Times New Roman"/>
                <a:cs typeface="Times New Roman"/>
              </a:rPr>
              <a:t> </a:t>
            </a:r>
            <a:r>
              <a:rPr sz="2500" dirty="0">
                <a:latin typeface="Times New Roman"/>
                <a:cs typeface="Times New Roman"/>
              </a:rPr>
              <a:t>yêu</a:t>
            </a:r>
            <a:r>
              <a:rPr sz="2500" spc="-25" dirty="0">
                <a:latin typeface="Times New Roman"/>
                <a:cs typeface="Times New Roman"/>
              </a:rPr>
              <a:t> </a:t>
            </a:r>
            <a:r>
              <a:rPr sz="2500" dirty="0">
                <a:latin typeface="Times New Roman"/>
                <a:cs typeface="Times New Roman"/>
              </a:rPr>
              <a:t>cầu</a:t>
            </a:r>
            <a:r>
              <a:rPr sz="2500" spc="-25" dirty="0">
                <a:latin typeface="Times New Roman"/>
                <a:cs typeface="Times New Roman"/>
              </a:rPr>
              <a:t> </a:t>
            </a:r>
            <a:r>
              <a:rPr sz="2500" dirty="0">
                <a:latin typeface="Times New Roman"/>
                <a:cs typeface="Times New Roman"/>
              </a:rPr>
              <a:t>cao</a:t>
            </a:r>
            <a:r>
              <a:rPr sz="2500" spc="-10" dirty="0">
                <a:latin typeface="Times New Roman"/>
                <a:cs typeface="Times New Roman"/>
              </a:rPr>
              <a:t> </a:t>
            </a:r>
            <a:r>
              <a:rPr sz="2500" dirty="0">
                <a:latin typeface="Times New Roman"/>
                <a:cs typeface="Times New Roman"/>
              </a:rPr>
              <a:t>về</a:t>
            </a:r>
            <a:r>
              <a:rPr sz="2500" spc="-25" dirty="0">
                <a:latin typeface="Times New Roman"/>
                <a:cs typeface="Times New Roman"/>
              </a:rPr>
              <a:t> KT </a:t>
            </a:r>
            <a:r>
              <a:rPr sz="2500" dirty="0">
                <a:latin typeface="Times New Roman"/>
                <a:cs typeface="Times New Roman"/>
              </a:rPr>
              <a:t>hoặc</a:t>
            </a:r>
            <a:r>
              <a:rPr sz="2500" spc="125" dirty="0">
                <a:latin typeface="Times New Roman"/>
                <a:cs typeface="Times New Roman"/>
              </a:rPr>
              <a:t> </a:t>
            </a:r>
            <a:r>
              <a:rPr sz="2500" dirty="0">
                <a:latin typeface="Times New Roman"/>
                <a:cs typeface="Times New Roman"/>
              </a:rPr>
              <a:t>KT</a:t>
            </a:r>
            <a:r>
              <a:rPr sz="2500" spc="85" dirty="0">
                <a:latin typeface="Times New Roman"/>
                <a:cs typeface="Times New Roman"/>
              </a:rPr>
              <a:t> </a:t>
            </a:r>
            <a:r>
              <a:rPr sz="2500" dirty="0">
                <a:latin typeface="Times New Roman"/>
                <a:cs typeface="Times New Roman"/>
              </a:rPr>
              <a:t>có</a:t>
            </a:r>
            <a:r>
              <a:rPr sz="2500" spc="150" dirty="0">
                <a:latin typeface="Times New Roman"/>
                <a:cs typeface="Times New Roman"/>
              </a:rPr>
              <a:t> </a:t>
            </a:r>
            <a:r>
              <a:rPr sz="2500" dirty="0">
                <a:latin typeface="Times New Roman"/>
                <a:cs typeface="Times New Roman"/>
              </a:rPr>
              <a:t>tính</a:t>
            </a:r>
            <a:r>
              <a:rPr sz="2500" spc="140" dirty="0">
                <a:latin typeface="Times New Roman"/>
                <a:cs typeface="Times New Roman"/>
              </a:rPr>
              <a:t> </a:t>
            </a:r>
            <a:r>
              <a:rPr sz="2500" dirty="0">
                <a:latin typeface="Times New Roman"/>
                <a:cs typeface="Times New Roman"/>
              </a:rPr>
              <a:t>đặc</a:t>
            </a:r>
            <a:r>
              <a:rPr sz="2500" spc="125" dirty="0">
                <a:latin typeface="Times New Roman"/>
                <a:cs typeface="Times New Roman"/>
              </a:rPr>
              <a:t> </a:t>
            </a:r>
            <a:r>
              <a:rPr sz="2500" dirty="0">
                <a:latin typeface="Times New Roman"/>
                <a:cs typeface="Times New Roman"/>
              </a:rPr>
              <a:t>thù</a:t>
            </a:r>
            <a:r>
              <a:rPr sz="2500" spc="150" dirty="0">
                <a:latin typeface="Times New Roman"/>
                <a:cs typeface="Times New Roman"/>
              </a:rPr>
              <a:t> </a:t>
            </a:r>
            <a:r>
              <a:rPr sz="2500" spc="-25" dirty="0">
                <a:latin typeface="Times New Roman"/>
                <a:cs typeface="Times New Roman"/>
              </a:rPr>
              <a:t>mà </a:t>
            </a:r>
            <a:r>
              <a:rPr sz="2500" dirty="0">
                <a:latin typeface="Times New Roman"/>
                <a:cs typeface="Times New Roman"/>
              </a:rPr>
              <a:t>chỉ</a:t>
            </a:r>
            <a:r>
              <a:rPr sz="2500" spc="-30" dirty="0">
                <a:latin typeface="Times New Roman"/>
                <a:cs typeface="Times New Roman"/>
              </a:rPr>
              <a:t> </a:t>
            </a:r>
            <a:r>
              <a:rPr sz="2500" dirty="0">
                <a:latin typeface="Times New Roman"/>
                <a:cs typeface="Times New Roman"/>
              </a:rPr>
              <a:t>có</a:t>
            </a:r>
            <a:r>
              <a:rPr sz="2500" spc="-35" dirty="0">
                <a:latin typeface="Times New Roman"/>
                <a:cs typeface="Times New Roman"/>
              </a:rPr>
              <a:t> </a:t>
            </a:r>
            <a:r>
              <a:rPr sz="2500" dirty="0">
                <a:latin typeface="Times New Roman"/>
                <a:cs typeface="Times New Roman"/>
              </a:rPr>
              <a:t>một</a:t>
            </a:r>
            <a:r>
              <a:rPr sz="2500" spc="-5" dirty="0">
                <a:latin typeface="Times New Roman"/>
                <a:cs typeface="Times New Roman"/>
              </a:rPr>
              <a:t> </a:t>
            </a:r>
            <a:r>
              <a:rPr sz="2500" dirty="0">
                <a:latin typeface="Times New Roman"/>
                <a:cs typeface="Times New Roman"/>
              </a:rPr>
              <a:t>số</a:t>
            </a:r>
            <a:r>
              <a:rPr sz="2500" spc="-25" dirty="0">
                <a:latin typeface="Times New Roman"/>
                <a:cs typeface="Times New Roman"/>
              </a:rPr>
              <a:t> </a:t>
            </a:r>
            <a:r>
              <a:rPr sz="2500" dirty="0">
                <a:latin typeface="Times New Roman"/>
                <a:cs typeface="Times New Roman"/>
              </a:rPr>
              <a:t>NT</a:t>
            </a:r>
            <a:r>
              <a:rPr sz="2500" spc="-70" dirty="0">
                <a:latin typeface="Times New Roman"/>
                <a:cs typeface="Times New Roman"/>
              </a:rPr>
              <a:t> </a:t>
            </a:r>
            <a:r>
              <a:rPr sz="2500" dirty="0">
                <a:latin typeface="Times New Roman"/>
                <a:cs typeface="Times New Roman"/>
              </a:rPr>
              <a:t>đáp</a:t>
            </a:r>
            <a:r>
              <a:rPr sz="2500" spc="-25" dirty="0">
                <a:latin typeface="Times New Roman"/>
                <a:cs typeface="Times New Roman"/>
              </a:rPr>
              <a:t> ứng</a:t>
            </a:r>
            <a:endParaRPr sz="2500">
              <a:latin typeface="Times New Roman"/>
              <a:cs typeface="Times New Roman"/>
            </a:endParaRPr>
          </a:p>
          <a:p>
            <a:pPr>
              <a:lnSpc>
                <a:spcPct val="100000"/>
              </a:lnSpc>
              <a:spcBef>
                <a:spcPts val="2580"/>
              </a:spcBef>
            </a:pPr>
            <a:endParaRPr sz="2500">
              <a:latin typeface="Times New Roman"/>
              <a:cs typeface="Times New Roman"/>
            </a:endParaRPr>
          </a:p>
          <a:p>
            <a:pPr marL="12700" marR="53975" indent="78740" algn="just">
              <a:lnSpc>
                <a:spcPct val="86200"/>
              </a:lnSpc>
              <a:spcBef>
                <a:spcPts val="5"/>
              </a:spcBef>
            </a:pPr>
            <a:r>
              <a:rPr sz="2500" dirty="0">
                <a:latin typeface="Times New Roman"/>
                <a:cs typeface="Times New Roman"/>
              </a:rPr>
              <a:t>Nhà</a:t>
            </a:r>
            <a:r>
              <a:rPr sz="2500" spc="275" dirty="0">
                <a:latin typeface="Times New Roman"/>
                <a:cs typeface="Times New Roman"/>
              </a:rPr>
              <a:t> </a:t>
            </a:r>
            <a:r>
              <a:rPr sz="2500" dirty="0">
                <a:latin typeface="Times New Roman"/>
                <a:cs typeface="Times New Roman"/>
              </a:rPr>
              <a:t>tài</a:t>
            </a:r>
            <a:r>
              <a:rPr sz="2500" spc="285" dirty="0">
                <a:latin typeface="Times New Roman"/>
                <a:cs typeface="Times New Roman"/>
              </a:rPr>
              <a:t> </a:t>
            </a:r>
            <a:r>
              <a:rPr sz="2500" dirty="0">
                <a:latin typeface="Times New Roman"/>
                <a:cs typeface="Times New Roman"/>
              </a:rPr>
              <a:t>trợ</a:t>
            </a:r>
            <a:r>
              <a:rPr sz="2500" spc="300" dirty="0">
                <a:latin typeface="Times New Roman"/>
                <a:cs typeface="Times New Roman"/>
              </a:rPr>
              <a:t> </a:t>
            </a:r>
            <a:r>
              <a:rPr sz="2500" dirty="0">
                <a:latin typeface="Times New Roman"/>
                <a:cs typeface="Times New Roman"/>
              </a:rPr>
              <a:t>vốn</a:t>
            </a:r>
            <a:r>
              <a:rPr sz="2500" spc="285" dirty="0">
                <a:latin typeface="Times New Roman"/>
                <a:cs typeface="Times New Roman"/>
              </a:rPr>
              <a:t> </a:t>
            </a:r>
            <a:r>
              <a:rPr sz="2500" dirty="0">
                <a:latin typeface="Times New Roman"/>
                <a:cs typeface="Times New Roman"/>
              </a:rPr>
              <a:t>cho</a:t>
            </a:r>
            <a:r>
              <a:rPr sz="2500" spc="280" dirty="0">
                <a:latin typeface="Times New Roman"/>
                <a:cs typeface="Times New Roman"/>
              </a:rPr>
              <a:t> </a:t>
            </a:r>
            <a:r>
              <a:rPr sz="2500" dirty="0">
                <a:latin typeface="Times New Roman"/>
                <a:cs typeface="Times New Roman"/>
              </a:rPr>
              <a:t>dự</a:t>
            </a:r>
            <a:r>
              <a:rPr sz="2500" spc="285" dirty="0">
                <a:latin typeface="Times New Roman"/>
                <a:cs typeface="Times New Roman"/>
              </a:rPr>
              <a:t> </a:t>
            </a:r>
            <a:r>
              <a:rPr sz="2500" spc="-25" dirty="0">
                <a:latin typeface="Times New Roman"/>
                <a:cs typeface="Times New Roman"/>
              </a:rPr>
              <a:t>án, </a:t>
            </a:r>
            <a:r>
              <a:rPr sz="2500" dirty="0">
                <a:latin typeface="Times New Roman"/>
                <a:cs typeface="Times New Roman"/>
              </a:rPr>
              <a:t>gói</a:t>
            </a:r>
            <a:r>
              <a:rPr sz="2500" spc="-30" dirty="0">
                <a:latin typeface="Times New Roman"/>
                <a:cs typeface="Times New Roman"/>
              </a:rPr>
              <a:t> </a:t>
            </a:r>
            <a:r>
              <a:rPr sz="2500" dirty="0">
                <a:latin typeface="Times New Roman"/>
                <a:cs typeface="Times New Roman"/>
              </a:rPr>
              <a:t>thầu</a:t>
            </a:r>
            <a:r>
              <a:rPr sz="2500" spc="-15" dirty="0">
                <a:latin typeface="Times New Roman"/>
                <a:cs typeface="Times New Roman"/>
              </a:rPr>
              <a:t> </a:t>
            </a:r>
            <a:r>
              <a:rPr sz="2500" dirty="0">
                <a:latin typeface="Times New Roman"/>
                <a:cs typeface="Times New Roman"/>
              </a:rPr>
              <a:t>có yêu</a:t>
            </a:r>
            <a:r>
              <a:rPr sz="2500" spc="-20" dirty="0">
                <a:latin typeface="Times New Roman"/>
                <a:cs typeface="Times New Roman"/>
              </a:rPr>
              <a:t> </a:t>
            </a:r>
            <a:r>
              <a:rPr sz="2500" dirty="0">
                <a:latin typeface="Times New Roman"/>
                <a:cs typeface="Times New Roman"/>
              </a:rPr>
              <a:t>cầu</a:t>
            </a:r>
            <a:r>
              <a:rPr sz="2500" spc="-10" dirty="0">
                <a:latin typeface="Times New Roman"/>
                <a:cs typeface="Times New Roman"/>
              </a:rPr>
              <a:t> </a:t>
            </a:r>
            <a:r>
              <a:rPr sz="2500" dirty="0">
                <a:latin typeface="Times New Roman"/>
                <a:cs typeface="Times New Roman"/>
              </a:rPr>
              <a:t>đấu</a:t>
            </a:r>
            <a:r>
              <a:rPr sz="2500" spc="-15" dirty="0">
                <a:latin typeface="Times New Roman"/>
                <a:cs typeface="Times New Roman"/>
              </a:rPr>
              <a:t> </a:t>
            </a:r>
            <a:r>
              <a:rPr sz="2500" spc="-20" dirty="0">
                <a:latin typeface="Times New Roman"/>
                <a:cs typeface="Times New Roman"/>
              </a:rPr>
              <a:t>thầu </a:t>
            </a:r>
            <a:r>
              <a:rPr sz="2500" dirty="0">
                <a:latin typeface="Times New Roman"/>
                <a:cs typeface="Times New Roman"/>
              </a:rPr>
              <a:t>hạn</a:t>
            </a:r>
            <a:r>
              <a:rPr sz="2500" spc="-30" dirty="0">
                <a:latin typeface="Times New Roman"/>
                <a:cs typeface="Times New Roman"/>
              </a:rPr>
              <a:t> </a:t>
            </a:r>
            <a:r>
              <a:rPr sz="2500" spc="-25" dirty="0">
                <a:latin typeface="Times New Roman"/>
                <a:cs typeface="Times New Roman"/>
              </a:rPr>
              <a:t>chế</a:t>
            </a:r>
            <a:endParaRPr sz="2500">
              <a:latin typeface="Times New Roman"/>
              <a:cs typeface="Times New Roman"/>
            </a:endParaRPr>
          </a:p>
        </p:txBody>
      </p:sp>
      <p:sp>
        <p:nvSpPr>
          <p:cNvPr id="20" name="TextBox 19">
            <a:extLst>
              <a:ext uri="{FF2B5EF4-FFF2-40B4-BE49-F238E27FC236}">
                <a16:creationId xmlns:a16="http://schemas.microsoft.com/office/drawing/2014/main" id="{AFE8439A-268F-0DB0-173D-AC905731C5F1}"/>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3938750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4356" y="624905"/>
            <a:ext cx="8229600" cy="972819"/>
          </a:xfrm>
          <a:prstGeom prst="rect">
            <a:avLst/>
          </a:prstGeom>
          <a:ln w="19811">
            <a:solidFill>
              <a:srgbClr val="2D83C3"/>
            </a:solidFill>
          </a:ln>
        </p:spPr>
        <p:txBody>
          <a:bodyPr vert="horz" wrap="square" lIns="0" tIns="32384" rIns="0" bIns="0" rtlCol="0">
            <a:spAutoFit/>
          </a:bodyPr>
          <a:lstStyle/>
          <a:p>
            <a:pPr algn="ctr">
              <a:lnSpc>
                <a:spcPct val="100000"/>
              </a:lnSpc>
              <a:spcBef>
                <a:spcPts val="254"/>
              </a:spcBef>
            </a:pPr>
            <a:r>
              <a:rPr sz="2800" b="1" dirty="0">
                <a:solidFill>
                  <a:srgbClr val="FF0000"/>
                </a:solidFill>
                <a:latin typeface="Times New Roman"/>
                <a:cs typeface="Times New Roman"/>
              </a:rPr>
              <a:t>Chào</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hàng</a:t>
            </a:r>
            <a:r>
              <a:rPr sz="2800" b="1" spc="-60" dirty="0">
                <a:solidFill>
                  <a:srgbClr val="FF0000"/>
                </a:solidFill>
                <a:latin typeface="Times New Roman"/>
                <a:cs typeface="Times New Roman"/>
              </a:rPr>
              <a:t> </a:t>
            </a:r>
            <a:r>
              <a:rPr sz="2800" b="1" dirty="0">
                <a:solidFill>
                  <a:srgbClr val="FF0000"/>
                </a:solidFill>
                <a:latin typeface="Times New Roman"/>
                <a:cs typeface="Times New Roman"/>
              </a:rPr>
              <a:t>cạnh</a:t>
            </a:r>
            <a:r>
              <a:rPr sz="2800" b="1" spc="-70" dirty="0">
                <a:solidFill>
                  <a:srgbClr val="FF0000"/>
                </a:solidFill>
                <a:latin typeface="Times New Roman"/>
                <a:cs typeface="Times New Roman"/>
              </a:rPr>
              <a:t> </a:t>
            </a:r>
            <a:r>
              <a:rPr sz="2800" b="1" dirty="0">
                <a:solidFill>
                  <a:srgbClr val="FF0000"/>
                </a:solidFill>
                <a:latin typeface="Times New Roman"/>
                <a:cs typeface="Times New Roman"/>
              </a:rPr>
              <a:t>tranh</a:t>
            </a:r>
            <a:r>
              <a:rPr sz="2800" b="1" spc="-35" dirty="0">
                <a:solidFill>
                  <a:srgbClr val="FF0000"/>
                </a:solidFill>
                <a:latin typeface="Times New Roman"/>
                <a:cs typeface="Times New Roman"/>
              </a:rPr>
              <a:t> </a:t>
            </a:r>
            <a:r>
              <a:rPr sz="2800" b="1" spc="-10" dirty="0">
                <a:solidFill>
                  <a:srgbClr val="FF0000"/>
                </a:solidFill>
                <a:latin typeface="Times New Roman"/>
                <a:cs typeface="Times New Roman"/>
              </a:rPr>
              <a:t>(Đ.24)</a:t>
            </a:r>
            <a:endParaRPr sz="2800">
              <a:latin typeface="Times New Roman"/>
              <a:cs typeface="Times New Roman"/>
            </a:endParaRPr>
          </a:p>
          <a:p>
            <a:pPr algn="ctr">
              <a:lnSpc>
                <a:spcPct val="100000"/>
              </a:lnSpc>
              <a:spcBef>
                <a:spcPts val="35"/>
              </a:spcBef>
            </a:pPr>
            <a:r>
              <a:rPr sz="2000" b="1" dirty="0">
                <a:solidFill>
                  <a:srgbClr val="FF0000"/>
                </a:solidFill>
                <a:latin typeface="Times New Roman"/>
                <a:cs typeface="Times New Roman"/>
              </a:rPr>
              <a:t>(Áp</a:t>
            </a:r>
            <a:r>
              <a:rPr sz="2000" b="1" spc="-20" dirty="0">
                <a:solidFill>
                  <a:srgbClr val="FF0000"/>
                </a:solidFill>
                <a:latin typeface="Times New Roman"/>
                <a:cs typeface="Times New Roman"/>
              </a:rPr>
              <a:t> </a:t>
            </a:r>
            <a:r>
              <a:rPr sz="2000" b="1" dirty="0">
                <a:solidFill>
                  <a:srgbClr val="FF0000"/>
                </a:solidFill>
                <a:latin typeface="Times New Roman"/>
                <a:cs typeface="Times New Roman"/>
              </a:rPr>
              <a:t>dụng đối</a:t>
            </a:r>
            <a:r>
              <a:rPr sz="2000" b="1" spc="-25" dirty="0">
                <a:solidFill>
                  <a:srgbClr val="FF0000"/>
                </a:solidFill>
                <a:latin typeface="Times New Roman"/>
                <a:cs typeface="Times New Roman"/>
              </a:rPr>
              <a:t> </a:t>
            </a:r>
            <a:r>
              <a:rPr sz="2000" b="1" dirty="0">
                <a:solidFill>
                  <a:srgbClr val="FF0000"/>
                </a:solidFill>
                <a:latin typeface="Times New Roman"/>
                <a:cs typeface="Times New Roman"/>
              </a:rPr>
              <a:t>với</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gói</a:t>
            </a:r>
            <a:r>
              <a:rPr sz="2000" b="1" spc="-25" dirty="0">
                <a:solidFill>
                  <a:srgbClr val="FF0000"/>
                </a:solidFill>
                <a:latin typeface="Times New Roman"/>
                <a:cs typeface="Times New Roman"/>
              </a:rPr>
              <a:t> </a:t>
            </a:r>
            <a:r>
              <a:rPr sz="2000" b="1" dirty="0">
                <a:solidFill>
                  <a:srgbClr val="FF0000"/>
                </a:solidFill>
                <a:latin typeface="Times New Roman"/>
                <a:cs typeface="Times New Roman"/>
              </a:rPr>
              <a:t>thầu</a:t>
            </a:r>
            <a:r>
              <a:rPr sz="2000" b="1" spc="-20" dirty="0">
                <a:solidFill>
                  <a:srgbClr val="FF0000"/>
                </a:solidFill>
                <a:latin typeface="Times New Roman"/>
                <a:cs typeface="Times New Roman"/>
              </a:rPr>
              <a:t> </a:t>
            </a:r>
            <a:r>
              <a:rPr sz="2000" b="1" dirty="0">
                <a:solidFill>
                  <a:srgbClr val="FF0000"/>
                </a:solidFill>
                <a:latin typeface="Times New Roman"/>
                <a:cs typeface="Times New Roman"/>
              </a:rPr>
              <a:t>có giá</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gói</a:t>
            </a:r>
            <a:r>
              <a:rPr sz="2000" b="1" spc="-25" dirty="0">
                <a:solidFill>
                  <a:srgbClr val="FF0000"/>
                </a:solidFill>
                <a:latin typeface="Times New Roman"/>
                <a:cs typeface="Times New Roman"/>
              </a:rPr>
              <a:t> </a:t>
            </a:r>
            <a:r>
              <a:rPr sz="2000" b="1" dirty="0">
                <a:solidFill>
                  <a:srgbClr val="FF0000"/>
                </a:solidFill>
                <a:latin typeface="Times New Roman"/>
                <a:cs typeface="Times New Roman"/>
              </a:rPr>
              <a:t>thầu</a:t>
            </a:r>
            <a:r>
              <a:rPr sz="2000" b="1" spc="-20" dirty="0">
                <a:solidFill>
                  <a:srgbClr val="FF0000"/>
                </a:solidFill>
                <a:latin typeface="Times New Roman"/>
                <a:cs typeface="Times New Roman"/>
              </a:rPr>
              <a:t> </a:t>
            </a:r>
            <a:r>
              <a:rPr sz="2000" b="1" dirty="0">
                <a:solidFill>
                  <a:srgbClr val="FF0000"/>
                </a:solidFill>
                <a:latin typeface="Times New Roman"/>
                <a:cs typeface="Times New Roman"/>
              </a:rPr>
              <a:t>không</a:t>
            </a:r>
            <a:r>
              <a:rPr sz="2000" b="1" spc="-10" dirty="0">
                <a:solidFill>
                  <a:srgbClr val="FF0000"/>
                </a:solidFill>
                <a:latin typeface="Times New Roman"/>
                <a:cs typeface="Times New Roman"/>
              </a:rPr>
              <a:t> </a:t>
            </a:r>
            <a:r>
              <a:rPr sz="2000" b="1" dirty="0">
                <a:solidFill>
                  <a:srgbClr val="FF0000"/>
                </a:solidFill>
                <a:latin typeface="Times New Roman"/>
                <a:cs typeface="Times New Roman"/>
              </a:rPr>
              <a:t>quá</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05</a:t>
            </a:r>
            <a:r>
              <a:rPr sz="2000" b="1" spc="-5" dirty="0">
                <a:solidFill>
                  <a:srgbClr val="FF0000"/>
                </a:solidFill>
                <a:latin typeface="Times New Roman"/>
                <a:cs typeface="Times New Roman"/>
              </a:rPr>
              <a:t> </a:t>
            </a:r>
            <a:r>
              <a:rPr sz="2000" b="1" dirty="0">
                <a:solidFill>
                  <a:srgbClr val="FF0000"/>
                </a:solidFill>
                <a:latin typeface="Times New Roman"/>
                <a:cs typeface="Times New Roman"/>
              </a:rPr>
              <a:t>tỷ</a:t>
            </a:r>
            <a:r>
              <a:rPr sz="2000" b="1" spc="-10" dirty="0">
                <a:solidFill>
                  <a:srgbClr val="FF0000"/>
                </a:solidFill>
                <a:latin typeface="Times New Roman"/>
                <a:cs typeface="Times New Roman"/>
              </a:rPr>
              <a:t> đồng)</a:t>
            </a:r>
            <a:endParaRPr sz="2000">
              <a:latin typeface="Times New Roman"/>
              <a:cs typeface="Times New Roman"/>
            </a:endParaRPr>
          </a:p>
        </p:txBody>
      </p:sp>
      <p:grpSp>
        <p:nvGrpSpPr>
          <p:cNvPr id="3" name="object 3"/>
          <p:cNvGrpSpPr/>
          <p:nvPr/>
        </p:nvGrpSpPr>
        <p:grpSpPr>
          <a:xfrm>
            <a:off x="3509721" y="1440180"/>
            <a:ext cx="5514340" cy="4387850"/>
            <a:chOff x="3509721" y="1440180"/>
            <a:chExt cx="5514340" cy="4387850"/>
          </a:xfrm>
        </p:grpSpPr>
        <p:pic>
          <p:nvPicPr>
            <p:cNvPr id="4" name="object 4"/>
            <p:cNvPicPr/>
            <p:nvPr/>
          </p:nvPicPr>
          <p:blipFill>
            <a:blip r:embed="rId2" cstate="print"/>
            <a:stretch>
              <a:fillRect/>
            </a:stretch>
          </p:blipFill>
          <p:spPr>
            <a:xfrm>
              <a:off x="3509721" y="1473644"/>
              <a:ext cx="4346536" cy="4354162"/>
            </a:xfrm>
            <a:prstGeom prst="rect">
              <a:avLst/>
            </a:prstGeom>
          </p:spPr>
        </p:pic>
        <p:sp>
          <p:nvSpPr>
            <p:cNvPr id="5" name="object 5"/>
            <p:cNvSpPr/>
            <p:nvPr/>
          </p:nvSpPr>
          <p:spPr>
            <a:xfrm>
              <a:off x="3532631" y="1446276"/>
              <a:ext cx="4296410" cy="4295140"/>
            </a:xfrm>
            <a:custGeom>
              <a:avLst/>
              <a:gdLst/>
              <a:ahLst/>
              <a:cxnLst/>
              <a:rect l="l" t="t" r="r" b="b"/>
              <a:pathLst>
                <a:path w="4296409" h="4295140">
                  <a:moveTo>
                    <a:pt x="2148078" y="0"/>
                  </a:moveTo>
                  <a:lnTo>
                    <a:pt x="0" y="4294632"/>
                  </a:lnTo>
                  <a:lnTo>
                    <a:pt x="4296156" y="4294632"/>
                  </a:lnTo>
                  <a:lnTo>
                    <a:pt x="2148078" y="0"/>
                  </a:lnTo>
                  <a:close/>
                </a:path>
              </a:pathLst>
            </a:custGeom>
            <a:solidFill>
              <a:srgbClr val="7BB5DF"/>
            </a:solidFill>
          </p:spPr>
          <p:txBody>
            <a:bodyPr wrap="square" lIns="0" tIns="0" rIns="0" bIns="0" rtlCol="0"/>
            <a:lstStyle/>
            <a:p>
              <a:endParaRPr/>
            </a:p>
          </p:txBody>
        </p:sp>
        <p:sp>
          <p:nvSpPr>
            <p:cNvPr id="6" name="object 6"/>
            <p:cNvSpPr/>
            <p:nvPr/>
          </p:nvSpPr>
          <p:spPr>
            <a:xfrm>
              <a:off x="3532631" y="1446276"/>
              <a:ext cx="4296410" cy="4295140"/>
            </a:xfrm>
            <a:custGeom>
              <a:avLst/>
              <a:gdLst/>
              <a:ahLst/>
              <a:cxnLst/>
              <a:rect l="l" t="t" r="r" b="b"/>
              <a:pathLst>
                <a:path w="4296409" h="4295140">
                  <a:moveTo>
                    <a:pt x="0" y="4294632"/>
                  </a:moveTo>
                  <a:lnTo>
                    <a:pt x="2148078" y="0"/>
                  </a:lnTo>
                  <a:lnTo>
                    <a:pt x="4296156" y="4294632"/>
                  </a:lnTo>
                  <a:lnTo>
                    <a:pt x="0" y="4294632"/>
                  </a:lnTo>
                  <a:close/>
                </a:path>
              </a:pathLst>
            </a:custGeom>
            <a:ln w="12192">
              <a:solidFill>
                <a:srgbClr val="2D936B"/>
              </a:solidFill>
            </a:ln>
          </p:spPr>
          <p:txBody>
            <a:bodyPr wrap="square" lIns="0" tIns="0" rIns="0" bIns="0" rtlCol="0"/>
            <a:lstStyle/>
            <a:p>
              <a:endParaRPr/>
            </a:p>
          </p:txBody>
        </p:sp>
        <p:sp>
          <p:nvSpPr>
            <p:cNvPr id="7" name="object 7"/>
            <p:cNvSpPr/>
            <p:nvPr/>
          </p:nvSpPr>
          <p:spPr>
            <a:xfrm>
              <a:off x="5186933" y="1876806"/>
              <a:ext cx="3782695" cy="702945"/>
            </a:xfrm>
            <a:custGeom>
              <a:avLst/>
              <a:gdLst/>
              <a:ahLst/>
              <a:cxnLst/>
              <a:rect l="l" t="t" r="r" b="b"/>
              <a:pathLst>
                <a:path w="3782695" h="702944">
                  <a:moveTo>
                    <a:pt x="3665473" y="0"/>
                  </a:moveTo>
                  <a:lnTo>
                    <a:pt x="117093" y="0"/>
                  </a:lnTo>
                  <a:lnTo>
                    <a:pt x="71526" y="9205"/>
                  </a:lnTo>
                  <a:lnTo>
                    <a:pt x="34305" y="34305"/>
                  </a:lnTo>
                  <a:lnTo>
                    <a:pt x="9205" y="71526"/>
                  </a:lnTo>
                  <a:lnTo>
                    <a:pt x="0" y="117094"/>
                  </a:lnTo>
                  <a:lnTo>
                    <a:pt x="0" y="585470"/>
                  </a:lnTo>
                  <a:lnTo>
                    <a:pt x="9205" y="631037"/>
                  </a:lnTo>
                  <a:lnTo>
                    <a:pt x="34305" y="668258"/>
                  </a:lnTo>
                  <a:lnTo>
                    <a:pt x="71526" y="693358"/>
                  </a:lnTo>
                  <a:lnTo>
                    <a:pt x="117093" y="702564"/>
                  </a:lnTo>
                  <a:lnTo>
                    <a:pt x="3665473" y="702564"/>
                  </a:lnTo>
                  <a:lnTo>
                    <a:pt x="3711041" y="693358"/>
                  </a:lnTo>
                  <a:lnTo>
                    <a:pt x="3748262" y="668258"/>
                  </a:lnTo>
                  <a:lnTo>
                    <a:pt x="3773362" y="631037"/>
                  </a:lnTo>
                  <a:lnTo>
                    <a:pt x="3782567" y="585470"/>
                  </a:lnTo>
                  <a:lnTo>
                    <a:pt x="3782567" y="117094"/>
                  </a:lnTo>
                  <a:lnTo>
                    <a:pt x="3773362" y="71526"/>
                  </a:lnTo>
                  <a:lnTo>
                    <a:pt x="3748262" y="34305"/>
                  </a:lnTo>
                  <a:lnTo>
                    <a:pt x="3711041" y="9205"/>
                  </a:lnTo>
                  <a:lnTo>
                    <a:pt x="3665473" y="0"/>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5186933" y="1876806"/>
              <a:ext cx="3782695" cy="702945"/>
            </a:xfrm>
            <a:custGeom>
              <a:avLst/>
              <a:gdLst/>
              <a:ahLst/>
              <a:cxnLst/>
              <a:rect l="l" t="t" r="r" b="b"/>
              <a:pathLst>
                <a:path w="3782695" h="702944">
                  <a:moveTo>
                    <a:pt x="0" y="117094"/>
                  </a:moveTo>
                  <a:lnTo>
                    <a:pt x="9205" y="71526"/>
                  </a:lnTo>
                  <a:lnTo>
                    <a:pt x="34305" y="34305"/>
                  </a:lnTo>
                  <a:lnTo>
                    <a:pt x="71526" y="9205"/>
                  </a:lnTo>
                  <a:lnTo>
                    <a:pt x="117093" y="0"/>
                  </a:lnTo>
                  <a:lnTo>
                    <a:pt x="3665473" y="0"/>
                  </a:lnTo>
                  <a:lnTo>
                    <a:pt x="3711041" y="9205"/>
                  </a:lnTo>
                  <a:lnTo>
                    <a:pt x="3748262" y="34305"/>
                  </a:lnTo>
                  <a:lnTo>
                    <a:pt x="3773362" y="71526"/>
                  </a:lnTo>
                  <a:lnTo>
                    <a:pt x="3782567" y="117094"/>
                  </a:lnTo>
                  <a:lnTo>
                    <a:pt x="3782567" y="585470"/>
                  </a:lnTo>
                  <a:lnTo>
                    <a:pt x="3773362" y="631037"/>
                  </a:lnTo>
                  <a:lnTo>
                    <a:pt x="3748262" y="668258"/>
                  </a:lnTo>
                  <a:lnTo>
                    <a:pt x="3711041" y="693358"/>
                  </a:lnTo>
                  <a:lnTo>
                    <a:pt x="3665473" y="702564"/>
                  </a:lnTo>
                  <a:lnTo>
                    <a:pt x="117093" y="702564"/>
                  </a:lnTo>
                  <a:lnTo>
                    <a:pt x="71526" y="693358"/>
                  </a:lnTo>
                  <a:lnTo>
                    <a:pt x="34305" y="668258"/>
                  </a:lnTo>
                  <a:lnTo>
                    <a:pt x="9205" y="631037"/>
                  </a:lnTo>
                  <a:lnTo>
                    <a:pt x="0" y="585470"/>
                  </a:lnTo>
                  <a:lnTo>
                    <a:pt x="0" y="117094"/>
                  </a:lnTo>
                  <a:close/>
                </a:path>
              </a:pathLst>
            </a:custGeom>
            <a:ln w="19812">
              <a:solidFill>
                <a:srgbClr val="5FCAEE"/>
              </a:solidFill>
            </a:ln>
          </p:spPr>
          <p:txBody>
            <a:bodyPr wrap="square" lIns="0" tIns="0" rIns="0" bIns="0" rtlCol="0"/>
            <a:lstStyle/>
            <a:p>
              <a:endParaRPr/>
            </a:p>
          </p:txBody>
        </p:sp>
        <p:sp>
          <p:nvSpPr>
            <p:cNvPr id="9" name="object 9"/>
            <p:cNvSpPr/>
            <p:nvPr/>
          </p:nvSpPr>
          <p:spPr>
            <a:xfrm>
              <a:off x="5156453" y="2666238"/>
              <a:ext cx="3842385" cy="702945"/>
            </a:xfrm>
            <a:custGeom>
              <a:avLst/>
              <a:gdLst/>
              <a:ahLst/>
              <a:cxnLst/>
              <a:rect l="l" t="t" r="r" b="b"/>
              <a:pathLst>
                <a:path w="3842384" h="702945">
                  <a:moveTo>
                    <a:pt x="3724910" y="0"/>
                  </a:moveTo>
                  <a:lnTo>
                    <a:pt x="117094" y="0"/>
                  </a:lnTo>
                  <a:lnTo>
                    <a:pt x="71526" y="9205"/>
                  </a:lnTo>
                  <a:lnTo>
                    <a:pt x="34305" y="34305"/>
                  </a:lnTo>
                  <a:lnTo>
                    <a:pt x="9205" y="71526"/>
                  </a:lnTo>
                  <a:lnTo>
                    <a:pt x="0" y="117094"/>
                  </a:lnTo>
                  <a:lnTo>
                    <a:pt x="0" y="585470"/>
                  </a:lnTo>
                  <a:lnTo>
                    <a:pt x="9205" y="631037"/>
                  </a:lnTo>
                  <a:lnTo>
                    <a:pt x="34305" y="668258"/>
                  </a:lnTo>
                  <a:lnTo>
                    <a:pt x="71526" y="693358"/>
                  </a:lnTo>
                  <a:lnTo>
                    <a:pt x="117094" y="702563"/>
                  </a:lnTo>
                  <a:lnTo>
                    <a:pt x="3724910" y="702563"/>
                  </a:lnTo>
                  <a:lnTo>
                    <a:pt x="3770477" y="693358"/>
                  </a:lnTo>
                  <a:lnTo>
                    <a:pt x="3807698" y="668258"/>
                  </a:lnTo>
                  <a:lnTo>
                    <a:pt x="3832798" y="631037"/>
                  </a:lnTo>
                  <a:lnTo>
                    <a:pt x="3842004" y="585470"/>
                  </a:lnTo>
                  <a:lnTo>
                    <a:pt x="3842004" y="117094"/>
                  </a:lnTo>
                  <a:lnTo>
                    <a:pt x="3832798" y="71526"/>
                  </a:lnTo>
                  <a:lnTo>
                    <a:pt x="3807698" y="34305"/>
                  </a:lnTo>
                  <a:lnTo>
                    <a:pt x="3770477" y="9205"/>
                  </a:lnTo>
                  <a:lnTo>
                    <a:pt x="3724910" y="0"/>
                  </a:lnTo>
                  <a:close/>
                </a:path>
              </a:pathLst>
            </a:custGeom>
            <a:solidFill>
              <a:srgbClr val="FFFFFF">
                <a:alpha val="90194"/>
              </a:srgbClr>
            </a:solidFill>
          </p:spPr>
          <p:txBody>
            <a:bodyPr wrap="square" lIns="0" tIns="0" rIns="0" bIns="0" rtlCol="0"/>
            <a:lstStyle/>
            <a:p>
              <a:endParaRPr/>
            </a:p>
          </p:txBody>
        </p:sp>
        <p:sp>
          <p:nvSpPr>
            <p:cNvPr id="10" name="object 10"/>
            <p:cNvSpPr/>
            <p:nvPr/>
          </p:nvSpPr>
          <p:spPr>
            <a:xfrm>
              <a:off x="5156453" y="2666238"/>
              <a:ext cx="3842385" cy="702945"/>
            </a:xfrm>
            <a:custGeom>
              <a:avLst/>
              <a:gdLst/>
              <a:ahLst/>
              <a:cxnLst/>
              <a:rect l="l" t="t" r="r" b="b"/>
              <a:pathLst>
                <a:path w="3842384" h="702945">
                  <a:moveTo>
                    <a:pt x="0" y="117094"/>
                  </a:moveTo>
                  <a:lnTo>
                    <a:pt x="9205" y="71526"/>
                  </a:lnTo>
                  <a:lnTo>
                    <a:pt x="34305" y="34305"/>
                  </a:lnTo>
                  <a:lnTo>
                    <a:pt x="71526" y="9205"/>
                  </a:lnTo>
                  <a:lnTo>
                    <a:pt x="117094" y="0"/>
                  </a:lnTo>
                  <a:lnTo>
                    <a:pt x="3724910" y="0"/>
                  </a:lnTo>
                  <a:lnTo>
                    <a:pt x="3770477" y="9205"/>
                  </a:lnTo>
                  <a:lnTo>
                    <a:pt x="3807698" y="34305"/>
                  </a:lnTo>
                  <a:lnTo>
                    <a:pt x="3832798" y="71526"/>
                  </a:lnTo>
                  <a:lnTo>
                    <a:pt x="3842004" y="117094"/>
                  </a:lnTo>
                  <a:lnTo>
                    <a:pt x="3842004" y="585470"/>
                  </a:lnTo>
                  <a:lnTo>
                    <a:pt x="3832798" y="631037"/>
                  </a:lnTo>
                  <a:lnTo>
                    <a:pt x="3807698" y="668258"/>
                  </a:lnTo>
                  <a:lnTo>
                    <a:pt x="3770477" y="693358"/>
                  </a:lnTo>
                  <a:lnTo>
                    <a:pt x="3724910" y="702563"/>
                  </a:lnTo>
                  <a:lnTo>
                    <a:pt x="117094" y="702563"/>
                  </a:lnTo>
                  <a:lnTo>
                    <a:pt x="71526" y="693358"/>
                  </a:lnTo>
                  <a:lnTo>
                    <a:pt x="34305" y="668258"/>
                  </a:lnTo>
                  <a:lnTo>
                    <a:pt x="9205" y="631037"/>
                  </a:lnTo>
                  <a:lnTo>
                    <a:pt x="0" y="585470"/>
                  </a:lnTo>
                  <a:lnTo>
                    <a:pt x="0" y="117094"/>
                  </a:lnTo>
                  <a:close/>
                </a:path>
              </a:pathLst>
            </a:custGeom>
            <a:ln w="19811">
              <a:solidFill>
                <a:srgbClr val="5FCAEE"/>
              </a:solidFill>
            </a:ln>
          </p:spPr>
          <p:txBody>
            <a:bodyPr wrap="square" lIns="0" tIns="0" rIns="0" bIns="0" rtlCol="0"/>
            <a:lstStyle/>
            <a:p>
              <a:endParaRPr/>
            </a:p>
          </p:txBody>
        </p:sp>
        <p:sp>
          <p:nvSpPr>
            <p:cNvPr id="11" name="object 11"/>
            <p:cNvSpPr/>
            <p:nvPr/>
          </p:nvSpPr>
          <p:spPr>
            <a:xfrm>
              <a:off x="5186933" y="3457194"/>
              <a:ext cx="3782695" cy="702945"/>
            </a:xfrm>
            <a:custGeom>
              <a:avLst/>
              <a:gdLst/>
              <a:ahLst/>
              <a:cxnLst/>
              <a:rect l="l" t="t" r="r" b="b"/>
              <a:pathLst>
                <a:path w="3782695" h="702945">
                  <a:moveTo>
                    <a:pt x="3665473" y="0"/>
                  </a:moveTo>
                  <a:lnTo>
                    <a:pt x="117093" y="0"/>
                  </a:lnTo>
                  <a:lnTo>
                    <a:pt x="71526" y="9205"/>
                  </a:lnTo>
                  <a:lnTo>
                    <a:pt x="34305" y="34305"/>
                  </a:lnTo>
                  <a:lnTo>
                    <a:pt x="9205" y="71526"/>
                  </a:lnTo>
                  <a:lnTo>
                    <a:pt x="0" y="117093"/>
                  </a:lnTo>
                  <a:lnTo>
                    <a:pt x="0" y="585469"/>
                  </a:lnTo>
                  <a:lnTo>
                    <a:pt x="9205" y="631037"/>
                  </a:lnTo>
                  <a:lnTo>
                    <a:pt x="34305" y="668258"/>
                  </a:lnTo>
                  <a:lnTo>
                    <a:pt x="71526" y="693358"/>
                  </a:lnTo>
                  <a:lnTo>
                    <a:pt x="117093" y="702563"/>
                  </a:lnTo>
                  <a:lnTo>
                    <a:pt x="3665473" y="702563"/>
                  </a:lnTo>
                  <a:lnTo>
                    <a:pt x="3711041" y="693358"/>
                  </a:lnTo>
                  <a:lnTo>
                    <a:pt x="3748262" y="668258"/>
                  </a:lnTo>
                  <a:lnTo>
                    <a:pt x="3773362" y="631037"/>
                  </a:lnTo>
                  <a:lnTo>
                    <a:pt x="3782567" y="585469"/>
                  </a:lnTo>
                  <a:lnTo>
                    <a:pt x="3782567" y="117093"/>
                  </a:lnTo>
                  <a:lnTo>
                    <a:pt x="3773362" y="71526"/>
                  </a:lnTo>
                  <a:lnTo>
                    <a:pt x="3748262" y="34305"/>
                  </a:lnTo>
                  <a:lnTo>
                    <a:pt x="3711041" y="9205"/>
                  </a:lnTo>
                  <a:lnTo>
                    <a:pt x="3665473"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5186933" y="3457194"/>
              <a:ext cx="3782695" cy="702945"/>
            </a:xfrm>
            <a:custGeom>
              <a:avLst/>
              <a:gdLst/>
              <a:ahLst/>
              <a:cxnLst/>
              <a:rect l="l" t="t" r="r" b="b"/>
              <a:pathLst>
                <a:path w="3782695" h="702945">
                  <a:moveTo>
                    <a:pt x="0" y="117093"/>
                  </a:moveTo>
                  <a:lnTo>
                    <a:pt x="9205" y="71526"/>
                  </a:lnTo>
                  <a:lnTo>
                    <a:pt x="34305" y="34305"/>
                  </a:lnTo>
                  <a:lnTo>
                    <a:pt x="71526" y="9205"/>
                  </a:lnTo>
                  <a:lnTo>
                    <a:pt x="117093" y="0"/>
                  </a:lnTo>
                  <a:lnTo>
                    <a:pt x="3665473" y="0"/>
                  </a:lnTo>
                  <a:lnTo>
                    <a:pt x="3711041" y="9205"/>
                  </a:lnTo>
                  <a:lnTo>
                    <a:pt x="3748262" y="34305"/>
                  </a:lnTo>
                  <a:lnTo>
                    <a:pt x="3773362" y="71526"/>
                  </a:lnTo>
                  <a:lnTo>
                    <a:pt x="3782567" y="117093"/>
                  </a:lnTo>
                  <a:lnTo>
                    <a:pt x="3782567" y="585469"/>
                  </a:lnTo>
                  <a:lnTo>
                    <a:pt x="3773362" y="631037"/>
                  </a:lnTo>
                  <a:lnTo>
                    <a:pt x="3748262" y="668258"/>
                  </a:lnTo>
                  <a:lnTo>
                    <a:pt x="3711041" y="693358"/>
                  </a:lnTo>
                  <a:lnTo>
                    <a:pt x="3665473" y="702563"/>
                  </a:lnTo>
                  <a:lnTo>
                    <a:pt x="117093" y="702563"/>
                  </a:lnTo>
                  <a:lnTo>
                    <a:pt x="71526" y="693358"/>
                  </a:lnTo>
                  <a:lnTo>
                    <a:pt x="34305" y="668258"/>
                  </a:lnTo>
                  <a:lnTo>
                    <a:pt x="9205" y="631037"/>
                  </a:lnTo>
                  <a:lnTo>
                    <a:pt x="0" y="585469"/>
                  </a:lnTo>
                  <a:lnTo>
                    <a:pt x="0" y="117093"/>
                  </a:lnTo>
                  <a:close/>
                </a:path>
              </a:pathLst>
            </a:custGeom>
            <a:ln w="19811">
              <a:solidFill>
                <a:srgbClr val="5FCAEE"/>
              </a:solidFill>
            </a:ln>
          </p:spPr>
          <p:txBody>
            <a:bodyPr wrap="square" lIns="0" tIns="0" rIns="0" bIns="0" rtlCol="0"/>
            <a:lstStyle/>
            <a:p>
              <a:endParaRPr/>
            </a:p>
          </p:txBody>
        </p:sp>
        <p:sp>
          <p:nvSpPr>
            <p:cNvPr id="13" name="object 13"/>
            <p:cNvSpPr/>
            <p:nvPr/>
          </p:nvSpPr>
          <p:spPr>
            <a:xfrm>
              <a:off x="5142737" y="4246625"/>
              <a:ext cx="3870960" cy="978535"/>
            </a:xfrm>
            <a:custGeom>
              <a:avLst/>
              <a:gdLst/>
              <a:ahLst/>
              <a:cxnLst/>
              <a:rect l="l" t="t" r="r" b="b"/>
              <a:pathLst>
                <a:path w="3870959" h="978535">
                  <a:moveTo>
                    <a:pt x="3707891" y="0"/>
                  </a:moveTo>
                  <a:lnTo>
                    <a:pt x="163067" y="0"/>
                  </a:lnTo>
                  <a:lnTo>
                    <a:pt x="119723" y="5826"/>
                  </a:lnTo>
                  <a:lnTo>
                    <a:pt x="80772" y="22267"/>
                  </a:lnTo>
                  <a:lnTo>
                    <a:pt x="47767" y="47767"/>
                  </a:lnTo>
                  <a:lnTo>
                    <a:pt x="22267" y="80772"/>
                  </a:lnTo>
                  <a:lnTo>
                    <a:pt x="5826" y="119723"/>
                  </a:lnTo>
                  <a:lnTo>
                    <a:pt x="0" y="163068"/>
                  </a:lnTo>
                  <a:lnTo>
                    <a:pt x="0" y="815340"/>
                  </a:lnTo>
                  <a:lnTo>
                    <a:pt x="5826" y="858684"/>
                  </a:lnTo>
                  <a:lnTo>
                    <a:pt x="22267" y="897636"/>
                  </a:lnTo>
                  <a:lnTo>
                    <a:pt x="47767" y="930640"/>
                  </a:lnTo>
                  <a:lnTo>
                    <a:pt x="80772" y="956140"/>
                  </a:lnTo>
                  <a:lnTo>
                    <a:pt x="119723" y="972581"/>
                  </a:lnTo>
                  <a:lnTo>
                    <a:pt x="163067" y="978407"/>
                  </a:lnTo>
                  <a:lnTo>
                    <a:pt x="3707891" y="978407"/>
                  </a:lnTo>
                  <a:lnTo>
                    <a:pt x="3751236" y="972581"/>
                  </a:lnTo>
                  <a:lnTo>
                    <a:pt x="3790188" y="956140"/>
                  </a:lnTo>
                  <a:lnTo>
                    <a:pt x="3823192" y="930640"/>
                  </a:lnTo>
                  <a:lnTo>
                    <a:pt x="3848692" y="897636"/>
                  </a:lnTo>
                  <a:lnTo>
                    <a:pt x="3865133" y="858684"/>
                  </a:lnTo>
                  <a:lnTo>
                    <a:pt x="3870960" y="815340"/>
                  </a:lnTo>
                  <a:lnTo>
                    <a:pt x="3870960" y="163068"/>
                  </a:lnTo>
                  <a:lnTo>
                    <a:pt x="3865133" y="119723"/>
                  </a:lnTo>
                  <a:lnTo>
                    <a:pt x="3848692" y="80771"/>
                  </a:lnTo>
                  <a:lnTo>
                    <a:pt x="3823192" y="47767"/>
                  </a:lnTo>
                  <a:lnTo>
                    <a:pt x="3790188" y="22267"/>
                  </a:lnTo>
                  <a:lnTo>
                    <a:pt x="3751236" y="5826"/>
                  </a:lnTo>
                  <a:lnTo>
                    <a:pt x="3707891"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5142737" y="4246625"/>
              <a:ext cx="3870960" cy="978535"/>
            </a:xfrm>
            <a:custGeom>
              <a:avLst/>
              <a:gdLst/>
              <a:ahLst/>
              <a:cxnLst/>
              <a:rect l="l" t="t" r="r" b="b"/>
              <a:pathLst>
                <a:path w="3870959" h="978535">
                  <a:moveTo>
                    <a:pt x="0" y="163068"/>
                  </a:moveTo>
                  <a:lnTo>
                    <a:pt x="5826" y="119723"/>
                  </a:lnTo>
                  <a:lnTo>
                    <a:pt x="22267" y="80772"/>
                  </a:lnTo>
                  <a:lnTo>
                    <a:pt x="47767" y="47767"/>
                  </a:lnTo>
                  <a:lnTo>
                    <a:pt x="80772" y="22267"/>
                  </a:lnTo>
                  <a:lnTo>
                    <a:pt x="119723" y="5826"/>
                  </a:lnTo>
                  <a:lnTo>
                    <a:pt x="163067" y="0"/>
                  </a:lnTo>
                  <a:lnTo>
                    <a:pt x="3707891" y="0"/>
                  </a:lnTo>
                  <a:lnTo>
                    <a:pt x="3751236" y="5826"/>
                  </a:lnTo>
                  <a:lnTo>
                    <a:pt x="3790188" y="22267"/>
                  </a:lnTo>
                  <a:lnTo>
                    <a:pt x="3823192" y="47767"/>
                  </a:lnTo>
                  <a:lnTo>
                    <a:pt x="3848692" y="80771"/>
                  </a:lnTo>
                  <a:lnTo>
                    <a:pt x="3865133" y="119723"/>
                  </a:lnTo>
                  <a:lnTo>
                    <a:pt x="3870960" y="163068"/>
                  </a:lnTo>
                  <a:lnTo>
                    <a:pt x="3870960" y="815340"/>
                  </a:lnTo>
                  <a:lnTo>
                    <a:pt x="3865133" y="858684"/>
                  </a:lnTo>
                  <a:lnTo>
                    <a:pt x="3848692" y="897636"/>
                  </a:lnTo>
                  <a:lnTo>
                    <a:pt x="3823192" y="930640"/>
                  </a:lnTo>
                  <a:lnTo>
                    <a:pt x="3790188" y="956140"/>
                  </a:lnTo>
                  <a:lnTo>
                    <a:pt x="3751236" y="972581"/>
                  </a:lnTo>
                  <a:lnTo>
                    <a:pt x="3707891" y="978407"/>
                  </a:lnTo>
                  <a:lnTo>
                    <a:pt x="163067" y="978407"/>
                  </a:lnTo>
                  <a:lnTo>
                    <a:pt x="119723" y="972581"/>
                  </a:lnTo>
                  <a:lnTo>
                    <a:pt x="80772" y="956140"/>
                  </a:lnTo>
                  <a:lnTo>
                    <a:pt x="47767" y="930640"/>
                  </a:lnTo>
                  <a:lnTo>
                    <a:pt x="22267" y="897636"/>
                  </a:lnTo>
                  <a:lnTo>
                    <a:pt x="5826" y="858684"/>
                  </a:lnTo>
                  <a:lnTo>
                    <a:pt x="0" y="815340"/>
                  </a:lnTo>
                  <a:lnTo>
                    <a:pt x="0" y="163068"/>
                  </a:lnTo>
                  <a:close/>
                </a:path>
              </a:pathLst>
            </a:custGeom>
            <a:ln w="19812">
              <a:solidFill>
                <a:srgbClr val="5FCAEE"/>
              </a:solidFill>
            </a:ln>
          </p:spPr>
          <p:txBody>
            <a:bodyPr wrap="square" lIns="0" tIns="0" rIns="0" bIns="0" rtlCol="0"/>
            <a:lstStyle/>
            <a:p>
              <a:endParaRPr/>
            </a:p>
          </p:txBody>
        </p:sp>
      </p:grpSp>
      <p:sp>
        <p:nvSpPr>
          <p:cNvPr id="15" name="object 15"/>
          <p:cNvSpPr txBox="1"/>
          <p:nvPr/>
        </p:nvSpPr>
        <p:spPr>
          <a:xfrm>
            <a:off x="5253354" y="2036445"/>
            <a:ext cx="3649979" cy="3101975"/>
          </a:xfrm>
          <a:prstGeom prst="rect">
            <a:avLst/>
          </a:prstGeom>
        </p:spPr>
        <p:txBody>
          <a:bodyPr vert="horz" wrap="square" lIns="0" tIns="13335" rIns="0" bIns="0" rtlCol="0">
            <a:spAutoFit/>
          </a:bodyPr>
          <a:lstStyle/>
          <a:p>
            <a:pPr marL="303530" indent="-259715">
              <a:lnSpc>
                <a:spcPct val="100000"/>
              </a:lnSpc>
              <a:spcBef>
                <a:spcPts val="105"/>
              </a:spcBef>
              <a:buFont typeface="Times New Roman"/>
              <a:buAutoNum type="alphaLcParenR"/>
              <a:tabLst>
                <a:tab pos="303530" algn="l"/>
              </a:tabLst>
            </a:pPr>
            <a:r>
              <a:rPr sz="2000" b="1" dirty="0">
                <a:latin typeface="Times New Roman"/>
                <a:cs typeface="Times New Roman"/>
              </a:rPr>
              <a:t>DVPTV</a:t>
            </a:r>
            <a:r>
              <a:rPr sz="2000" b="1" spc="-75" dirty="0">
                <a:latin typeface="Times New Roman"/>
                <a:cs typeface="Times New Roman"/>
              </a:rPr>
              <a:t> </a:t>
            </a:r>
            <a:r>
              <a:rPr sz="2000" b="1" dirty="0">
                <a:latin typeface="Times New Roman"/>
                <a:cs typeface="Times New Roman"/>
              </a:rPr>
              <a:t>thông</a:t>
            </a:r>
            <a:r>
              <a:rPr sz="2000" b="1" spc="-40" dirty="0">
                <a:latin typeface="Times New Roman"/>
                <a:cs typeface="Times New Roman"/>
              </a:rPr>
              <a:t> </a:t>
            </a:r>
            <a:r>
              <a:rPr sz="2000" b="1" dirty="0">
                <a:latin typeface="Times New Roman"/>
                <a:cs typeface="Times New Roman"/>
              </a:rPr>
              <a:t>dụng,</a:t>
            </a:r>
            <a:r>
              <a:rPr sz="2000" b="1" spc="-35" dirty="0">
                <a:latin typeface="Times New Roman"/>
                <a:cs typeface="Times New Roman"/>
              </a:rPr>
              <a:t> </a:t>
            </a:r>
            <a:r>
              <a:rPr sz="2000" b="1" dirty="0">
                <a:latin typeface="Times New Roman"/>
                <a:cs typeface="Times New Roman"/>
              </a:rPr>
              <a:t>đơn</a:t>
            </a:r>
            <a:r>
              <a:rPr sz="2000" b="1" spc="-30" dirty="0">
                <a:latin typeface="Times New Roman"/>
                <a:cs typeface="Times New Roman"/>
              </a:rPr>
              <a:t> </a:t>
            </a:r>
            <a:r>
              <a:rPr sz="2000" b="1" spc="-20" dirty="0">
                <a:latin typeface="Times New Roman"/>
                <a:cs typeface="Times New Roman"/>
              </a:rPr>
              <a:t>giản</a:t>
            </a:r>
            <a:endParaRPr sz="2000">
              <a:latin typeface="Times New Roman"/>
              <a:cs typeface="Times New Roman"/>
            </a:endParaRPr>
          </a:p>
          <a:p>
            <a:pPr>
              <a:lnSpc>
                <a:spcPct val="100000"/>
              </a:lnSpc>
              <a:spcBef>
                <a:spcPts val="1520"/>
              </a:spcBef>
              <a:buFont typeface="Times New Roman"/>
              <a:buAutoNum type="alphaLcParenR"/>
            </a:pPr>
            <a:endParaRPr sz="2000">
              <a:latin typeface="Times New Roman"/>
              <a:cs typeface="Times New Roman"/>
            </a:endParaRPr>
          </a:p>
          <a:p>
            <a:pPr marL="286385" indent="-273050">
              <a:lnSpc>
                <a:spcPct val="100000"/>
              </a:lnSpc>
              <a:buFont typeface="Times New Roman"/>
              <a:buAutoNum type="alphaLcParenR"/>
              <a:tabLst>
                <a:tab pos="286385" algn="l"/>
              </a:tabLst>
            </a:pPr>
            <a:r>
              <a:rPr sz="2000" b="1" dirty="0">
                <a:latin typeface="Times New Roman"/>
                <a:cs typeface="Times New Roman"/>
              </a:rPr>
              <a:t>MSHH</a:t>
            </a:r>
            <a:r>
              <a:rPr sz="2000" b="1" spc="-20" dirty="0">
                <a:latin typeface="Times New Roman"/>
                <a:cs typeface="Times New Roman"/>
              </a:rPr>
              <a:t> </a:t>
            </a:r>
            <a:r>
              <a:rPr sz="2000" b="1" dirty="0">
                <a:latin typeface="Times New Roman"/>
                <a:cs typeface="Times New Roman"/>
              </a:rPr>
              <a:t>thông</a:t>
            </a:r>
            <a:r>
              <a:rPr sz="2000" b="1" spc="-15" dirty="0">
                <a:latin typeface="Times New Roman"/>
                <a:cs typeface="Times New Roman"/>
              </a:rPr>
              <a:t> </a:t>
            </a:r>
            <a:r>
              <a:rPr sz="2000" b="1" dirty="0">
                <a:latin typeface="Times New Roman"/>
                <a:cs typeface="Times New Roman"/>
              </a:rPr>
              <a:t>dụng,</a:t>
            </a:r>
            <a:r>
              <a:rPr sz="2000" b="1" spc="-30" dirty="0">
                <a:latin typeface="Times New Roman"/>
                <a:cs typeface="Times New Roman"/>
              </a:rPr>
              <a:t> </a:t>
            </a:r>
            <a:r>
              <a:rPr sz="2000" b="1" dirty="0">
                <a:latin typeface="Times New Roman"/>
                <a:cs typeface="Times New Roman"/>
              </a:rPr>
              <a:t>sẵn</a:t>
            </a:r>
            <a:r>
              <a:rPr sz="2000" b="1" spc="-10" dirty="0">
                <a:latin typeface="Times New Roman"/>
                <a:cs typeface="Times New Roman"/>
              </a:rPr>
              <a:t> </a:t>
            </a:r>
            <a:r>
              <a:rPr sz="2000" b="1" spc="-25" dirty="0">
                <a:latin typeface="Times New Roman"/>
                <a:cs typeface="Times New Roman"/>
              </a:rPr>
              <a:t>có</a:t>
            </a:r>
            <a:endParaRPr sz="2000">
              <a:latin typeface="Times New Roman"/>
              <a:cs typeface="Times New Roman"/>
            </a:endParaRPr>
          </a:p>
          <a:p>
            <a:pPr>
              <a:lnSpc>
                <a:spcPct val="100000"/>
              </a:lnSpc>
              <a:spcBef>
                <a:spcPts val="1520"/>
              </a:spcBef>
              <a:buFont typeface="Times New Roman"/>
              <a:buAutoNum type="alphaLcParenR"/>
            </a:pPr>
            <a:endParaRPr sz="2000">
              <a:latin typeface="Times New Roman"/>
              <a:cs typeface="Times New Roman"/>
            </a:endParaRPr>
          </a:p>
          <a:p>
            <a:pPr marL="303530" indent="-259715">
              <a:lnSpc>
                <a:spcPct val="100000"/>
              </a:lnSpc>
              <a:buFont typeface="Times New Roman"/>
              <a:buAutoNum type="alphaLcParenR"/>
              <a:tabLst>
                <a:tab pos="303530" algn="l"/>
              </a:tabLst>
            </a:pPr>
            <a:r>
              <a:rPr sz="2000" b="1" dirty="0">
                <a:latin typeface="Times New Roman"/>
                <a:cs typeface="Times New Roman"/>
              </a:rPr>
              <a:t>Xây</a:t>
            </a:r>
            <a:r>
              <a:rPr sz="2000" b="1" spc="-45" dirty="0">
                <a:latin typeface="Times New Roman"/>
                <a:cs typeface="Times New Roman"/>
              </a:rPr>
              <a:t> </a:t>
            </a:r>
            <a:r>
              <a:rPr sz="2000" b="1" dirty="0">
                <a:latin typeface="Times New Roman"/>
                <a:cs typeface="Times New Roman"/>
              </a:rPr>
              <a:t>lắp</a:t>
            </a:r>
            <a:r>
              <a:rPr sz="2000" b="1" spc="-5" dirty="0">
                <a:latin typeface="Times New Roman"/>
                <a:cs typeface="Times New Roman"/>
              </a:rPr>
              <a:t> </a:t>
            </a:r>
            <a:r>
              <a:rPr sz="2000" b="1" dirty="0">
                <a:latin typeface="Times New Roman"/>
                <a:cs typeface="Times New Roman"/>
              </a:rPr>
              <a:t>đơn</a:t>
            </a:r>
            <a:r>
              <a:rPr sz="2000" b="1" spc="-15" dirty="0">
                <a:latin typeface="Times New Roman"/>
                <a:cs typeface="Times New Roman"/>
              </a:rPr>
              <a:t> </a:t>
            </a:r>
            <a:r>
              <a:rPr sz="2000" b="1" spc="-20" dirty="0">
                <a:latin typeface="Times New Roman"/>
                <a:cs typeface="Times New Roman"/>
              </a:rPr>
              <a:t>giản</a:t>
            </a:r>
            <a:endParaRPr sz="2000">
              <a:latin typeface="Times New Roman"/>
              <a:cs typeface="Times New Roman"/>
            </a:endParaRPr>
          </a:p>
          <a:p>
            <a:pPr>
              <a:lnSpc>
                <a:spcPct val="100000"/>
              </a:lnSpc>
              <a:spcBef>
                <a:spcPts val="865"/>
              </a:spcBef>
              <a:buFont typeface="Times New Roman"/>
              <a:buAutoNum type="alphaLcParenR"/>
            </a:pPr>
            <a:endParaRPr sz="2000">
              <a:latin typeface="Times New Roman"/>
              <a:cs typeface="Times New Roman"/>
            </a:endParaRPr>
          </a:p>
          <a:p>
            <a:pPr marL="12700" marR="5080" indent="326390" algn="just">
              <a:lnSpc>
                <a:spcPct val="86300"/>
              </a:lnSpc>
              <a:buFont typeface="Times New Roman"/>
              <a:buAutoNum type="alphaLcParenR"/>
              <a:tabLst>
                <a:tab pos="339090" algn="l"/>
              </a:tabLst>
            </a:pPr>
            <a:r>
              <a:rPr sz="2000" b="1" dirty="0">
                <a:latin typeface="Times New Roman"/>
                <a:cs typeface="Times New Roman"/>
              </a:rPr>
              <a:t>Hỗn</a:t>
            </a:r>
            <a:r>
              <a:rPr sz="2000" b="1" spc="390" dirty="0">
                <a:latin typeface="Times New Roman"/>
                <a:cs typeface="Times New Roman"/>
              </a:rPr>
              <a:t> </a:t>
            </a:r>
            <a:r>
              <a:rPr sz="2000" b="1" dirty="0">
                <a:latin typeface="Times New Roman"/>
                <a:cs typeface="Times New Roman"/>
              </a:rPr>
              <a:t>hợp</a:t>
            </a:r>
            <a:r>
              <a:rPr sz="2000" b="1" spc="380" dirty="0">
                <a:latin typeface="Times New Roman"/>
                <a:cs typeface="Times New Roman"/>
              </a:rPr>
              <a:t> </a:t>
            </a:r>
            <a:r>
              <a:rPr sz="2000" b="1" dirty="0">
                <a:latin typeface="Times New Roman"/>
                <a:cs typeface="Times New Roman"/>
              </a:rPr>
              <a:t>cung</a:t>
            </a:r>
            <a:r>
              <a:rPr sz="2000" b="1" spc="395" dirty="0">
                <a:latin typeface="Times New Roman"/>
                <a:cs typeface="Times New Roman"/>
              </a:rPr>
              <a:t> </a:t>
            </a:r>
            <a:r>
              <a:rPr sz="2000" b="1" dirty="0">
                <a:latin typeface="Times New Roman"/>
                <a:cs typeface="Times New Roman"/>
              </a:rPr>
              <a:t>cấp</a:t>
            </a:r>
            <a:r>
              <a:rPr sz="2000" b="1" spc="390" dirty="0">
                <a:latin typeface="Times New Roman"/>
                <a:cs typeface="Times New Roman"/>
              </a:rPr>
              <a:t> </a:t>
            </a:r>
            <a:r>
              <a:rPr sz="2000" b="1" dirty="0">
                <a:latin typeface="Times New Roman"/>
                <a:cs typeface="Times New Roman"/>
              </a:rPr>
              <a:t>hàng</a:t>
            </a:r>
            <a:r>
              <a:rPr sz="2000" b="1" spc="385" dirty="0">
                <a:latin typeface="Times New Roman"/>
                <a:cs typeface="Times New Roman"/>
              </a:rPr>
              <a:t> </a:t>
            </a:r>
            <a:r>
              <a:rPr sz="2000" b="1" spc="-25" dirty="0">
                <a:latin typeface="Times New Roman"/>
                <a:cs typeface="Times New Roman"/>
              </a:rPr>
              <a:t>hóa </a:t>
            </a:r>
            <a:r>
              <a:rPr sz="2000" b="1" dirty="0">
                <a:latin typeface="Times New Roman"/>
                <a:cs typeface="Times New Roman"/>
              </a:rPr>
              <a:t>và</a:t>
            </a:r>
            <a:r>
              <a:rPr sz="2000" b="1" spc="360" dirty="0">
                <a:latin typeface="Times New Roman"/>
                <a:cs typeface="Times New Roman"/>
              </a:rPr>
              <a:t> </a:t>
            </a:r>
            <a:r>
              <a:rPr sz="2000" b="1" dirty="0">
                <a:latin typeface="Times New Roman"/>
                <a:cs typeface="Times New Roman"/>
              </a:rPr>
              <a:t>xây</a:t>
            </a:r>
            <a:r>
              <a:rPr sz="2000" b="1" spc="385" dirty="0">
                <a:latin typeface="Times New Roman"/>
                <a:cs typeface="Times New Roman"/>
              </a:rPr>
              <a:t> </a:t>
            </a:r>
            <a:r>
              <a:rPr sz="2000" b="1" dirty="0">
                <a:latin typeface="Times New Roman"/>
                <a:cs typeface="Times New Roman"/>
              </a:rPr>
              <a:t>lắp,</a:t>
            </a:r>
            <a:r>
              <a:rPr sz="2000" b="1" spc="375" dirty="0">
                <a:latin typeface="Times New Roman"/>
                <a:cs typeface="Times New Roman"/>
              </a:rPr>
              <a:t>  </a:t>
            </a:r>
            <a:r>
              <a:rPr sz="2000" b="1" dirty="0">
                <a:latin typeface="Times New Roman"/>
                <a:cs typeface="Times New Roman"/>
              </a:rPr>
              <a:t>trong</a:t>
            </a:r>
            <a:r>
              <a:rPr sz="2000" b="1" spc="380" dirty="0">
                <a:latin typeface="Times New Roman"/>
                <a:cs typeface="Times New Roman"/>
              </a:rPr>
              <a:t> </a:t>
            </a:r>
            <a:r>
              <a:rPr sz="2000" b="1" dirty="0">
                <a:latin typeface="Times New Roman"/>
                <a:cs typeface="Times New Roman"/>
              </a:rPr>
              <a:t>đó</a:t>
            </a:r>
            <a:r>
              <a:rPr sz="2000" b="1" spc="375" dirty="0">
                <a:latin typeface="Times New Roman"/>
                <a:cs typeface="Times New Roman"/>
              </a:rPr>
              <a:t> </a:t>
            </a:r>
            <a:r>
              <a:rPr sz="2000" b="1" dirty="0">
                <a:latin typeface="Times New Roman"/>
                <a:cs typeface="Times New Roman"/>
              </a:rPr>
              <a:t>phần</a:t>
            </a:r>
            <a:r>
              <a:rPr sz="2000" b="1" spc="385" dirty="0">
                <a:latin typeface="Times New Roman"/>
                <a:cs typeface="Times New Roman"/>
              </a:rPr>
              <a:t> </a:t>
            </a:r>
            <a:r>
              <a:rPr sz="2000" b="1" spc="-25" dirty="0">
                <a:latin typeface="Times New Roman"/>
                <a:cs typeface="Times New Roman"/>
              </a:rPr>
              <a:t>xây </a:t>
            </a:r>
            <a:r>
              <a:rPr sz="2000" b="1" dirty="0">
                <a:latin typeface="Times New Roman"/>
                <a:cs typeface="Times New Roman"/>
              </a:rPr>
              <a:t>lắp</a:t>
            </a:r>
            <a:r>
              <a:rPr sz="2000" b="1" spc="-20" dirty="0">
                <a:latin typeface="Times New Roman"/>
                <a:cs typeface="Times New Roman"/>
              </a:rPr>
              <a:t> </a:t>
            </a:r>
            <a:r>
              <a:rPr sz="2000" b="1" dirty="0">
                <a:latin typeface="Times New Roman"/>
                <a:cs typeface="Times New Roman"/>
              </a:rPr>
              <a:t>đơn</a:t>
            </a:r>
            <a:r>
              <a:rPr sz="2000" b="1" spc="-20" dirty="0">
                <a:latin typeface="Times New Roman"/>
                <a:cs typeface="Times New Roman"/>
              </a:rPr>
              <a:t> giản</a:t>
            </a:r>
            <a:endParaRPr sz="2000">
              <a:latin typeface="Times New Roman"/>
              <a:cs typeface="Times New Roman"/>
            </a:endParaRPr>
          </a:p>
        </p:txBody>
      </p:sp>
      <p:sp>
        <p:nvSpPr>
          <p:cNvPr id="16" name="TextBox 15">
            <a:extLst>
              <a:ext uri="{FF2B5EF4-FFF2-40B4-BE49-F238E27FC236}">
                <a16:creationId xmlns:a16="http://schemas.microsoft.com/office/drawing/2014/main" id="{F4099521-2B83-ABB1-E0FC-50DA32508800}"/>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124320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79" y="2607564"/>
            <a:ext cx="2476500" cy="1472184"/>
          </a:xfrm>
          <a:prstGeom prst="rect">
            <a:avLst/>
          </a:prstGeom>
        </p:spPr>
      </p:pic>
      <p:sp>
        <p:nvSpPr>
          <p:cNvPr id="3" name="object 3"/>
          <p:cNvSpPr txBox="1"/>
          <p:nvPr/>
        </p:nvSpPr>
        <p:spPr>
          <a:xfrm>
            <a:off x="182879" y="2607564"/>
            <a:ext cx="2476500" cy="1472565"/>
          </a:xfrm>
          <a:prstGeom prst="rect">
            <a:avLst/>
          </a:prstGeom>
          <a:ln w="12191">
            <a:solidFill>
              <a:srgbClr val="5FCAEE"/>
            </a:solidFill>
          </a:ln>
        </p:spPr>
        <p:txBody>
          <a:bodyPr vert="horz" wrap="square" lIns="0" tIns="33020" rIns="0" bIns="0" rtlCol="0">
            <a:spAutoFit/>
          </a:bodyPr>
          <a:lstStyle/>
          <a:p>
            <a:pPr marL="130810" marR="123825" indent="8890" algn="just">
              <a:lnSpc>
                <a:spcPct val="100000"/>
              </a:lnSpc>
              <a:spcBef>
                <a:spcPts val="260"/>
              </a:spcBef>
            </a:pPr>
            <a:r>
              <a:rPr sz="2900" b="1" dirty="0">
                <a:latin typeface="Times New Roman"/>
                <a:cs typeface="Times New Roman"/>
              </a:rPr>
              <a:t>Chỉ</a:t>
            </a:r>
            <a:r>
              <a:rPr sz="2900" b="1" spc="-50" dirty="0">
                <a:latin typeface="Times New Roman"/>
                <a:cs typeface="Times New Roman"/>
              </a:rPr>
              <a:t> </a:t>
            </a:r>
            <a:r>
              <a:rPr sz="2900" b="1" dirty="0">
                <a:latin typeface="Times New Roman"/>
                <a:cs typeface="Times New Roman"/>
              </a:rPr>
              <a:t>định</a:t>
            </a:r>
            <a:r>
              <a:rPr sz="2900" b="1" spc="-35" dirty="0">
                <a:latin typeface="Times New Roman"/>
                <a:cs typeface="Times New Roman"/>
              </a:rPr>
              <a:t> </a:t>
            </a:r>
            <a:r>
              <a:rPr sz="2900" b="1" spc="-20" dirty="0">
                <a:latin typeface="Times New Roman"/>
                <a:cs typeface="Times New Roman"/>
              </a:rPr>
              <a:t>thầu </a:t>
            </a:r>
            <a:r>
              <a:rPr sz="2900" b="1" spc="-10" dirty="0">
                <a:latin typeface="Times New Roman"/>
                <a:cs typeface="Times New Roman"/>
              </a:rPr>
              <a:t>(Đ.23-</a:t>
            </a:r>
            <a:r>
              <a:rPr sz="2900" b="1" dirty="0">
                <a:latin typeface="Times New Roman"/>
                <a:cs typeface="Times New Roman"/>
              </a:rPr>
              <a:t>L.22</a:t>
            </a:r>
            <a:r>
              <a:rPr sz="2900" b="1" spc="10" dirty="0">
                <a:latin typeface="Times New Roman"/>
                <a:cs typeface="Times New Roman"/>
              </a:rPr>
              <a:t> </a:t>
            </a:r>
            <a:r>
              <a:rPr sz="2900" b="1" spc="-50" dirty="0">
                <a:latin typeface="Times New Roman"/>
                <a:cs typeface="Times New Roman"/>
              </a:rPr>
              <a:t>&amp; </a:t>
            </a:r>
            <a:r>
              <a:rPr sz="2900" b="1" dirty="0">
                <a:latin typeface="Times New Roman"/>
                <a:cs typeface="Times New Roman"/>
              </a:rPr>
              <a:t>Đ.94</a:t>
            </a:r>
            <a:r>
              <a:rPr sz="2900" b="1" spc="-35" dirty="0">
                <a:latin typeface="Times New Roman"/>
                <a:cs typeface="Times New Roman"/>
              </a:rPr>
              <a:t> </a:t>
            </a:r>
            <a:r>
              <a:rPr sz="2900" b="1" dirty="0">
                <a:latin typeface="Times New Roman"/>
                <a:cs typeface="Times New Roman"/>
              </a:rPr>
              <a:t>–</a:t>
            </a:r>
            <a:r>
              <a:rPr sz="2900" b="1" spc="-10" dirty="0">
                <a:latin typeface="Times New Roman"/>
                <a:cs typeface="Times New Roman"/>
              </a:rPr>
              <a:t> </a:t>
            </a:r>
            <a:r>
              <a:rPr sz="2900" b="1" dirty="0">
                <a:latin typeface="Times New Roman"/>
                <a:cs typeface="Times New Roman"/>
              </a:rPr>
              <a:t>NĐ</a:t>
            </a:r>
            <a:r>
              <a:rPr sz="2900" b="1" spc="-15" dirty="0">
                <a:latin typeface="Times New Roman"/>
                <a:cs typeface="Times New Roman"/>
              </a:rPr>
              <a:t> </a:t>
            </a:r>
            <a:r>
              <a:rPr sz="2900" b="1" spc="-25" dirty="0">
                <a:latin typeface="Times New Roman"/>
                <a:cs typeface="Times New Roman"/>
              </a:rPr>
              <a:t>24)</a:t>
            </a:r>
            <a:endParaRPr sz="2900">
              <a:latin typeface="Times New Roman"/>
              <a:cs typeface="Times New Roman"/>
            </a:endParaRPr>
          </a:p>
        </p:txBody>
      </p:sp>
      <p:grpSp>
        <p:nvGrpSpPr>
          <p:cNvPr id="4" name="object 4"/>
          <p:cNvGrpSpPr/>
          <p:nvPr/>
        </p:nvGrpSpPr>
        <p:grpSpPr>
          <a:xfrm>
            <a:off x="2747762" y="667054"/>
            <a:ext cx="8563610" cy="5461000"/>
            <a:chOff x="2747762" y="667054"/>
            <a:chExt cx="8563610" cy="5461000"/>
          </a:xfrm>
        </p:grpSpPr>
        <p:pic>
          <p:nvPicPr>
            <p:cNvPr id="5" name="object 5"/>
            <p:cNvPicPr/>
            <p:nvPr/>
          </p:nvPicPr>
          <p:blipFill>
            <a:blip r:embed="rId3" cstate="print"/>
            <a:stretch>
              <a:fillRect/>
            </a:stretch>
          </p:blipFill>
          <p:spPr>
            <a:xfrm>
              <a:off x="2747762" y="667054"/>
              <a:ext cx="8563375" cy="69494"/>
            </a:xfrm>
            <a:prstGeom prst="rect">
              <a:avLst/>
            </a:prstGeom>
          </p:spPr>
        </p:pic>
        <p:sp>
          <p:nvSpPr>
            <p:cNvPr id="6" name="object 6"/>
            <p:cNvSpPr/>
            <p:nvPr/>
          </p:nvSpPr>
          <p:spPr>
            <a:xfrm>
              <a:off x="2775204" y="675512"/>
              <a:ext cx="8513445" cy="0"/>
            </a:xfrm>
            <a:custGeom>
              <a:avLst/>
              <a:gdLst/>
              <a:ahLst/>
              <a:cxnLst/>
              <a:rect l="l" t="t" r="r" b="b"/>
              <a:pathLst>
                <a:path w="8513445">
                  <a:moveTo>
                    <a:pt x="0" y="0"/>
                  </a:moveTo>
                  <a:lnTo>
                    <a:pt x="8513064" y="0"/>
                  </a:lnTo>
                </a:path>
              </a:pathLst>
            </a:custGeom>
            <a:ln w="6858">
              <a:solidFill>
                <a:srgbClr val="2D83C3"/>
              </a:solidFill>
            </a:ln>
          </p:spPr>
          <p:txBody>
            <a:bodyPr wrap="square" lIns="0" tIns="0" rIns="0" bIns="0" rtlCol="0"/>
            <a:lstStyle/>
            <a:p>
              <a:endParaRPr/>
            </a:p>
          </p:txBody>
        </p:sp>
        <p:sp>
          <p:nvSpPr>
            <p:cNvPr id="7" name="object 7"/>
            <p:cNvSpPr/>
            <p:nvPr/>
          </p:nvSpPr>
          <p:spPr>
            <a:xfrm>
              <a:off x="2775966" y="678941"/>
              <a:ext cx="8513445" cy="5439410"/>
            </a:xfrm>
            <a:custGeom>
              <a:avLst/>
              <a:gdLst/>
              <a:ahLst/>
              <a:cxnLst/>
              <a:rect l="l" t="t" r="r" b="b"/>
              <a:pathLst>
                <a:path w="8513445" h="5439410">
                  <a:moveTo>
                    <a:pt x="8513064" y="0"/>
                  </a:moveTo>
                  <a:lnTo>
                    <a:pt x="0" y="0"/>
                  </a:lnTo>
                  <a:lnTo>
                    <a:pt x="0" y="5439156"/>
                  </a:lnTo>
                  <a:lnTo>
                    <a:pt x="8513064" y="5439156"/>
                  </a:lnTo>
                  <a:lnTo>
                    <a:pt x="8513064" y="0"/>
                  </a:lnTo>
                  <a:close/>
                </a:path>
              </a:pathLst>
            </a:custGeom>
            <a:solidFill>
              <a:srgbClr val="FFFFFF"/>
            </a:solidFill>
          </p:spPr>
          <p:txBody>
            <a:bodyPr wrap="square" lIns="0" tIns="0" rIns="0" bIns="0" rtlCol="0"/>
            <a:lstStyle/>
            <a:p>
              <a:endParaRPr/>
            </a:p>
          </p:txBody>
        </p:sp>
        <p:sp>
          <p:nvSpPr>
            <p:cNvPr id="8" name="object 8"/>
            <p:cNvSpPr/>
            <p:nvPr/>
          </p:nvSpPr>
          <p:spPr>
            <a:xfrm>
              <a:off x="2775966" y="678941"/>
              <a:ext cx="8513445" cy="5439410"/>
            </a:xfrm>
            <a:custGeom>
              <a:avLst/>
              <a:gdLst/>
              <a:ahLst/>
              <a:cxnLst/>
              <a:rect l="l" t="t" r="r" b="b"/>
              <a:pathLst>
                <a:path w="8513445" h="5439410">
                  <a:moveTo>
                    <a:pt x="0" y="5439156"/>
                  </a:moveTo>
                  <a:lnTo>
                    <a:pt x="8513064" y="5439156"/>
                  </a:lnTo>
                  <a:lnTo>
                    <a:pt x="8513064" y="0"/>
                  </a:lnTo>
                  <a:lnTo>
                    <a:pt x="0" y="0"/>
                  </a:lnTo>
                  <a:lnTo>
                    <a:pt x="0" y="5439156"/>
                  </a:lnTo>
                  <a:close/>
                </a:path>
              </a:pathLst>
            </a:custGeom>
            <a:ln w="19811">
              <a:solidFill>
                <a:srgbClr val="000000"/>
              </a:solidFill>
            </a:ln>
          </p:spPr>
          <p:txBody>
            <a:bodyPr wrap="square" lIns="0" tIns="0" rIns="0" bIns="0" rtlCol="0"/>
            <a:lstStyle/>
            <a:p>
              <a:endParaRPr/>
            </a:p>
          </p:txBody>
        </p:sp>
      </p:grpSp>
      <p:sp>
        <p:nvSpPr>
          <p:cNvPr id="9" name="object 9"/>
          <p:cNvSpPr txBox="1"/>
          <p:nvPr/>
        </p:nvSpPr>
        <p:spPr>
          <a:xfrm>
            <a:off x="2838957" y="694436"/>
            <a:ext cx="8389620" cy="5370195"/>
          </a:xfrm>
          <a:prstGeom prst="rect">
            <a:avLst/>
          </a:prstGeom>
        </p:spPr>
        <p:txBody>
          <a:bodyPr vert="horz" wrap="square" lIns="0" tIns="55244" rIns="0" bIns="0" rtlCol="0">
            <a:spAutoFit/>
          </a:bodyPr>
          <a:lstStyle/>
          <a:p>
            <a:pPr marL="12700" marR="5080" algn="just">
              <a:lnSpc>
                <a:spcPct val="86200"/>
              </a:lnSpc>
              <a:spcBef>
                <a:spcPts val="434"/>
              </a:spcBef>
            </a:pPr>
            <a:r>
              <a:rPr sz="2000" b="1" dirty="0">
                <a:latin typeface="Times New Roman"/>
                <a:cs typeface="Times New Roman"/>
              </a:rPr>
              <a:t>1.</a:t>
            </a:r>
            <a:r>
              <a:rPr sz="2000" b="1" spc="140" dirty="0">
                <a:latin typeface="Times New Roman"/>
                <a:cs typeface="Times New Roman"/>
              </a:rPr>
              <a:t> </a:t>
            </a:r>
            <a:r>
              <a:rPr sz="2000" b="1" dirty="0">
                <a:latin typeface="Times New Roman"/>
                <a:cs typeface="Times New Roman"/>
              </a:rPr>
              <a:t>Gói</a:t>
            </a:r>
            <a:r>
              <a:rPr sz="2000" b="1" spc="140" dirty="0">
                <a:latin typeface="Times New Roman"/>
                <a:cs typeface="Times New Roman"/>
              </a:rPr>
              <a:t> </a:t>
            </a:r>
            <a:r>
              <a:rPr sz="2000" b="1" dirty="0">
                <a:latin typeface="Times New Roman"/>
                <a:cs typeface="Times New Roman"/>
              </a:rPr>
              <a:t>thầu</a:t>
            </a:r>
            <a:r>
              <a:rPr sz="2000" b="1" spc="140" dirty="0">
                <a:latin typeface="Times New Roman"/>
                <a:cs typeface="Times New Roman"/>
              </a:rPr>
              <a:t> </a:t>
            </a:r>
            <a:r>
              <a:rPr sz="2000" b="1" dirty="0">
                <a:latin typeface="Times New Roman"/>
                <a:cs typeface="Times New Roman"/>
              </a:rPr>
              <a:t>cung</a:t>
            </a:r>
            <a:r>
              <a:rPr sz="2000" b="1" spc="155" dirty="0">
                <a:latin typeface="Times New Roman"/>
                <a:cs typeface="Times New Roman"/>
              </a:rPr>
              <a:t> </a:t>
            </a:r>
            <a:r>
              <a:rPr sz="2000" b="1" dirty="0">
                <a:latin typeface="Times New Roman"/>
                <a:cs typeface="Times New Roman"/>
              </a:rPr>
              <a:t>cấp</a:t>
            </a:r>
            <a:r>
              <a:rPr sz="2000" b="1" spc="145" dirty="0">
                <a:latin typeface="Times New Roman"/>
                <a:cs typeface="Times New Roman"/>
              </a:rPr>
              <a:t> </a:t>
            </a:r>
            <a:r>
              <a:rPr sz="2000" b="1" dirty="0">
                <a:latin typeface="Times New Roman"/>
                <a:cs typeface="Times New Roman"/>
              </a:rPr>
              <a:t>dịch</a:t>
            </a:r>
            <a:r>
              <a:rPr sz="2000" b="1" spc="120" dirty="0">
                <a:latin typeface="Times New Roman"/>
                <a:cs typeface="Times New Roman"/>
              </a:rPr>
              <a:t> </a:t>
            </a:r>
            <a:r>
              <a:rPr sz="2000" b="1" dirty="0">
                <a:latin typeface="Times New Roman"/>
                <a:cs typeface="Times New Roman"/>
              </a:rPr>
              <a:t>vụ</a:t>
            </a:r>
            <a:r>
              <a:rPr sz="2000" b="1" spc="140" dirty="0">
                <a:latin typeface="Times New Roman"/>
                <a:cs typeface="Times New Roman"/>
              </a:rPr>
              <a:t> </a:t>
            </a:r>
            <a:r>
              <a:rPr sz="2000" b="1" dirty="0">
                <a:latin typeface="Times New Roman"/>
                <a:cs typeface="Times New Roman"/>
              </a:rPr>
              <a:t>tư</a:t>
            </a:r>
            <a:r>
              <a:rPr sz="2000" b="1" spc="120" dirty="0">
                <a:latin typeface="Times New Roman"/>
                <a:cs typeface="Times New Roman"/>
              </a:rPr>
              <a:t> </a:t>
            </a:r>
            <a:r>
              <a:rPr sz="2000" b="1" dirty="0">
                <a:latin typeface="Times New Roman"/>
                <a:cs typeface="Times New Roman"/>
              </a:rPr>
              <a:t>vấn,</a:t>
            </a:r>
            <a:r>
              <a:rPr sz="2000" b="1" spc="140" dirty="0">
                <a:latin typeface="Times New Roman"/>
                <a:cs typeface="Times New Roman"/>
              </a:rPr>
              <a:t> </a:t>
            </a:r>
            <a:r>
              <a:rPr sz="2000" b="1" dirty="0">
                <a:latin typeface="Times New Roman"/>
                <a:cs typeface="Times New Roman"/>
              </a:rPr>
              <a:t>phi</a:t>
            </a:r>
            <a:r>
              <a:rPr sz="2000" b="1" spc="140" dirty="0">
                <a:latin typeface="Times New Roman"/>
                <a:cs typeface="Times New Roman"/>
              </a:rPr>
              <a:t> </a:t>
            </a:r>
            <a:r>
              <a:rPr sz="2000" b="1" dirty="0">
                <a:latin typeface="Times New Roman"/>
                <a:cs typeface="Times New Roman"/>
              </a:rPr>
              <a:t>tư</a:t>
            </a:r>
            <a:r>
              <a:rPr sz="2000" b="1" spc="140" dirty="0">
                <a:latin typeface="Times New Roman"/>
                <a:cs typeface="Times New Roman"/>
              </a:rPr>
              <a:t> </a:t>
            </a:r>
            <a:r>
              <a:rPr sz="2000" b="1" dirty="0">
                <a:latin typeface="Times New Roman"/>
                <a:cs typeface="Times New Roman"/>
              </a:rPr>
              <a:t>vấn,</a:t>
            </a:r>
            <a:r>
              <a:rPr sz="2000" b="1" spc="140" dirty="0">
                <a:latin typeface="Times New Roman"/>
                <a:cs typeface="Times New Roman"/>
              </a:rPr>
              <a:t> </a:t>
            </a:r>
            <a:r>
              <a:rPr sz="2000" b="1" dirty="0">
                <a:latin typeface="Times New Roman"/>
                <a:cs typeface="Times New Roman"/>
              </a:rPr>
              <a:t>thuốc,</a:t>
            </a:r>
            <a:r>
              <a:rPr sz="2000" b="1" spc="150" dirty="0">
                <a:latin typeface="Times New Roman"/>
                <a:cs typeface="Times New Roman"/>
              </a:rPr>
              <a:t> </a:t>
            </a:r>
            <a:r>
              <a:rPr sz="2000" b="1" dirty="0">
                <a:latin typeface="Times New Roman"/>
                <a:cs typeface="Times New Roman"/>
              </a:rPr>
              <a:t>hóa</a:t>
            </a:r>
            <a:r>
              <a:rPr sz="2000" b="1" spc="140" dirty="0">
                <a:latin typeface="Times New Roman"/>
                <a:cs typeface="Times New Roman"/>
              </a:rPr>
              <a:t> </a:t>
            </a:r>
            <a:r>
              <a:rPr sz="2000" b="1" dirty="0">
                <a:latin typeface="Times New Roman"/>
                <a:cs typeface="Times New Roman"/>
              </a:rPr>
              <a:t>chất,</a:t>
            </a:r>
            <a:r>
              <a:rPr sz="2000" b="1" spc="130" dirty="0">
                <a:latin typeface="Times New Roman"/>
                <a:cs typeface="Times New Roman"/>
              </a:rPr>
              <a:t> </a:t>
            </a:r>
            <a:r>
              <a:rPr sz="2000" b="1" dirty="0">
                <a:latin typeface="Times New Roman"/>
                <a:cs typeface="Times New Roman"/>
              </a:rPr>
              <a:t>vật</a:t>
            </a:r>
            <a:r>
              <a:rPr sz="2000" b="1" spc="140" dirty="0">
                <a:latin typeface="Times New Roman"/>
                <a:cs typeface="Times New Roman"/>
              </a:rPr>
              <a:t> </a:t>
            </a:r>
            <a:r>
              <a:rPr sz="2000" b="1" dirty="0">
                <a:latin typeface="Times New Roman"/>
                <a:cs typeface="Times New Roman"/>
              </a:rPr>
              <a:t>tư</a:t>
            </a:r>
            <a:r>
              <a:rPr sz="2000" b="1" spc="125" dirty="0">
                <a:latin typeface="Times New Roman"/>
                <a:cs typeface="Times New Roman"/>
              </a:rPr>
              <a:t> </a:t>
            </a:r>
            <a:r>
              <a:rPr sz="2000" b="1" spc="-25" dirty="0">
                <a:latin typeface="Times New Roman"/>
                <a:cs typeface="Times New Roman"/>
              </a:rPr>
              <a:t>xét </a:t>
            </a:r>
            <a:r>
              <a:rPr sz="2000" b="1" dirty="0">
                <a:latin typeface="Times New Roman"/>
                <a:cs typeface="Times New Roman"/>
              </a:rPr>
              <a:t>nghiệm,</a:t>
            </a:r>
            <a:r>
              <a:rPr sz="2000" b="1" spc="75" dirty="0">
                <a:latin typeface="Times New Roman"/>
                <a:cs typeface="Times New Roman"/>
              </a:rPr>
              <a:t> </a:t>
            </a:r>
            <a:r>
              <a:rPr sz="2000" b="1" dirty="0">
                <a:latin typeface="Times New Roman"/>
                <a:cs typeface="Times New Roman"/>
              </a:rPr>
              <a:t>thiết</a:t>
            </a:r>
            <a:r>
              <a:rPr sz="2000" b="1" spc="65" dirty="0">
                <a:latin typeface="Times New Roman"/>
                <a:cs typeface="Times New Roman"/>
              </a:rPr>
              <a:t> </a:t>
            </a:r>
            <a:r>
              <a:rPr sz="2000" b="1" dirty="0">
                <a:latin typeface="Times New Roman"/>
                <a:cs typeface="Times New Roman"/>
              </a:rPr>
              <a:t>bị</a:t>
            </a:r>
            <a:r>
              <a:rPr sz="2000" b="1" spc="70" dirty="0">
                <a:latin typeface="Times New Roman"/>
                <a:cs typeface="Times New Roman"/>
              </a:rPr>
              <a:t> </a:t>
            </a:r>
            <a:r>
              <a:rPr sz="2000" b="1" dirty="0">
                <a:latin typeface="Times New Roman"/>
                <a:cs typeface="Times New Roman"/>
              </a:rPr>
              <a:t>y</a:t>
            </a:r>
            <a:r>
              <a:rPr sz="2000" b="1" spc="70" dirty="0">
                <a:latin typeface="Times New Roman"/>
                <a:cs typeface="Times New Roman"/>
              </a:rPr>
              <a:t> </a:t>
            </a:r>
            <a:r>
              <a:rPr sz="2000" b="1" dirty="0">
                <a:latin typeface="Times New Roman"/>
                <a:cs typeface="Times New Roman"/>
              </a:rPr>
              <a:t>tế,</a:t>
            </a:r>
            <a:r>
              <a:rPr sz="2000" b="1" spc="80" dirty="0">
                <a:latin typeface="Times New Roman"/>
                <a:cs typeface="Times New Roman"/>
              </a:rPr>
              <a:t> </a:t>
            </a:r>
            <a:r>
              <a:rPr sz="2000" b="1" dirty="0">
                <a:latin typeface="Times New Roman"/>
                <a:cs typeface="Times New Roman"/>
              </a:rPr>
              <a:t>linh</a:t>
            </a:r>
            <a:r>
              <a:rPr sz="2000" b="1" spc="60" dirty="0">
                <a:latin typeface="Times New Roman"/>
                <a:cs typeface="Times New Roman"/>
              </a:rPr>
              <a:t> </a:t>
            </a:r>
            <a:r>
              <a:rPr sz="2000" b="1" dirty="0">
                <a:latin typeface="Times New Roman"/>
                <a:cs typeface="Times New Roman"/>
              </a:rPr>
              <a:t>kiện,</a:t>
            </a:r>
            <a:r>
              <a:rPr sz="2000" b="1" spc="75" dirty="0">
                <a:latin typeface="Times New Roman"/>
                <a:cs typeface="Times New Roman"/>
              </a:rPr>
              <a:t> </a:t>
            </a:r>
            <a:r>
              <a:rPr sz="2000" b="1" dirty="0">
                <a:latin typeface="Times New Roman"/>
                <a:cs typeface="Times New Roman"/>
              </a:rPr>
              <a:t>phụ</a:t>
            </a:r>
            <a:r>
              <a:rPr sz="2000" b="1" spc="75" dirty="0">
                <a:latin typeface="Times New Roman"/>
                <a:cs typeface="Times New Roman"/>
              </a:rPr>
              <a:t> </a:t>
            </a:r>
            <a:r>
              <a:rPr sz="2000" b="1" dirty="0">
                <a:latin typeface="Times New Roman"/>
                <a:cs typeface="Times New Roman"/>
              </a:rPr>
              <a:t>kiện,</a:t>
            </a:r>
            <a:r>
              <a:rPr sz="2000" b="1" spc="60" dirty="0">
                <a:latin typeface="Times New Roman"/>
                <a:cs typeface="Times New Roman"/>
              </a:rPr>
              <a:t> </a:t>
            </a:r>
            <a:r>
              <a:rPr sz="2000" b="1" dirty="0">
                <a:latin typeface="Times New Roman"/>
                <a:cs typeface="Times New Roman"/>
              </a:rPr>
              <a:t>phương</a:t>
            </a:r>
            <a:r>
              <a:rPr sz="2000" b="1" spc="65" dirty="0">
                <a:latin typeface="Times New Roman"/>
                <a:cs typeface="Times New Roman"/>
              </a:rPr>
              <a:t> </a:t>
            </a:r>
            <a:r>
              <a:rPr sz="2000" b="1" dirty="0">
                <a:latin typeface="Times New Roman"/>
                <a:cs typeface="Times New Roman"/>
              </a:rPr>
              <a:t>tiện,</a:t>
            </a:r>
            <a:r>
              <a:rPr sz="2000" b="1" spc="60" dirty="0">
                <a:latin typeface="Times New Roman"/>
                <a:cs typeface="Times New Roman"/>
              </a:rPr>
              <a:t> </a:t>
            </a:r>
            <a:r>
              <a:rPr sz="2000" b="1" dirty="0">
                <a:latin typeface="Times New Roman"/>
                <a:cs typeface="Times New Roman"/>
              </a:rPr>
              <a:t>xây</a:t>
            </a:r>
            <a:r>
              <a:rPr sz="2000" b="1" spc="85" dirty="0">
                <a:latin typeface="Times New Roman"/>
                <a:cs typeface="Times New Roman"/>
              </a:rPr>
              <a:t> </a:t>
            </a:r>
            <a:r>
              <a:rPr sz="2000" b="1" dirty="0">
                <a:latin typeface="Times New Roman"/>
                <a:cs typeface="Times New Roman"/>
              </a:rPr>
              <a:t>lắp</a:t>
            </a:r>
            <a:r>
              <a:rPr sz="2000" b="1" spc="80" dirty="0">
                <a:latin typeface="Times New Roman"/>
                <a:cs typeface="Times New Roman"/>
              </a:rPr>
              <a:t> </a:t>
            </a:r>
            <a:r>
              <a:rPr sz="2000" b="1" dirty="0">
                <a:latin typeface="Times New Roman"/>
                <a:cs typeface="Times New Roman"/>
              </a:rPr>
              <a:t>cần</a:t>
            </a:r>
            <a:r>
              <a:rPr sz="2000" b="1" spc="80" dirty="0">
                <a:latin typeface="Times New Roman"/>
                <a:cs typeface="Times New Roman"/>
              </a:rPr>
              <a:t> </a:t>
            </a:r>
            <a:r>
              <a:rPr sz="2000" b="1" i="1" dirty="0">
                <a:latin typeface="Times New Roman"/>
                <a:cs typeface="Times New Roman"/>
              </a:rPr>
              <a:t>triển</a:t>
            </a:r>
            <a:r>
              <a:rPr sz="2000" b="1" i="1" spc="75" dirty="0">
                <a:latin typeface="Times New Roman"/>
                <a:cs typeface="Times New Roman"/>
              </a:rPr>
              <a:t> </a:t>
            </a:r>
            <a:r>
              <a:rPr sz="2000" b="1" i="1" spc="-20" dirty="0">
                <a:latin typeface="Times New Roman"/>
                <a:cs typeface="Times New Roman"/>
              </a:rPr>
              <a:t>khai </a:t>
            </a:r>
            <a:r>
              <a:rPr sz="2000" b="1" i="1" dirty="0">
                <a:latin typeface="Times New Roman"/>
                <a:cs typeface="Times New Roman"/>
              </a:rPr>
              <a:t>ngay</a:t>
            </a:r>
            <a:r>
              <a:rPr sz="2000" b="1" i="1" spc="-20" dirty="0">
                <a:latin typeface="Times New Roman"/>
                <a:cs typeface="Times New Roman"/>
              </a:rPr>
              <a:t> </a:t>
            </a:r>
            <a:r>
              <a:rPr sz="2000" b="1" dirty="0">
                <a:latin typeface="Times New Roman"/>
                <a:cs typeface="Times New Roman"/>
              </a:rPr>
              <a:t>để</a:t>
            </a:r>
            <a:r>
              <a:rPr sz="2000" b="1" spc="-15" dirty="0">
                <a:latin typeface="Times New Roman"/>
                <a:cs typeface="Times New Roman"/>
              </a:rPr>
              <a:t> </a:t>
            </a:r>
            <a:r>
              <a:rPr sz="2000" b="1" dirty="0">
                <a:latin typeface="Times New Roman"/>
                <a:cs typeface="Times New Roman"/>
              </a:rPr>
              <a:t>phục</a:t>
            </a:r>
            <a:r>
              <a:rPr sz="2000" b="1" spc="-20" dirty="0">
                <a:latin typeface="Times New Roman"/>
                <a:cs typeface="Times New Roman"/>
              </a:rPr>
              <a:t> </a:t>
            </a:r>
            <a:r>
              <a:rPr sz="2000" b="1" dirty="0">
                <a:latin typeface="Times New Roman"/>
                <a:cs typeface="Times New Roman"/>
              </a:rPr>
              <a:t>vụ</a:t>
            </a:r>
            <a:r>
              <a:rPr sz="2000" b="1" spc="-5" dirty="0">
                <a:latin typeface="Times New Roman"/>
                <a:cs typeface="Times New Roman"/>
              </a:rPr>
              <a:t> </a:t>
            </a:r>
            <a:r>
              <a:rPr sz="2000" b="1" dirty="0">
                <a:latin typeface="Times New Roman"/>
                <a:cs typeface="Times New Roman"/>
              </a:rPr>
              <a:t>công</a:t>
            </a:r>
            <a:r>
              <a:rPr sz="2000" b="1" spc="-10" dirty="0">
                <a:latin typeface="Times New Roman"/>
                <a:cs typeface="Times New Roman"/>
              </a:rPr>
              <a:t> </a:t>
            </a:r>
            <a:r>
              <a:rPr sz="2000" b="1" dirty="0">
                <a:latin typeface="Times New Roman"/>
                <a:cs typeface="Times New Roman"/>
              </a:rPr>
              <a:t>tác</a:t>
            </a:r>
            <a:r>
              <a:rPr sz="2000" b="1" spc="-25" dirty="0">
                <a:latin typeface="Times New Roman"/>
                <a:cs typeface="Times New Roman"/>
              </a:rPr>
              <a:t> </a:t>
            </a:r>
            <a:r>
              <a:rPr sz="2000" b="1" dirty="0">
                <a:latin typeface="Times New Roman"/>
                <a:cs typeface="Times New Roman"/>
              </a:rPr>
              <a:t>phòng,</a:t>
            </a:r>
            <a:r>
              <a:rPr sz="2000" b="1" spc="-30" dirty="0">
                <a:latin typeface="Times New Roman"/>
                <a:cs typeface="Times New Roman"/>
              </a:rPr>
              <a:t> </a:t>
            </a:r>
            <a:r>
              <a:rPr sz="2000" b="1" dirty="0">
                <a:latin typeface="Times New Roman"/>
                <a:cs typeface="Times New Roman"/>
              </a:rPr>
              <a:t>chống</a:t>
            </a:r>
            <a:r>
              <a:rPr sz="2000" b="1" spc="-10" dirty="0">
                <a:latin typeface="Times New Roman"/>
                <a:cs typeface="Times New Roman"/>
              </a:rPr>
              <a:t> </a:t>
            </a:r>
            <a:r>
              <a:rPr sz="2000" b="1" dirty="0">
                <a:latin typeface="Times New Roman"/>
                <a:cs typeface="Times New Roman"/>
              </a:rPr>
              <a:t>dịch</a:t>
            </a:r>
            <a:r>
              <a:rPr sz="2000" b="1" spc="-20" dirty="0">
                <a:latin typeface="Times New Roman"/>
                <a:cs typeface="Times New Roman"/>
              </a:rPr>
              <a:t> </a:t>
            </a:r>
            <a:r>
              <a:rPr sz="2000" b="1" dirty="0">
                <a:latin typeface="Times New Roman"/>
                <a:cs typeface="Times New Roman"/>
              </a:rPr>
              <a:t>bệnh…(</a:t>
            </a:r>
            <a:r>
              <a:rPr sz="2000" b="1" spc="-20" dirty="0">
                <a:latin typeface="Times New Roman"/>
                <a:cs typeface="Times New Roman"/>
              </a:rPr>
              <a:t> </a:t>
            </a:r>
            <a:r>
              <a:rPr sz="2000" b="1" dirty="0">
                <a:latin typeface="Times New Roman"/>
                <a:cs typeface="Times New Roman"/>
              </a:rPr>
              <a:t>đ.c</a:t>
            </a:r>
            <a:r>
              <a:rPr sz="2000" b="1" spc="-10" dirty="0">
                <a:latin typeface="Times New Roman"/>
                <a:cs typeface="Times New Roman"/>
              </a:rPr>
              <a:t> </a:t>
            </a:r>
            <a:r>
              <a:rPr sz="2000" b="1" dirty="0">
                <a:latin typeface="Times New Roman"/>
                <a:cs typeface="Times New Roman"/>
              </a:rPr>
              <a:t>K.1</a:t>
            </a:r>
            <a:r>
              <a:rPr sz="2000" b="1" spc="-10" dirty="0">
                <a:latin typeface="Times New Roman"/>
                <a:cs typeface="Times New Roman"/>
              </a:rPr>
              <a:t> </a:t>
            </a:r>
            <a:r>
              <a:rPr sz="2000" b="1" dirty="0">
                <a:latin typeface="Times New Roman"/>
                <a:cs typeface="Times New Roman"/>
              </a:rPr>
              <a:t>Đ.23</a:t>
            </a:r>
            <a:r>
              <a:rPr sz="2000" b="1" spc="-30" dirty="0">
                <a:latin typeface="Times New Roman"/>
                <a:cs typeface="Times New Roman"/>
              </a:rPr>
              <a:t> </a:t>
            </a:r>
            <a:r>
              <a:rPr sz="2000" b="1" dirty="0">
                <a:latin typeface="Times New Roman"/>
                <a:cs typeface="Times New Roman"/>
              </a:rPr>
              <a:t>–</a:t>
            </a:r>
            <a:r>
              <a:rPr sz="2000" b="1" spc="-5" dirty="0">
                <a:latin typeface="Times New Roman"/>
                <a:cs typeface="Times New Roman"/>
              </a:rPr>
              <a:t> </a:t>
            </a:r>
            <a:r>
              <a:rPr sz="2000" b="1" spc="-10" dirty="0">
                <a:latin typeface="Times New Roman"/>
                <a:cs typeface="Times New Roman"/>
              </a:rPr>
              <a:t>L.22):</a:t>
            </a:r>
            <a:endParaRPr sz="2000">
              <a:latin typeface="Times New Roman"/>
              <a:cs typeface="Times New Roman"/>
            </a:endParaRPr>
          </a:p>
          <a:p>
            <a:pPr marL="12700" marR="5080" indent="63500" algn="just">
              <a:lnSpc>
                <a:spcPct val="86300"/>
              </a:lnSpc>
              <a:spcBef>
                <a:spcPts val="810"/>
              </a:spcBef>
            </a:pP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Gói</a:t>
            </a:r>
            <a:r>
              <a:rPr sz="2000" spc="-5" dirty="0">
                <a:latin typeface="Times New Roman"/>
                <a:cs typeface="Times New Roman"/>
              </a:rPr>
              <a:t> </a:t>
            </a:r>
            <a:r>
              <a:rPr sz="2000" dirty="0">
                <a:latin typeface="Times New Roman"/>
                <a:cs typeface="Times New Roman"/>
              </a:rPr>
              <a:t>thầu dịch</a:t>
            </a:r>
            <a:r>
              <a:rPr sz="2000" spc="-5" dirty="0">
                <a:latin typeface="Times New Roman"/>
                <a:cs typeface="Times New Roman"/>
              </a:rPr>
              <a:t> </a:t>
            </a:r>
            <a:r>
              <a:rPr sz="2000" dirty="0">
                <a:latin typeface="Times New Roman"/>
                <a:cs typeface="Times New Roman"/>
              </a:rPr>
              <a:t>vụ</a:t>
            </a:r>
            <a:r>
              <a:rPr sz="2000" spc="5" dirty="0">
                <a:latin typeface="Times New Roman"/>
                <a:cs typeface="Times New Roman"/>
              </a:rPr>
              <a:t> </a:t>
            </a:r>
            <a:r>
              <a:rPr sz="2000" dirty="0">
                <a:latin typeface="Times New Roman"/>
                <a:cs typeface="Times New Roman"/>
              </a:rPr>
              <a:t>tư</a:t>
            </a:r>
            <a:r>
              <a:rPr sz="2000" spc="-15" dirty="0">
                <a:latin typeface="Times New Roman"/>
                <a:cs typeface="Times New Roman"/>
              </a:rPr>
              <a:t> </a:t>
            </a:r>
            <a:r>
              <a:rPr sz="2000" dirty="0">
                <a:latin typeface="Times New Roman"/>
                <a:cs typeface="Times New Roman"/>
              </a:rPr>
              <a:t>vấn,</a:t>
            </a:r>
            <a:r>
              <a:rPr sz="2000" spc="-5" dirty="0">
                <a:latin typeface="Times New Roman"/>
                <a:cs typeface="Times New Roman"/>
              </a:rPr>
              <a:t> </a:t>
            </a:r>
            <a:r>
              <a:rPr sz="2000" dirty="0">
                <a:latin typeface="Times New Roman"/>
                <a:cs typeface="Times New Roman"/>
              </a:rPr>
              <a:t>phi</a:t>
            </a:r>
            <a:r>
              <a:rPr sz="2000" spc="-5" dirty="0">
                <a:latin typeface="Times New Roman"/>
                <a:cs typeface="Times New Roman"/>
              </a:rPr>
              <a:t> </a:t>
            </a:r>
            <a:r>
              <a:rPr sz="2000" dirty="0">
                <a:latin typeface="Times New Roman"/>
                <a:cs typeface="Times New Roman"/>
              </a:rPr>
              <a:t>tư</a:t>
            </a:r>
            <a:r>
              <a:rPr sz="2000" spc="-5" dirty="0">
                <a:latin typeface="Times New Roman"/>
                <a:cs typeface="Times New Roman"/>
              </a:rPr>
              <a:t> </a:t>
            </a:r>
            <a:r>
              <a:rPr sz="2000" dirty="0">
                <a:latin typeface="Times New Roman"/>
                <a:cs typeface="Times New Roman"/>
              </a:rPr>
              <a:t>vấn, thuốc</a:t>
            </a:r>
            <a:r>
              <a:rPr sz="2000" spc="-5" dirty="0">
                <a:latin typeface="Times New Roman"/>
                <a:cs typeface="Times New Roman"/>
              </a:rPr>
              <a:t> </a:t>
            </a:r>
            <a:r>
              <a:rPr sz="2000" dirty="0">
                <a:latin typeface="Times New Roman"/>
                <a:cs typeface="Times New Roman"/>
              </a:rPr>
              <a:t>(bao</a:t>
            </a:r>
            <a:r>
              <a:rPr sz="2000" spc="-5" dirty="0">
                <a:latin typeface="Times New Roman"/>
                <a:cs typeface="Times New Roman"/>
              </a:rPr>
              <a:t> </a:t>
            </a:r>
            <a:r>
              <a:rPr sz="2000" dirty="0">
                <a:latin typeface="Times New Roman"/>
                <a:cs typeface="Times New Roman"/>
              </a:rPr>
              <a:t>gồm</a:t>
            </a:r>
            <a:r>
              <a:rPr sz="2000" spc="-10" dirty="0">
                <a:latin typeface="Times New Roman"/>
                <a:cs typeface="Times New Roman"/>
              </a:rPr>
              <a:t> </a:t>
            </a:r>
            <a:r>
              <a:rPr sz="2000" dirty="0">
                <a:latin typeface="Times New Roman"/>
                <a:cs typeface="Times New Roman"/>
              </a:rPr>
              <a:t>cả vắc xin,</a:t>
            </a:r>
            <a:r>
              <a:rPr sz="2000" spc="-5" dirty="0">
                <a:latin typeface="Times New Roman"/>
                <a:cs typeface="Times New Roman"/>
              </a:rPr>
              <a:t> </a:t>
            </a:r>
            <a:r>
              <a:rPr sz="2000" dirty="0">
                <a:latin typeface="Times New Roman"/>
                <a:cs typeface="Times New Roman"/>
              </a:rPr>
              <a:t>sinh</a:t>
            </a:r>
            <a:r>
              <a:rPr sz="2000" spc="-5" dirty="0">
                <a:latin typeface="Times New Roman"/>
                <a:cs typeface="Times New Roman"/>
              </a:rPr>
              <a:t> </a:t>
            </a:r>
            <a:r>
              <a:rPr sz="2000" dirty="0">
                <a:latin typeface="Times New Roman"/>
                <a:cs typeface="Times New Roman"/>
              </a:rPr>
              <a:t>phẩm),</a:t>
            </a:r>
            <a:r>
              <a:rPr sz="2000" spc="5" dirty="0">
                <a:latin typeface="Times New Roman"/>
                <a:cs typeface="Times New Roman"/>
              </a:rPr>
              <a:t> </a:t>
            </a:r>
            <a:r>
              <a:rPr sz="2000" spc="-25" dirty="0">
                <a:latin typeface="Times New Roman"/>
                <a:cs typeface="Times New Roman"/>
              </a:rPr>
              <a:t>hóa </a:t>
            </a:r>
            <a:r>
              <a:rPr sz="2000" dirty="0">
                <a:latin typeface="Times New Roman"/>
                <a:cs typeface="Times New Roman"/>
              </a:rPr>
              <a:t>chất,</a:t>
            </a:r>
            <a:r>
              <a:rPr sz="2000" spc="180" dirty="0">
                <a:latin typeface="Times New Roman"/>
                <a:cs typeface="Times New Roman"/>
              </a:rPr>
              <a:t> </a:t>
            </a:r>
            <a:r>
              <a:rPr sz="2000" dirty="0">
                <a:latin typeface="Times New Roman"/>
                <a:cs typeface="Times New Roman"/>
              </a:rPr>
              <a:t>vật</a:t>
            </a:r>
            <a:r>
              <a:rPr sz="2000" spc="190" dirty="0">
                <a:latin typeface="Times New Roman"/>
                <a:cs typeface="Times New Roman"/>
              </a:rPr>
              <a:t> </a:t>
            </a:r>
            <a:r>
              <a:rPr sz="2000" dirty="0">
                <a:latin typeface="Times New Roman"/>
                <a:cs typeface="Times New Roman"/>
              </a:rPr>
              <a:t>tư</a:t>
            </a:r>
            <a:r>
              <a:rPr sz="2000" spc="190" dirty="0">
                <a:latin typeface="Times New Roman"/>
                <a:cs typeface="Times New Roman"/>
              </a:rPr>
              <a:t> </a:t>
            </a:r>
            <a:r>
              <a:rPr sz="2000" dirty="0">
                <a:latin typeface="Times New Roman"/>
                <a:cs typeface="Times New Roman"/>
              </a:rPr>
              <a:t>xét</a:t>
            </a:r>
            <a:r>
              <a:rPr sz="2000" spc="185" dirty="0">
                <a:latin typeface="Times New Roman"/>
                <a:cs typeface="Times New Roman"/>
              </a:rPr>
              <a:t> </a:t>
            </a:r>
            <a:r>
              <a:rPr sz="2000" dirty="0">
                <a:latin typeface="Times New Roman"/>
                <a:cs typeface="Times New Roman"/>
              </a:rPr>
              <a:t>nghiệm,</a:t>
            </a:r>
            <a:r>
              <a:rPr sz="2000" spc="185" dirty="0">
                <a:latin typeface="Times New Roman"/>
                <a:cs typeface="Times New Roman"/>
              </a:rPr>
              <a:t> </a:t>
            </a:r>
            <a:r>
              <a:rPr sz="2000" dirty="0">
                <a:latin typeface="Times New Roman"/>
                <a:cs typeface="Times New Roman"/>
              </a:rPr>
              <a:t>thiết</a:t>
            </a:r>
            <a:r>
              <a:rPr sz="2000" spc="195" dirty="0">
                <a:latin typeface="Times New Roman"/>
                <a:cs typeface="Times New Roman"/>
              </a:rPr>
              <a:t> </a:t>
            </a:r>
            <a:r>
              <a:rPr sz="2000" dirty="0">
                <a:latin typeface="Times New Roman"/>
                <a:cs typeface="Times New Roman"/>
              </a:rPr>
              <a:t>bị</a:t>
            </a:r>
            <a:r>
              <a:rPr sz="2000" spc="185" dirty="0">
                <a:latin typeface="Times New Roman"/>
                <a:cs typeface="Times New Roman"/>
              </a:rPr>
              <a:t> </a:t>
            </a:r>
            <a:r>
              <a:rPr sz="2000" dirty="0">
                <a:latin typeface="Times New Roman"/>
                <a:cs typeface="Times New Roman"/>
              </a:rPr>
              <a:t>y</a:t>
            </a:r>
            <a:r>
              <a:rPr sz="2000" spc="190" dirty="0">
                <a:latin typeface="Times New Roman"/>
                <a:cs typeface="Times New Roman"/>
              </a:rPr>
              <a:t> </a:t>
            </a:r>
            <a:r>
              <a:rPr sz="2000" dirty="0">
                <a:latin typeface="Times New Roman"/>
                <a:cs typeface="Times New Roman"/>
              </a:rPr>
              <a:t>tế</a:t>
            </a:r>
            <a:r>
              <a:rPr sz="2000" spc="185" dirty="0">
                <a:latin typeface="Times New Roman"/>
                <a:cs typeface="Times New Roman"/>
              </a:rPr>
              <a:t> </a:t>
            </a:r>
            <a:r>
              <a:rPr sz="2000" dirty="0">
                <a:latin typeface="Times New Roman"/>
                <a:cs typeface="Times New Roman"/>
              </a:rPr>
              <a:t>(bao</a:t>
            </a:r>
            <a:r>
              <a:rPr sz="2000" spc="190" dirty="0">
                <a:latin typeface="Times New Roman"/>
                <a:cs typeface="Times New Roman"/>
              </a:rPr>
              <a:t> </a:t>
            </a:r>
            <a:r>
              <a:rPr sz="2000" dirty="0">
                <a:latin typeface="Times New Roman"/>
                <a:cs typeface="Times New Roman"/>
              </a:rPr>
              <a:t>gồm</a:t>
            </a:r>
            <a:r>
              <a:rPr sz="2000" spc="170" dirty="0">
                <a:latin typeface="Times New Roman"/>
                <a:cs typeface="Times New Roman"/>
              </a:rPr>
              <a:t> </a:t>
            </a:r>
            <a:r>
              <a:rPr sz="2000" dirty="0">
                <a:latin typeface="Times New Roman"/>
                <a:cs typeface="Times New Roman"/>
              </a:rPr>
              <a:t>cả</a:t>
            </a:r>
            <a:r>
              <a:rPr sz="2000" spc="185" dirty="0">
                <a:latin typeface="Times New Roman"/>
                <a:cs typeface="Times New Roman"/>
              </a:rPr>
              <a:t> </a:t>
            </a:r>
            <a:r>
              <a:rPr sz="2000" dirty="0">
                <a:latin typeface="Times New Roman"/>
                <a:cs typeface="Times New Roman"/>
              </a:rPr>
              <a:t>vật</a:t>
            </a:r>
            <a:r>
              <a:rPr sz="2000" spc="190" dirty="0">
                <a:latin typeface="Times New Roman"/>
                <a:cs typeface="Times New Roman"/>
              </a:rPr>
              <a:t> </a:t>
            </a:r>
            <a:r>
              <a:rPr sz="2000" dirty="0">
                <a:latin typeface="Times New Roman"/>
                <a:cs typeface="Times New Roman"/>
              </a:rPr>
              <a:t>tư</a:t>
            </a:r>
            <a:r>
              <a:rPr sz="2000" spc="200" dirty="0">
                <a:latin typeface="Times New Roman"/>
                <a:cs typeface="Times New Roman"/>
              </a:rPr>
              <a:t> </a:t>
            </a:r>
            <a:r>
              <a:rPr sz="2000" dirty="0">
                <a:latin typeface="Times New Roman"/>
                <a:cs typeface="Times New Roman"/>
              </a:rPr>
              <a:t>tiêm</a:t>
            </a:r>
            <a:r>
              <a:rPr sz="2000" spc="170" dirty="0">
                <a:latin typeface="Times New Roman"/>
                <a:cs typeface="Times New Roman"/>
              </a:rPr>
              <a:t> </a:t>
            </a:r>
            <a:r>
              <a:rPr sz="2000" dirty="0">
                <a:latin typeface="Times New Roman"/>
                <a:cs typeface="Times New Roman"/>
              </a:rPr>
              <a:t>chủng),</a:t>
            </a:r>
            <a:r>
              <a:rPr sz="2000" spc="200" dirty="0">
                <a:latin typeface="Times New Roman"/>
                <a:cs typeface="Times New Roman"/>
              </a:rPr>
              <a:t> </a:t>
            </a:r>
            <a:r>
              <a:rPr sz="2000" dirty="0">
                <a:latin typeface="Times New Roman"/>
                <a:cs typeface="Times New Roman"/>
              </a:rPr>
              <a:t>linh</a:t>
            </a:r>
            <a:r>
              <a:rPr sz="2000" spc="190" dirty="0">
                <a:latin typeface="Times New Roman"/>
                <a:cs typeface="Times New Roman"/>
              </a:rPr>
              <a:t> </a:t>
            </a:r>
            <a:r>
              <a:rPr sz="2000" spc="-10" dirty="0">
                <a:latin typeface="Times New Roman"/>
                <a:cs typeface="Times New Roman"/>
              </a:rPr>
              <a:t>kiện, </a:t>
            </a:r>
            <a:r>
              <a:rPr sz="2000" dirty="0">
                <a:latin typeface="Times New Roman"/>
                <a:cs typeface="Times New Roman"/>
              </a:rPr>
              <a:t>phụ</a:t>
            </a:r>
            <a:r>
              <a:rPr sz="2000" spc="25" dirty="0">
                <a:latin typeface="Times New Roman"/>
                <a:cs typeface="Times New Roman"/>
              </a:rPr>
              <a:t> </a:t>
            </a:r>
            <a:r>
              <a:rPr sz="2000" dirty="0">
                <a:latin typeface="Times New Roman"/>
                <a:cs typeface="Times New Roman"/>
              </a:rPr>
              <a:t>kiện,</a:t>
            </a:r>
            <a:r>
              <a:rPr sz="2000" spc="30" dirty="0">
                <a:latin typeface="Times New Roman"/>
                <a:cs typeface="Times New Roman"/>
              </a:rPr>
              <a:t> </a:t>
            </a:r>
            <a:r>
              <a:rPr sz="2000" dirty="0">
                <a:latin typeface="Times New Roman"/>
                <a:cs typeface="Times New Roman"/>
              </a:rPr>
              <a:t>phương</a:t>
            </a:r>
            <a:r>
              <a:rPr sz="2000" spc="45" dirty="0">
                <a:latin typeface="Times New Roman"/>
                <a:cs typeface="Times New Roman"/>
              </a:rPr>
              <a:t> </a:t>
            </a:r>
            <a:r>
              <a:rPr sz="2000" dirty="0">
                <a:latin typeface="Times New Roman"/>
                <a:cs typeface="Times New Roman"/>
              </a:rPr>
              <a:t>tiện,</a:t>
            </a:r>
            <a:r>
              <a:rPr sz="2000" spc="35" dirty="0">
                <a:latin typeface="Times New Roman"/>
                <a:cs typeface="Times New Roman"/>
              </a:rPr>
              <a:t> </a:t>
            </a:r>
            <a:r>
              <a:rPr sz="2000" dirty="0">
                <a:latin typeface="Times New Roman"/>
                <a:cs typeface="Times New Roman"/>
              </a:rPr>
              <a:t>xây</a:t>
            </a:r>
            <a:r>
              <a:rPr sz="2000" spc="25" dirty="0">
                <a:latin typeface="Times New Roman"/>
                <a:cs typeface="Times New Roman"/>
              </a:rPr>
              <a:t> </a:t>
            </a:r>
            <a:r>
              <a:rPr sz="2000" dirty="0">
                <a:latin typeface="Times New Roman"/>
                <a:cs typeface="Times New Roman"/>
              </a:rPr>
              <a:t>lắp</a:t>
            </a:r>
            <a:r>
              <a:rPr sz="2000" spc="40" dirty="0">
                <a:latin typeface="Times New Roman"/>
                <a:cs typeface="Times New Roman"/>
              </a:rPr>
              <a:t> </a:t>
            </a:r>
            <a:r>
              <a:rPr sz="2000" dirty="0">
                <a:latin typeface="Times New Roman"/>
                <a:cs typeface="Times New Roman"/>
              </a:rPr>
              <a:t>cần</a:t>
            </a:r>
            <a:r>
              <a:rPr sz="2000" spc="40" dirty="0">
                <a:latin typeface="Times New Roman"/>
                <a:cs typeface="Times New Roman"/>
              </a:rPr>
              <a:t> </a:t>
            </a:r>
            <a:r>
              <a:rPr sz="2000" dirty="0">
                <a:latin typeface="Times New Roman"/>
                <a:cs typeface="Times New Roman"/>
              </a:rPr>
              <a:t>triển</a:t>
            </a:r>
            <a:r>
              <a:rPr sz="2000" spc="30" dirty="0">
                <a:latin typeface="Times New Roman"/>
                <a:cs typeface="Times New Roman"/>
              </a:rPr>
              <a:t> </a:t>
            </a:r>
            <a:r>
              <a:rPr sz="2000" dirty="0">
                <a:latin typeface="Times New Roman"/>
                <a:cs typeface="Times New Roman"/>
              </a:rPr>
              <a:t>khai</a:t>
            </a:r>
            <a:r>
              <a:rPr sz="2000" spc="30" dirty="0">
                <a:latin typeface="Times New Roman"/>
                <a:cs typeface="Times New Roman"/>
              </a:rPr>
              <a:t> </a:t>
            </a:r>
            <a:r>
              <a:rPr sz="2000" dirty="0">
                <a:latin typeface="Times New Roman"/>
                <a:cs typeface="Times New Roman"/>
              </a:rPr>
              <a:t>ngay</a:t>
            </a:r>
            <a:r>
              <a:rPr sz="2000" spc="25" dirty="0">
                <a:latin typeface="Times New Roman"/>
                <a:cs typeface="Times New Roman"/>
              </a:rPr>
              <a:t> </a:t>
            </a:r>
            <a:r>
              <a:rPr sz="2000" dirty="0">
                <a:latin typeface="Times New Roman"/>
                <a:cs typeface="Times New Roman"/>
              </a:rPr>
              <a:t>nhằm</a:t>
            </a:r>
            <a:r>
              <a:rPr sz="2000" spc="10" dirty="0">
                <a:latin typeface="Times New Roman"/>
                <a:cs typeface="Times New Roman"/>
              </a:rPr>
              <a:t> </a:t>
            </a:r>
            <a:r>
              <a:rPr sz="2000" dirty="0">
                <a:latin typeface="Times New Roman"/>
                <a:cs typeface="Times New Roman"/>
              </a:rPr>
              <a:t>phục</a:t>
            </a:r>
            <a:r>
              <a:rPr sz="2000" spc="20" dirty="0">
                <a:latin typeface="Times New Roman"/>
                <a:cs typeface="Times New Roman"/>
              </a:rPr>
              <a:t> </a:t>
            </a:r>
            <a:r>
              <a:rPr sz="2000" dirty="0">
                <a:latin typeface="Times New Roman"/>
                <a:cs typeface="Times New Roman"/>
              </a:rPr>
              <a:t>vụ</a:t>
            </a:r>
            <a:r>
              <a:rPr sz="2000" spc="40" dirty="0">
                <a:latin typeface="Times New Roman"/>
                <a:cs typeface="Times New Roman"/>
              </a:rPr>
              <a:t> </a:t>
            </a:r>
            <a:r>
              <a:rPr sz="2000" dirty="0">
                <a:latin typeface="Times New Roman"/>
                <a:cs typeface="Times New Roman"/>
              </a:rPr>
              <a:t>công</a:t>
            </a:r>
            <a:r>
              <a:rPr sz="2000" spc="35" dirty="0">
                <a:latin typeface="Times New Roman"/>
                <a:cs typeface="Times New Roman"/>
              </a:rPr>
              <a:t> </a:t>
            </a:r>
            <a:r>
              <a:rPr sz="2000" dirty="0">
                <a:latin typeface="Times New Roman"/>
                <a:cs typeface="Times New Roman"/>
              </a:rPr>
              <a:t>tác</a:t>
            </a:r>
            <a:r>
              <a:rPr sz="2000" spc="30" dirty="0">
                <a:latin typeface="Times New Roman"/>
                <a:cs typeface="Times New Roman"/>
              </a:rPr>
              <a:t> </a:t>
            </a:r>
            <a:r>
              <a:rPr sz="2000" spc="-10" dirty="0">
                <a:latin typeface="Times New Roman"/>
                <a:cs typeface="Times New Roman"/>
              </a:rPr>
              <a:t>phòng, </a:t>
            </a:r>
            <a:r>
              <a:rPr sz="2000" dirty="0">
                <a:latin typeface="Times New Roman"/>
                <a:cs typeface="Times New Roman"/>
              </a:rPr>
              <a:t>chống</a:t>
            </a:r>
            <a:r>
              <a:rPr sz="2000" spc="225" dirty="0">
                <a:latin typeface="Times New Roman"/>
                <a:cs typeface="Times New Roman"/>
              </a:rPr>
              <a:t> </a:t>
            </a:r>
            <a:r>
              <a:rPr sz="2000" dirty="0">
                <a:latin typeface="Times New Roman"/>
                <a:cs typeface="Times New Roman"/>
              </a:rPr>
              <a:t>dịch</a:t>
            </a:r>
            <a:r>
              <a:rPr sz="2000" spc="225" dirty="0">
                <a:latin typeface="Times New Roman"/>
                <a:cs typeface="Times New Roman"/>
              </a:rPr>
              <a:t> </a:t>
            </a:r>
            <a:r>
              <a:rPr sz="2000" dirty="0">
                <a:latin typeface="Times New Roman"/>
                <a:cs typeface="Times New Roman"/>
              </a:rPr>
              <a:t>theo</a:t>
            </a:r>
            <a:r>
              <a:rPr sz="2000" spc="225" dirty="0">
                <a:latin typeface="Times New Roman"/>
                <a:cs typeface="Times New Roman"/>
              </a:rPr>
              <a:t> </a:t>
            </a:r>
            <a:r>
              <a:rPr sz="2000" dirty="0">
                <a:latin typeface="Times New Roman"/>
                <a:cs typeface="Times New Roman"/>
              </a:rPr>
              <a:t>văn</a:t>
            </a:r>
            <a:r>
              <a:rPr sz="2000" spc="225" dirty="0">
                <a:latin typeface="Times New Roman"/>
                <a:cs typeface="Times New Roman"/>
              </a:rPr>
              <a:t> </a:t>
            </a:r>
            <a:r>
              <a:rPr sz="2000" dirty="0">
                <a:latin typeface="Times New Roman"/>
                <a:cs typeface="Times New Roman"/>
              </a:rPr>
              <a:t>bản</a:t>
            </a:r>
            <a:r>
              <a:rPr sz="2000" spc="235" dirty="0">
                <a:latin typeface="Times New Roman"/>
                <a:cs typeface="Times New Roman"/>
              </a:rPr>
              <a:t> </a:t>
            </a:r>
            <a:r>
              <a:rPr sz="2000" dirty="0">
                <a:latin typeface="Times New Roman"/>
                <a:cs typeface="Times New Roman"/>
              </a:rPr>
              <a:t>chỉ</a:t>
            </a:r>
            <a:r>
              <a:rPr sz="2000" spc="225" dirty="0">
                <a:latin typeface="Times New Roman"/>
                <a:cs typeface="Times New Roman"/>
              </a:rPr>
              <a:t> </a:t>
            </a:r>
            <a:r>
              <a:rPr sz="2000" dirty="0">
                <a:latin typeface="Times New Roman"/>
                <a:cs typeface="Times New Roman"/>
              </a:rPr>
              <a:t>đạo</a:t>
            </a:r>
            <a:r>
              <a:rPr sz="2000" spc="229" dirty="0">
                <a:latin typeface="Times New Roman"/>
                <a:cs typeface="Times New Roman"/>
              </a:rPr>
              <a:t> </a:t>
            </a:r>
            <a:r>
              <a:rPr sz="2000" dirty="0">
                <a:latin typeface="Times New Roman"/>
                <a:cs typeface="Times New Roman"/>
              </a:rPr>
              <a:t>của</a:t>
            </a:r>
            <a:r>
              <a:rPr sz="2000" spc="235" dirty="0">
                <a:latin typeface="Times New Roman"/>
                <a:cs typeface="Times New Roman"/>
              </a:rPr>
              <a:t> </a:t>
            </a:r>
            <a:r>
              <a:rPr sz="2000" dirty="0">
                <a:latin typeface="Times New Roman"/>
                <a:cs typeface="Times New Roman"/>
              </a:rPr>
              <a:t>cấp</a:t>
            </a:r>
            <a:r>
              <a:rPr sz="2000" spc="220" dirty="0">
                <a:latin typeface="Times New Roman"/>
                <a:cs typeface="Times New Roman"/>
              </a:rPr>
              <a:t> </a:t>
            </a:r>
            <a:r>
              <a:rPr sz="2000" dirty="0">
                <a:latin typeface="Times New Roman"/>
                <a:cs typeface="Times New Roman"/>
              </a:rPr>
              <a:t>có</a:t>
            </a:r>
            <a:r>
              <a:rPr sz="2000" spc="240" dirty="0">
                <a:latin typeface="Times New Roman"/>
                <a:cs typeface="Times New Roman"/>
              </a:rPr>
              <a:t> </a:t>
            </a:r>
            <a:r>
              <a:rPr sz="2000" dirty="0">
                <a:latin typeface="Times New Roman"/>
                <a:cs typeface="Times New Roman"/>
              </a:rPr>
              <a:t>thẩm</a:t>
            </a:r>
            <a:r>
              <a:rPr sz="2000" spc="220" dirty="0">
                <a:latin typeface="Times New Roman"/>
                <a:cs typeface="Times New Roman"/>
              </a:rPr>
              <a:t> </a:t>
            </a:r>
            <a:r>
              <a:rPr sz="2000" dirty="0">
                <a:latin typeface="Times New Roman"/>
                <a:cs typeface="Times New Roman"/>
              </a:rPr>
              <a:t>quyền</a:t>
            </a:r>
            <a:r>
              <a:rPr sz="2000" spc="215" dirty="0">
                <a:latin typeface="Times New Roman"/>
                <a:cs typeface="Times New Roman"/>
              </a:rPr>
              <a:t> </a:t>
            </a:r>
            <a:r>
              <a:rPr sz="2000" dirty="0">
                <a:latin typeface="Times New Roman"/>
                <a:cs typeface="Times New Roman"/>
              </a:rPr>
              <a:t>(cơ</a:t>
            </a:r>
            <a:r>
              <a:rPr sz="2000" spc="220" dirty="0">
                <a:latin typeface="Times New Roman"/>
                <a:cs typeface="Times New Roman"/>
              </a:rPr>
              <a:t> </a:t>
            </a:r>
            <a:r>
              <a:rPr sz="2000" dirty="0">
                <a:latin typeface="Times New Roman"/>
                <a:cs typeface="Times New Roman"/>
              </a:rPr>
              <a:t>quan</a:t>
            </a:r>
            <a:r>
              <a:rPr sz="2000" spc="229" dirty="0">
                <a:latin typeface="Times New Roman"/>
                <a:cs typeface="Times New Roman"/>
              </a:rPr>
              <a:t> </a:t>
            </a:r>
            <a:r>
              <a:rPr sz="2000" dirty="0">
                <a:latin typeface="Times New Roman"/>
                <a:cs typeface="Times New Roman"/>
              </a:rPr>
              <a:t>quản</a:t>
            </a:r>
            <a:r>
              <a:rPr sz="2000" spc="225" dirty="0">
                <a:latin typeface="Times New Roman"/>
                <a:cs typeface="Times New Roman"/>
              </a:rPr>
              <a:t> </a:t>
            </a:r>
            <a:r>
              <a:rPr sz="2000" dirty="0">
                <a:latin typeface="Times New Roman"/>
                <a:cs typeface="Times New Roman"/>
              </a:rPr>
              <a:t>lý</a:t>
            </a:r>
            <a:r>
              <a:rPr sz="2000" spc="229" dirty="0">
                <a:latin typeface="Times New Roman"/>
                <a:cs typeface="Times New Roman"/>
              </a:rPr>
              <a:t> </a:t>
            </a:r>
            <a:r>
              <a:rPr sz="2000" spc="-25" dirty="0">
                <a:latin typeface="Times New Roman"/>
                <a:cs typeface="Times New Roman"/>
              </a:rPr>
              <a:t>nhà </a:t>
            </a:r>
            <a:r>
              <a:rPr sz="2000" dirty="0">
                <a:latin typeface="Times New Roman"/>
                <a:cs typeface="Times New Roman"/>
              </a:rPr>
              <a:t>nước</a:t>
            </a:r>
            <a:r>
              <a:rPr sz="2000" spc="95" dirty="0">
                <a:latin typeface="Times New Roman"/>
                <a:cs typeface="Times New Roman"/>
              </a:rPr>
              <a:t> </a:t>
            </a:r>
            <a:r>
              <a:rPr sz="2000" dirty="0">
                <a:latin typeface="Times New Roman"/>
                <a:cs typeface="Times New Roman"/>
              </a:rPr>
              <a:t>có</a:t>
            </a:r>
            <a:r>
              <a:rPr sz="2000" spc="110" dirty="0">
                <a:latin typeface="Times New Roman"/>
                <a:cs typeface="Times New Roman"/>
              </a:rPr>
              <a:t> </a:t>
            </a:r>
            <a:r>
              <a:rPr sz="2000" dirty="0">
                <a:latin typeface="Times New Roman"/>
                <a:cs typeface="Times New Roman"/>
              </a:rPr>
              <a:t>thẩm</a:t>
            </a:r>
            <a:r>
              <a:rPr sz="2000" spc="90" dirty="0">
                <a:latin typeface="Times New Roman"/>
                <a:cs typeface="Times New Roman"/>
              </a:rPr>
              <a:t> </a:t>
            </a:r>
            <a:r>
              <a:rPr sz="2000" dirty="0">
                <a:latin typeface="Times New Roman"/>
                <a:cs typeface="Times New Roman"/>
              </a:rPr>
              <a:t>quyền</a:t>
            </a:r>
            <a:r>
              <a:rPr sz="2000" spc="114" dirty="0">
                <a:latin typeface="Times New Roman"/>
                <a:cs typeface="Times New Roman"/>
              </a:rPr>
              <a:t> </a:t>
            </a:r>
            <a:r>
              <a:rPr sz="2000" dirty="0">
                <a:latin typeface="Times New Roman"/>
                <a:cs typeface="Times New Roman"/>
              </a:rPr>
              <a:t>về</a:t>
            </a:r>
            <a:r>
              <a:rPr sz="2000" spc="100" dirty="0">
                <a:latin typeface="Times New Roman"/>
                <a:cs typeface="Times New Roman"/>
              </a:rPr>
              <a:t> </a:t>
            </a:r>
            <a:r>
              <a:rPr sz="2000" dirty="0">
                <a:latin typeface="Times New Roman"/>
                <a:cs typeface="Times New Roman"/>
              </a:rPr>
              <a:t>y</a:t>
            </a:r>
            <a:r>
              <a:rPr sz="2000" spc="110" dirty="0">
                <a:latin typeface="Times New Roman"/>
                <a:cs typeface="Times New Roman"/>
              </a:rPr>
              <a:t> </a:t>
            </a:r>
            <a:r>
              <a:rPr sz="2000" dirty="0">
                <a:latin typeface="Times New Roman"/>
                <a:cs typeface="Times New Roman"/>
              </a:rPr>
              <a:t>tế</a:t>
            </a:r>
            <a:r>
              <a:rPr sz="2000" spc="90" dirty="0">
                <a:latin typeface="Times New Roman"/>
                <a:cs typeface="Times New Roman"/>
              </a:rPr>
              <a:t> </a:t>
            </a:r>
            <a:r>
              <a:rPr sz="2000" dirty="0">
                <a:latin typeface="Times New Roman"/>
                <a:cs typeface="Times New Roman"/>
              </a:rPr>
              <a:t>hoặc</a:t>
            </a:r>
            <a:r>
              <a:rPr sz="2000" spc="100" dirty="0">
                <a:latin typeface="Times New Roman"/>
                <a:cs typeface="Times New Roman"/>
              </a:rPr>
              <a:t> </a:t>
            </a:r>
            <a:r>
              <a:rPr sz="2000" dirty="0">
                <a:latin typeface="Times New Roman"/>
                <a:cs typeface="Times New Roman"/>
              </a:rPr>
              <a:t>chính</a:t>
            </a:r>
            <a:r>
              <a:rPr sz="2000" spc="110" dirty="0">
                <a:latin typeface="Times New Roman"/>
                <a:cs typeface="Times New Roman"/>
              </a:rPr>
              <a:t> </a:t>
            </a:r>
            <a:r>
              <a:rPr sz="2000" dirty="0">
                <a:latin typeface="Times New Roman"/>
                <a:cs typeface="Times New Roman"/>
              </a:rPr>
              <a:t>quyền</a:t>
            </a:r>
            <a:r>
              <a:rPr sz="2000" spc="120" dirty="0">
                <a:latin typeface="Times New Roman"/>
                <a:cs typeface="Times New Roman"/>
              </a:rPr>
              <a:t> </a:t>
            </a:r>
            <a:r>
              <a:rPr sz="2000" dirty="0">
                <a:latin typeface="Times New Roman"/>
                <a:cs typeface="Times New Roman"/>
              </a:rPr>
              <a:t>các</a:t>
            </a:r>
            <a:r>
              <a:rPr sz="2000" spc="105" dirty="0">
                <a:latin typeface="Times New Roman"/>
                <a:cs typeface="Times New Roman"/>
              </a:rPr>
              <a:t> </a:t>
            </a:r>
            <a:r>
              <a:rPr sz="2000" dirty="0">
                <a:latin typeface="Times New Roman"/>
                <a:cs typeface="Times New Roman"/>
              </a:rPr>
              <a:t>cấp)</a:t>
            </a:r>
            <a:r>
              <a:rPr sz="2000" spc="100" dirty="0">
                <a:latin typeface="Times New Roman"/>
                <a:cs typeface="Times New Roman"/>
              </a:rPr>
              <a:t> </a:t>
            </a:r>
            <a:r>
              <a:rPr sz="2000" dirty="0">
                <a:latin typeface="Times New Roman"/>
                <a:cs typeface="Times New Roman"/>
              </a:rPr>
              <a:t>hoặc</a:t>
            </a:r>
            <a:r>
              <a:rPr sz="2000" spc="105" dirty="0">
                <a:latin typeface="Times New Roman"/>
                <a:cs typeface="Times New Roman"/>
              </a:rPr>
              <a:t> </a:t>
            </a:r>
            <a:r>
              <a:rPr sz="2000" dirty="0">
                <a:latin typeface="Times New Roman"/>
                <a:cs typeface="Times New Roman"/>
              </a:rPr>
              <a:t>quyết</a:t>
            </a:r>
            <a:r>
              <a:rPr sz="2000" spc="100" dirty="0">
                <a:latin typeface="Times New Roman"/>
                <a:cs typeface="Times New Roman"/>
              </a:rPr>
              <a:t> </a:t>
            </a:r>
            <a:r>
              <a:rPr sz="2000" dirty="0">
                <a:latin typeface="Times New Roman"/>
                <a:cs typeface="Times New Roman"/>
              </a:rPr>
              <a:t>định</a:t>
            </a:r>
            <a:r>
              <a:rPr sz="2000" spc="100" dirty="0">
                <a:latin typeface="Times New Roman"/>
                <a:cs typeface="Times New Roman"/>
              </a:rPr>
              <a:t> </a:t>
            </a:r>
            <a:r>
              <a:rPr sz="2000" dirty="0">
                <a:latin typeface="Times New Roman"/>
                <a:cs typeface="Times New Roman"/>
              </a:rPr>
              <a:t>công</a:t>
            </a:r>
            <a:r>
              <a:rPr sz="2000" spc="110" dirty="0">
                <a:latin typeface="Times New Roman"/>
                <a:cs typeface="Times New Roman"/>
              </a:rPr>
              <a:t> </a:t>
            </a:r>
            <a:r>
              <a:rPr sz="2000" spc="-25" dirty="0">
                <a:latin typeface="Times New Roman"/>
                <a:cs typeface="Times New Roman"/>
              </a:rPr>
              <a:t>bố </a:t>
            </a:r>
            <a:r>
              <a:rPr sz="2000" dirty="0">
                <a:latin typeface="Times New Roman"/>
                <a:cs typeface="Times New Roman"/>
              </a:rPr>
              <a:t>dịch</a:t>
            </a:r>
            <a:r>
              <a:rPr sz="2000" spc="210" dirty="0">
                <a:latin typeface="Times New Roman"/>
                <a:cs typeface="Times New Roman"/>
              </a:rPr>
              <a:t> </a:t>
            </a:r>
            <a:r>
              <a:rPr sz="2000" dirty="0">
                <a:latin typeface="Times New Roman"/>
                <a:cs typeface="Times New Roman"/>
              </a:rPr>
              <a:t>đối</a:t>
            </a:r>
            <a:r>
              <a:rPr sz="2000" spc="225" dirty="0">
                <a:latin typeface="Times New Roman"/>
                <a:cs typeface="Times New Roman"/>
              </a:rPr>
              <a:t> </a:t>
            </a:r>
            <a:r>
              <a:rPr sz="2000" dirty="0">
                <a:latin typeface="Times New Roman"/>
                <a:cs typeface="Times New Roman"/>
              </a:rPr>
              <a:t>với</a:t>
            </a:r>
            <a:r>
              <a:rPr sz="2000" spc="215" dirty="0">
                <a:latin typeface="Times New Roman"/>
                <a:cs typeface="Times New Roman"/>
              </a:rPr>
              <a:t> </a:t>
            </a:r>
            <a:r>
              <a:rPr sz="2000" dirty="0">
                <a:latin typeface="Times New Roman"/>
                <a:cs typeface="Times New Roman"/>
              </a:rPr>
              <a:t>bệnh</a:t>
            </a:r>
            <a:r>
              <a:rPr sz="2000" spc="225" dirty="0">
                <a:latin typeface="Times New Roman"/>
                <a:cs typeface="Times New Roman"/>
              </a:rPr>
              <a:t> </a:t>
            </a:r>
            <a:r>
              <a:rPr sz="2000" dirty="0">
                <a:latin typeface="Times New Roman"/>
                <a:cs typeface="Times New Roman"/>
              </a:rPr>
              <a:t>truyền</a:t>
            </a:r>
            <a:r>
              <a:rPr sz="2000" spc="220" dirty="0">
                <a:latin typeface="Times New Roman"/>
                <a:cs typeface="Times New Roman"/>
              </a:rPr>
              <a:t> </a:t>
            </a:r>
            <a:r>
              <a:rPr sz="2000" dirty="0">
                <a:latin typeface="Times New Roman"/>
                <a:cs typeface="Times New Roman"/>
              </a:rPr>
              <a:t>nhiễm</a:t>
            </a:r>
            <a:r>
              <a:rPr sz="2000" spc="210" dirty="0">
                <a:latin typeface="Times New Roman"/>
                <a:cs typeface="Times New Roman"/>
              </a:rPr>
              <a:t> </a:t>
            </a:r>
            <a:r>
              <a:rPr sz="2000" dirty="0">
                <a:latin typeface="Times New Roman"/>
                <a:cs typeface="Times New Roman"/>
              </a:rPr>
              <a:t>hoặc</a:t>
            </a:r>
            <a:r>
              <a:rPr sz="2000" spc="210" dirty="0">
                <a:latin typeface="Times New Roman"/>
                <a:cs typeface="Times New Roman"/>
              </a:rPr>
              <a:t> </a:t>
            </a:r>
            <a:r>
              <a:rPr sz="2000" dirty="0">
                <a:latin typeface="Times New Roman"/>
                <a:cs typeface="Times New Roman"/>
              </a:rPr>
              <a:t>địa</a:t>
            </a:r>
            <a:r>
              <a:rPr sz="2000" spc="215" dirty="0">
                <a:latin typeface="Times New Roman"/>
                <a:cs typeface="Times New Roman"/>
              </a:rPr>
              <a:t> </a:t>
            </a:r>
            <a:r>
              <a:rPr sz="2000" dirty="0">
                <a:latin typeface="Times New Roman"/>
                <a:cs typeface="Times New Roman"/>
              </a:rPr>
              <a:t>phương</a:t>
            </a:r>
            <a:r>
              <a:rPr sz="2000" spc="215" dirty="0">
                <a:latin typeface="Times New Roman"/>
                <a:cs typeface="Times New Roman"/>
              </a:rPr>
              <a:t> </a:t>
            </a:r>
            <a:r>
              <a:rPr sz="2000" dirty="0">
                <a:latin typeface="Times New Roman"/>
                <a:cs typeface="Times New Roman"/>
              </a:rPr>
              <a:t>đề</a:t>
            </a:r>
            <a:r>
              <a:rPr sz="2000" spc="210" dirty="0">
                <a:latin typeface="Times New Roman"/>
                <a:cs typeface="Times New Roman"/>
              </a:rPr>
              <a:t> </a:t>
            </a:r>
            <a:r>
              <a:rPr sz="2000" dirty="0">
                <a:latin typeface="Times New Roman"/>
                <a:cs typeface="Times New Roman"/>
              </a:rPr>
              <a:t>nghị</a:t>
            </a:r>
            <a:r>
              <a:rPr sz="2000" spc="220" dirty="0">
                <a:latin typeface="Times New Roman"/>
                <a:cs typeface="Times New Roman"/>
              </a:rPr>
              <a:t> </a:t>
            </a:r>
            <a:r>
              <a:rPr sz="2000" dirty="0">
                <a:latin typeface="Times New Roman"/>
                <a:cs typeface="Times New Roman"/>
              </a:rPr>
              <a:t>công</a:t>
            </a:r>
            <a:r>
              <a:rPr sz="2000" spc="235" dirty="0">
                <a:latin typeface="Times New Roman"/>
                <a:cs typeface="Times New Roman"/>
              </a:rPr>
              <a:t> </a:t>
            </a:r>
            <a:r>
              <a:rPr sz="2000" dirty="0">
                <a:latin typeface="Times New Roman"/>
                <a:cs typeface="Times New Roman"/>
              </a:rPr>
              <a:t>bố</a:t>
            </a:r>
            <a:r>
              <a:rPr sz="2000" spc="220" dirty="0">
                <a:latin typeface="Times New Roman"/>
                <a:cs typeface="Times New Roman"/>
              </a:rPr>
              <a:t> </a:t>
            </a:r>
            <a:r>
              <a:rPr sz="2000" dirty="0">
                <a:latin typeface="Times New Roman"/>
                <a:cs typeface="Times New Roman"/>
              </a:rPr>
              <a:t>dịch</a:t>
            </a:r>
            <a:r>
              <a:rPr sz="2000" spc="210" dirty="0">
                <a:latin typeface="Times New Roman"/>
                <a:cs typeface="Times New Roman"/>
              </a:rPr>
              <a:t> </a:t>
            </a:r>
            <a:r>
              <a:rPr sz="2000" dirty="0">
                <a:latin typeface="Times New Roman"/>
                <a:cs typeface="Times New Roman"/>
              </a:rPr>
              <a:t>đối</a:t>
            </a:r>
            <a:r>
              <a:rPr sz="2000" spc="210" dirty="0">
                <a:latin typeface="Times New Roman"/>
                <a:cs typeface="Times New Roman"/>
              </a:rPr>
              <a:t> </a:t>
            </a:r>
            <a:r>
              <a:rPr sz="2000" spc="-25" dirty="0">
                <a:latin typeface="Times New Roman"/>
                <a:cs typeface="Times New Roman"/>
              </a:rPr>
              <a:t>với </a:t>
            </a:r>
            <a:r>
              <a:rPr sz="2000" dirty="0">
                <a:latin typeface="Times New Roman"/>
                <a:cs typeface="Times New Roman"/>
              </a:rPr>
              <a:t>bệnh</a:t>
            </a:r>
            <a:r>
              <a:rPr sz="2000" spc="-15" dirty="0">
                <a:latin typeface="Times New Roman"/>
                <a:cs typeface="Times New Roman"/>
              </a:rPr>
              <a:t> </a:t>
            </a:r>
            <a:r>
              <a:rPr sz="2000" dirty="0">
                <a:latin typeface="Times New Roman"/>
                <a:cs typeface="Times New Roman"/>
              </a:rPr>
              <a:t>truyền</a:t>
            </a:r>
            <a:r>
              <a:rPr sz="2000" spc="-20" dirty="0">
                <a:latin typeface="Times New Roman"/>
                <a:cs typeface="Times New Roman"/>
              </a:rPr>
              <a:t> </a:t>
            </a:r>
            <a:r>
              <a:rPr sz="2000" dirty="0">
                <a:latin typeface="Times New Roman"/>
                <a:cs typeface="Times New Roman"/>
              </a:rPr>
              <a:t>nhiễm</a:t>
            </a:r>
            <a:r>
              <a:rPr sz="2000" spc="-20" dirty="0">
                <a:latin typeface="Times New Roman"/>
                <a:cs typeface="Times New Roman"/>
              </a:rPr>
              <a:t> </a:t>
            </a:r>
            <a:r>
              <a:rPr sz="2000" dirty="0">
                <a:latin typeface="Times New Roman"/>
                <a:cs typeface="Times New Roman"/>
              </a:rPr>
              <a:t>thuộc</a:t>
            </a:r>
            <a:r>
              <a:rPr sz="2000" spc="-20" dirty="0">
                <a:latin typeface="Times New Roman"/>
                <a:cs typeface="Times New Roman"/>
              </a:rPr>
              <a:t> </a:t>
            </a:r>
            <a:r>
              <a:rPr sz="2000" dirty="0">
                <a:latin typeface="Times New Roman"/>
                <a:cs typeface="Times New Roman"/>
              </a:rPr>
              <a:t>nhóm</a:t>
            </a:r>
            <a:r>
              <a:rPr sz="2000" spc="-145" dirty="0">
                <a:latin typeface="Times New Roman"/>
                <a:cs typeface="Times New Roman"/>
              </a:rPr>
              <a:t> </a:t>
            </a:r>
            <a:r>
              <a:rPr sz="2000" spc="-20" dirty="0">
                <a:latin typeface="Times New Roman"/>
                <a:cs typeface="Times New Roman"/>
              </a:rPr>
              <a:t>A</a:t>
            </a:r>
            <a:r>
              <a:rPr sz="2000" spc="-110" dirty="0">
                <a:latin typeface="Times New Roman"/>
                <a:cs typeface="Times New Roman"/>
              </a:rPr>
              <a:t> </a:t>
            </a:r>
            <a:r>
              <a:rPr sz="2000" dirty="0">
                <a:latin typeface="Times New Roman"/>
                <a:cs typeface="Times New Roman"/>
              </a:rPr>
              <a:t>theo</a:t>
            </a:r>
            <a:r>
              <a:rPr sz="2000" spc="-10" dirty="0">
                <a:latin typeface="Times New Roman"/>
                <a:cs typeface="Times New Roman"/>
              </a:rPr>
              <a:t> </a:t>
            </a:r>
            <a:r>
              <a:rPr sz="2000" dirty="0">
                <a:latin typeface="Times New Roman"/>
                <a:cs typeface="Times New Roman"/>
              </a:rPr>
              <a:t>quy</a:t>
            </a:r>
            <a:r>
              <a:rPr sz="2000" spc="-30" dirty="0">
                <a:latin typeface="Times New Roman"/>
                <a:cs typeface="Times New Roman"/>
              </a:rPr>
              <a:t> </a:t>
            </a:r>
            <a:r>
              <a:rPr sz="2000" dirty="0">
                <a:latin typeface="Times New Roman"/>
                <a:cs typeface="Times New Roman"/>
              </a:rPr>
              <a:t>định</a:t>
            </a:r>
            <a:r>
              <a:rPr sz="2000" spc="-15" dirty="0">
                <a:latin typeface="Times New Roman"/>
                <a:cs typeface="Times New Roman"/>
              </a:rPr>
              <a:t> </a:t>
            </a:r>
            <a:r>
              <a:rPr sz="2000" dirty="0">
                <a:latin typeface="Times New Roman"/>
                <a:cs typeface="Times New Roman"/>
              </a:rPr>
              <a:t>của</a:t>
            </a:r>
            <a:r>
              <a:rPr sz="2000" spc="-10" dirty="0">
                <a:latin typeface="Times New Roman"/>
                <a:cs typeface="Times New Roman"/>
              </a:rPr>
              <a:t> </a:t>
            </a:r>
            <a:r>
              <a:rPr sz="2000" dirty="0">
                <a:latin typeface="Times New Roman"/>
                <a:cs typeface="Times New Roman"/>
              </a:rPr>
              <a:t>pháp</a:t>
            </a:r>
            <a:r>
              <a:rPr sz="2000" spc="-15" dirty="0">
                <a:latin typeface="Times New Roman"/>
                <a:cs typeface="Times New Roman"/>
              </a:rPr>
              <a:t> </a:t>
            </a:r>
            <a:r>
              <a:rPr sz="2000" spc="-10" dirty="0">
                <a:latin typeface="Times New Roman"/>
                <a:cs typeface="Times New Roman"/>
              </a:rPr>
              <a:t>luật;</a:t>
            </a:r>
            <a:endParaRPr sz="2000">
              <a:latin typeface="Times New Roman"/>
              <a:cs typeface="Times New Roman"/>
            </a:endParaRPr>
          </a:p>
          <a:p>
            <a:pPr marL="12700" marR="5080" indent="150495" algn="just">
              <a:lnSpc>
                <a:spcPct val="86200"/>
              </a:lnSpc>
              <a:spcBef>
                <a:spcPts val="800"/>
              </a:spcBef>
              <a:buChar char="-"/>
              <a:tabLst>
                <a:tab pos="163195" algn="l"/>
              </a:tabLst>
            </a:pPr>
            <a:r>
              <a:rPr sz="2000" dirty="0">
                <a:latin typeface="Times New Roman"/>
                <a:cs typeface="Times New Roman"/>
              </a:rPr>
              <a:t>Gói</a:t>
            </a:r>
            <a:r>
              <a:rPr sz="2000" spc="15" dirty="0">
                <a:latin typeface="Times New Roman"/>
                <a:cs typeface="Times New Roman"/>
              </a:rPr>
              <a:t> </a:t>
            </a:r>
            <a:r>
              <a:rPr sz="2000" dirty="0">
                <a:latin typeface="Times New Roman"/>
                <a:cs typeface="Times New Roman"/>
              </a:rPr>
              <a:t>thầu</a:t>
            </a:r>
            <a:r>
              <a:rPr sz="2000" spc="10" dirty="0">
                <a:latin typeface="Times New Roman"/>
                <a:cs typeface="Times New Roman"/>
              </a:rPr>
              <a:t> </a:t>
            </a:r>
            <a:r>
              <a:rPr sz="2000" dirty="0">
                <a:latin typeface="Times New Roman"/>
                <a:cs typeface="Times New Roman"/>
              </a:rPr>
              <a:t>dịch</a:t>
            </a:r>
            <a:r>
              <a:rPr sz="2000" spc="15" dirty="0">
                <a:latin typeface="Times New Roman"/>
                <a:cs typeface="Times New Roman"/>
              </a:rPr>
              <a:t> </a:t>
            </a:r>
            <a:r>
              <a:rPr sz="2000" dirty="0">
                <a:latin typeface="Times New Roman"/>
                <a:cs typeface="Times New Roman"/>
              </a:rPr>
              <a:t>vụ</a:t>
            </a:r>
            <a:r>
              <a:rPr sz="2000" spc="15" dirty="0">
                <a:latin typeface="Times New Roman"/>
                <a:cs typeface="Times New Roman"/>
              </a:rPr>
              <a:t> </a:t>
            </a:r>
            <a:r>
              <a:rPr sz="2000" dirty="0">
                <a:latin typeface="Times New Roman"/>
                <a:cs typeface="Times New Roman"/>
              </a:rPr>
              <a:t>tư</a:t>
            </a:r>
            <a:r>
              <a:rPr sz="2000" spc="15" dirty="0">
                <a:latin typeface="Times New Roman"/>
                <a:cs typeface="Times New Roman"/>
              </a:rPr>
              <a:t> </a:t>
            </a:r>
            <a:r>
              <a:rPr sz="2000" dirty="0">
                <a:latin typeface="Times New Roman"/>
                <a:cs typeface="Times New Roman"/>
              </a:rPr>
              <a:t>vấn, phi</a:t>
            </a:r>
            <a:r>
              <a:rPr sz="2000" spc="-10" dirty="0">
                <a:latin typeface="Times New Roman"/>
                <a:cs typeface="Times New Roman"/>
              </a:rPr>
              <a:t> </a:t>
            </a:r>
            <a:r>
              <a:rPr sz="2000" dirty="0">
                <a:latin typeface="Times New Roman"/>
                <a:cs typeface="Times New Roman"/>
              </a:rPr>
              <a:t>tư</a:t>
            </a:r>
            <a:r>
              <a:rPr sz="2000" spc="10" dirty="0">
                <a:latin typeface="Times New Roman"/>
                <a:cs typeface="Times New Roman"/>
              </a:rPr>
              <a:t> </a:t>
            </a:r>
            <a:r>
              <a:rPr sz="2000" dirty="0">
                <a:latin typeface="Times New Roman"/>
                <a:cs typeface="Times New Roman"/>
              </a:rPr>
              <a:t>vấn,</a:t>
            </a:r>
            <a:r>
              <a:rPr sz="2000" spc="20" dirty="0">
                <a:latin typeface="Times New Roman"/>
                <a:cs typeface="Times New Roman"/>
              </a:rPr>
              <a:t> </a:t>
            </a:r>
            <a:r>
              <a:rPr sz="2000" dirty="0">
                <a:latin typeface="Times New Roman"/>
                <a:cs typeface="Times New Roman"/>
              </a:rPr>
              <a:t>thuốc,</a:t>
            </a:r>
            <a:r>
              <a:rPr sz="2000" spc="10" dirty="0">
                <a:latin typeface="Times New Roman"/>
                <a:cs typeface="Times New Roman"/>
              </a:rPr>
              <a:t> </a:t>
            </a:r>
            <a:r>
              <a:rPr sz="2000" dirty="0">
                <a:latin typeface="Times New Roman"/>
                <a:cs typeface="Times New Roman"/>
              </a:rPr>
              <a:t>hóa</a:t>
            </a:r>
            <a:r>
              <a:rPr sz="2000" spc="5" dirty="0">
                <a:latin typeface="Times New Roman"/>
                <a:cs typeface="Times New Roman"/>
              </a:rPr>
              <a:t> </a:t>
            </a:r>
            <a:r>
              <a:rPr sz="2000" dirty="0">
                <a:latin typeface="Times New Roman"/>
                <a:cs typeface="Times New Roman"/>
              </a:rPr>
              <a:t>chất,</a:t>
            </a:r>
            <a:r>
              <a:rPr sz="2000" spc="5" dirty="0">
                <a:latin typeface="Times New Roman"/>
                <a:cs typeface="Times New Roman"/>
              </a:rPr>
              <a:t> </a:t>
            </a:r>
            <a:r>
              <a:rPr sz="2000" dirty="0">
                <a:latin typeface="Times New Roman"/>
                <a:cs typeface="Times New Roman"/>
              </a:rPr>
              <a:t>vật</a:t>
            </a:r>
            <a:r>
              <a:rPr sz="2000" spc="5" dirty="0">
                <a:latin typeface="Times New Roman"/>
                <a:cs typeface="Times New Roman"/>
              </a:rPr>
              <a:t> </a:t>
            </a:r>
            <a:r>
              <a:rPr sz="2000" dirty="0">
                <a:latin typeface="Times New Roman"/>
                <a:cs typeface="Times New Roman"/>
              </a:rPr>
              <a:t>tư</a:t>
            </a:r>
            <a:r>
              <a:rPr sz="2000" spc="15" dirty="0">
                <a:latin typeface="Times New Roman"/>
                <a:cs typeface="Times New Roman"/>
              </a:rPr>
              <a:t> </a:t>
            </a:r>
            <a:r>
              <a:rPr sz="2000" dirty="0">
                <a:latin typeface="Times New Roman"/>
                <a:cs typeface="Times New Roman"/>
              </a:rPr>
              <a:t>xét nghiệm,</a:t>
            </a:r>
            <a:r>
              <a:rPr sz="2000" spc="25" dirty="0">
                <a:latin typeface="Times New Roman"/>
                <a:cs typeface="Times New Roman"/>
              </a:rPr>
              <a:t> </a:t>
            </a:r>
            <a:r>
              <a:rPr sz="2000" dirty="0">
                <a:latin typeface="Times New Roman"/>
                <a:cs typeface="Times New Roman"/>
              </a:rPr>
              <a:t>thiết</a:t>
            </a:r>
            <a:r>
              <a:rPr sz="2000" spc="5" dirty="0">
                <a:latin typeface="Times New Roman"/>
                <a:cs typeface="Times New Roman"/>
              </a:rPr>
              <a:t> </a:t>
            </a:r>
            <a:r>
              <a:rPr sz="2000" dirty="0">
                <a:latin typeface="Times New Roman"/>
                <a:cs typeface="Times New Roman"/>
              </a:rPr>
              <a:t>bị</a:t>
            </a:r>
            <a:r>
              <a:rPr sz="2000" spc="5" dirty="0">
                <a:latin typeface="Times New Roman"/>
                <a:cs typeface="Times New Roman"/>
              </a:rPr>
              <a:t> </a:t>
            </a:r>
            <a:r>
              <a:rPr sz="2000" spc="-50" dirty="0">
                <a:latin typeface="Times New Roman"/>
                <a:cs typeface="Times New Roman"/>
              </a:rPr>
              <a:t>y </a:t>
            </a:r>
            <a:r>
              <a:rPr sz="2000" dirty="0">
                <a:latin typeface="Times New Roman"/>
                <a:cs typeface="Times New Roman"/>
              </a:rPr>
              <a:t>tế,</a:t>
            </a:r>
            <a:r>
              <a:rPr sz="2000" spc="200" dirty="0">
                <a:latin typeface="Times New Roman"/>
                <a:cs typeface="Times New Roman"/>
              </a:rPr>
              <a:t> </a:t>
            </a:r>
            <a:r>
              <a:rPr sz="2000" dirty="0">
                <a:latin typeface="Times New Roman"/>
                <a:cs typeface="Times New Roman"/>
              </a:rPr>
              <a:t>linh</a:t>
            </a:r>
            <a:r>
              <a:rPr sz="2000" spc="200" dirty="0">
                <a:latin typeface="Times New Roman"/>
                <a:cs typeface="Times New Roman"/>
              </a:rPr>
              <a:t> </a:t>
            </a:r>
            <a:r>
              <a:rPr sz="2000" dirty="0">
                <a:latin typeface="Times New Roman"/>
                <a:cs typeface="Times New Roman"/>
              </a:rPr>
              <a:t>kiện,</a:t>
            </a:r>
            <a:r>
              <a:rPr sz="2000" spc="190" dirty="0">
                <a:latin typeface="Times New Roman"/>
                <a:cs typeface="Times New Roman"/>
              </a:rPr>
              <a:t> </a:t>
            </a:r>
            <a:r>
              <a:rPr sz="2000" dirty="0">
                <a:latin typeface="Times New Roman"/>
                <a:cs typeface="Times New Roman"/>
              </a:rPr>
              <a:t>phụ</a:t>
            </a:r>
            <a:r>
              <a:rPr sz="2000" spc="200" dirty="0">
                <a:latin typeface="Times New Roman"/>
                <a:cs typeface="Times New Roman"/>
              </a:rPr>
              <a:t> </a:t>
            </a:r>
            <a:r>
              <a:rPr sz="2000" dirty="0">
                <a:latin typeface="Times New Roman"/>
                <a:cs typeface="Times New Roman"/>
              </a:rPr>
              <a:t>kiện,</a:t>
            </a:r>
            <a:r>
              <a:rPr sz="2000" spc="195" dirty="0">
                <a:latin typeface="Times New Roman"/>
                <a:cs typeface="Times New Roman"/>
              </a:rPr>
              <a:t> </a:t>
            </a:r>
            <a:r>
              <a:rPr sz="2000" dirty="0">
                <a:latin typeface="Times New Roman"/>
                <a:cs typeface="Times New Roman"/>
              </a:rPr>
              <a:t>phương</a:t>
            </a:r>
            <a:r>
              <a:rPr sz="2000" spc="200" dirty="0">
                <a:latin typeface="Times New Roman"/>
                <a:cs typeface="Times New Roman"/>
              </a:rPr>
              <a:t> </a:t>
            </a:r>
            <a:r>
              <a:rPr sz="2000" dirty="0">
                <a:latin typeface="Times New Roman"/>
                <a:cs typeface="Times New Roman"/>
              </a:rPr>
              <a:t>tiện,</a:t>
            </a:r>
            <a:r>
              <a:rPr sz="2000" spc="195" dirty="0">
                <a:latin typeface="Times New Roman"/>
                <a:cs typeface="Times New Roman"/>
              </a:rPr>
              <a:t> </a:t>
            </a:r>
            <a:r>
              <a:rPr sz="2000" dirty="0">
                <a:latin typeface="Times New Roman"/>
                <a:cs typeface="Times New Roman"/>
              </a:rPr>
              <a:t>xây</a:t>
            </a:r>
            <a:r>
              <a:rPr sz="2000" spc="200" dirty="0">
                <a:latin typeface="Times New Roman"/>
                <a:cs typeface="Times New Roman"/>
              </a:rPr>
              <a:t> </a:t>
            </a:r>
            <a:r>
              <a:rPr sz="2000" dirty="0">
                <a:latin typeface="Times New Roman"/>
                <a:cs typeface="Times New Roman"/>
              </a:rPr>
              <a:t>lắp</a:t>
            </a:r>
            <a:r>
              <a:rPr sz="2000" spc="195" dirty="0">
                <a:latin typeface="Times New Roman"/>
                <a:cs typeface="Times New Roman"/>
              </a:rPr>
              <a:t> </a:t>
            </a:r>
            <a:r>
              <a:rPr sz="2000" dirty="0">
                <a:latin typeface="Times New Roman"/>
                <a:cs typeface="Times New Roman"/>
              </a:rPr>
              <a:t>để</a:t>
            </a:r>
            <a:r>
              <a:rPr sz="2000" spc="195" dirty="0">
                <a:latin typeface="Times New Roman"/>
                <a:cs typeface="Times New Roman"/>
              </a:rPr>
              <a:t> </a:t>
            </a:r>
            <a:r>
              <a:rPr sz="2000" dirty="0">
                <a:latin typeface="Times New Roman"/>
                <a:cs typeface="Times New Roman"/>
              </a:rPr>
              <a:t>thiết</a:t>
            </a:r>
            <a:r>
              <a:rPr sz="2000" spc="190" dirty="0">
                <a:latin typeface="Times New Roman"/>
                <a:cs typeface="Times New Roman"/>
              </a:rPr>
              <a:t> </a:t>
            </a:r>
            <a:r>
              <a:rPr sz="2000" dirty="0">
                <a:latin typeface="Times New Roman"/>
                <a:cs typeface="Times New Roman"/>
              </a:rPr>
              <a:t>lập,</a:t>
            </a:r>
            <a:r>
              <a:rPr sz="2000" spc="185" dirty="0">
                <a:latin typeface="Times New Roman"/>
                <a:cs typeface="Times New Roman"/>
              </a:rPr>
              <a:t> </a:t>
            </a:r>
            <a:r>
              <a:rPr sz="2000" dirty="0">
                <a:latin typeface="Times New Roman"/>
                <a:cs typeface="Times New Roman"/>
              </a:rPr>
              <a:t>cải</a:t>
            </a:r>
            <a:r>
              <a:rPr sz="2000" spc="200" dirty="0">
                <a:latin typeface="Times New Roman"/>
                <a:cs typeface="Times New Roman"/>
              </a:rPr>
              <a:t> </a:t>
            </a:r>
            <a:r>
              <a:rPr sz="2000" dirty="0">
                <a:latin typeface="Times New Roman"/>
                <a:cs typeface="Times New Roman"/>
              </a:rPr>
              <a:t>tạo,</a:t>
            </a:r>
            <a:r>
              <a:rPr sz="2000" spc="195" dirty="0">
                <a:latin typeface="Times New Roman"/>
                <a:cs typeface="Times New Roman"/>
              </a:rPr>
              <a:t> </a:t>
            </a:r>
            <a:r>
              <a:rPr sz="2000" dirty="0">
                <a:latin typeface="Times New Roman"/>
                <a:cs typeface="Times New Roman"/>
              </a:rPr>
              <a:t>xây</a:t>
            </a:r>
            <a:r>
              <a:rPr sz="2000" spc="200" dirty="0">
                <a:latin typeface="Times New Roman"/>
                <a:cs typeface="Times New Roman"/>
              </a:rPr>
              <a:t> </a:t>
            </a:r>
            <a:r>
              <a:rPr sz="2000" dirty="0">
                <a:latin typeface="Times New Roman"/>
                <a:cs typeface="Times New Roman"/>
              </a:rPr>
              <a:t>dựng</a:t>
            </a:r>
            <a:r>
              <a:rPr sz="2000" spc="195" dirty="0">
                <a:latin typeface="Times New Roman"/>
                <a:cs typeface="Times New Roman"/>
              </a:rPr>
              <a:t> </a:t>
            </a:r>
            <a:r>
              <a:rPr sz="2000" spc="-25" dirty="0">
                <a:latin typeface="Times New Roman"/>
                <a:cs typeface="Times New Roman"/>
              </a:rPr>
              <a:t>khu </a:t>
            </a:r>
            <a:r>
              <a:rPr sz="2000" dirty="0">
                <a:latin typeface="Times New Roman"/>
                <a:cs typeface="Times New Roman"/>
              </a:rPr>
              <a:t>điều</a:t>
            </a:r>
            <a:r>
              <a:rPr sz="2000" spc="275" dirty="0">
                <a:latin typeface="Times New Roman"/>
                <a:cs typeface="Times New Roman"/>
              </a:rPr>
              <a:t> </a:t>
            </a:r>
            <a:r>
              <a:rPr sz="2000" dirty="0">
                <a:latin typeface="Times New Roman"/>
                <a:cs typeface="Times New Roman"/>
              </a:rPr>
              <a:t>trị,</a:t>
            </a:r>
            <a:r>
              <a:rPr sz="2000" spc="260" dirty="0">
                <a:latin typeface="Times New Roman"/>
                <a:cs typeface="Times New Roman"/>
              </a:rPr>
              <a:t> </a:t>
            </a:r>
            <a:r>
              <a:rPr sz="2000" dirty="0">
                <a:latin typeface="Times New Roman"/>
                <a:cs typeface="Times New Roman"/>
              </a:rPr>
              <a:t>bệnh</a:t>
            </a:r>
            <a:r>
              <a:rPr sz="2000" spc="270" dirty="0">
                <a:latin typeface="Times New Roman"/>
                <a:cs typeface="Times New Roman"/>
              </a:rPr>
              <a:t> </a:t>
            </a:r>
            <a:r>
              <a:rPr sz="2000" dirty="0">
                <a:latin typeface="Times New Roman"/>
                <a:cs typeface="Times New Roman"/>
              </a:rPr>
              <a:t>viện</a:t>
            </a:r>
            <a:r>
              <a:rPr sz="2000" spc="265" dirty="0">
                <a:latin typeface="Times New Roman"/>
                <a:cs typeface="Times New Roman"/>
              </a:rPr>
              <a:t> </a:t>
            </a:r>
            <a:r>
              <a:rPr sz="2000" dirty="0">
                <a:latin typeface="Times New Roman"/>
                <a:cs typeface="Times New Roman"/>
              </a:rPr>
              <a:t>dã</a:t>
            </a:r>
            <a:r>
              <a:rPr sz="2000" spc="270" dirty="0">
                <a:latin typeface="Times New Roman"/>
                <a:cs typeface="Times New Roman"/>
              </a:rPr>
              <a:t> </a:t>
            </a:r>
            <a:r>
              <a:rPr sz="2000" dirty="0">
                <a:latin typeface="Times New Roman"/>
                <a:cs typeface="Times New Roman"/>
              </a:rPr>
              <a:t>chiến</a:t>
            </a:r>
            <a:r>
              <a:rPr sz="2000" spc="265" dirty="0">
                <a:latin typeface="Times New Roman"/>
                <a:cs typeface="Times New Roman"/>
              </a:rPr>
              <a:t> </a:t>
            </a:r>
            <a:r>
              <a:rPr sz="2000" dirty="0">
                <a:latin typeface="Times New Roman"/>
                <a:cs typeface="Times New Roman"/>
              </a:rPr>
              <a:t>phục</a:t>
            </a:r>
            <a:r>
              <a:rPr sz="2000" spc="265" dirty="0">
                <a:latin typeface="Times New Roman"/>
                <a:cs typeface="Times New Roman"/>
              </a:rPr>
              <a:t> </a:t>
            </a:r>
            <a:r>
              <a:rPr sz="2000" dirty="0">
                <a:latin typeface="Times New Roman"/>
                <a:cs typeface="Times New Roman"/>
              </a:rPr>
              <a:t>vụ</a:t>
            </a:r>
            <a:r>
              <a:rPr sz="2000" spc="275" dirty="0">
                <a:latin typeface="Times New Roman"/>
                <a:cs typeface="Times New Roman"/>
              </a:rPr>
              <a:t> </a:t>
            </a:r>
            <a:r>
              <a:rPr sz="2000" dirty="0">
                <a:latin typeface="Times New Roman"/>
                <a:cs typeface="Times New Roman"/>
              </a:rPr>
              <a:t>công</a:t>
            </a:r>
            <a:r>
              <a:rPr sz="2000" spc="265" dirty="0">
                <a:latin typeface="Times New Roman"/>
                <a:cs typeface="Times New Roman"/>
              </a:rPr>
              <a:t> </a:t>
            </a:r>
            <a:r>
              <a:rPr sz="2000" dirty="0">
                <a:latin typeface="Times New Roman"/>
                <a:cs typeface="Times New Roman"/>
              </a:rPr>
              <a:t>tác</a:t>
            </a:r>
            <a:r>
              <a:rPr sz="2000" spc="270" dirty="0">
                <a:latin typeface="Times New Roman"/>
                <a:cs typeface="Times New Roman"/>
              </a:rPr>
              <a:t> </a:t>
            </a:r>
            <a:r>
              <a:rPr sz="2000" dirty="0">
                <a:latin typeface="Times New Roman"/>
                <a:cs typeface="Times New Roman"/>
              </a:rPr>
              <a:t>phòng,</a:t>
            </a:r>
            <a:r>
              <a:rPr sz="2000" spc="280" dirty="0">
                <a:latin typeface="Times New Roman"/>
                <a:cs typeface="Times New Roman"/>
              </a:rPr>
              <a:t> </a:t>
            </a:r>
            <a:r>
              <a:rPr sz="2000" dirty="0">
                <a:latin typeface="Times New Roman"/>
                <a:cs typeface="Times New Roman"/>
              </a:rPr>
              <a:t>chống</a:t>
            </a:r>
            <a:r>
              <a:rPr sz="2000" spc="270" dirty="0">
                <a:latin typeface="Times New Roman"/>
                <a:cs typeface="Times New Roman"/>
              </a:rPr>
              <a:t> </a:t>
            </a:r>
            <a:r>
              <a:rPr sz="2000" dirty="0">
                <a:latin typeface="Times New Roman"/>
                <a:cs typeface="Times New Roman"/>
              </a:rPr>
              <a:t>dịch</a:t>
            </a:r>
            <a:r>
              <a:rPr sz="2000" spc="280" dirty="0">
                <a:latin typeface="Times New Roman"/>
                <a:cs typeface="Times New Roman"/>
              </a:rPr>
              <a:t> </a:t>
            </a:r>
            <a:r>
              <a:rPr sz="2000" dirty="0">
                <a:latin typeface="Times New Roman"/>
                <a:cs typeface="Times New Roman"/>
              </a:rPr>
              <a:t>mà</a:t>
            </a:r>
            <a:r>
              <a:rPr sz="2000" spc="270" dirty="0">
                <a:latin typeface="Times New Roman"/>
                <a:cs typeface="Times New Roman"/>
              </a:rPr>
              <a:t> </a:t>
            </a:r>
            <a:r>
              <a:rPr sz="2000" dirty="0">
                <a:latin typeface="Times New Roman"/>
                <a:cs typeface="Times New Roman"/>
              </a:rPr>
              <a:t>số</a:t>
            </a:r>
            <a:r>
              <a:rPr sz="2000" spc="280" dirty="0">
                <a:latin typeface="Times New Roman"/>
                <a:cs typeface="Times New Roman"/>
              </a:rPr>
              <a:t> </a:t>
            </a:r>
            <a:r>
              <a:rPr sz="2000" spc="-10" dirty="0">
                <a:latin typeface="Times New Roman"/>
                <a:cs typeface="Times New Roman"/>
              </a:rPr>
              <a:t>lượng </a:t>
            </a:r>
            <a:r>
              <a:rPr sz="2000" dirty="0">
                <a:latin typeface="Times New Roman"/>
                <a:cs typeface="Times New Roman"/>
              </a:rPr>
              <a:t>thuốc,</a:t>
            </a:r>
            <a:r>
              <a:rPr sz="2000" spc="100" dirty="0">
                <a:latin typeface="Times New Roman"/>
                <a:cs typeface="Times New Roman"/>
              </a:rPr>
              <a:t> </a:t>
            </a:r>
            <a:r>
              <a:rPr sz="2000" dirty="0">
                <a:latin typeface="Times New Roman"/>
                <a:cs typeface="Times New Roman"/>
              </a:rPr>
              <a:t>hoá</a:t>
            </a:r>
            <a:r>
              <a:rPr sz="2000" spc="114" dirty="0">
                <a:latin typeface="Times New Roman"/>
                <a:cs typeface="Times New Roman"/>
              </a:rPr>
              <a:t> </a:t>
            </a:r>
            <a:r>
              <a:rPr sz="2000" dirty="0">
                <a:latin typeface="Times New Roman"/>
                <a:cs typeface="Times New Roman"/>
              </a:rPr>
              <a:t>chất,</a:t>
            </a:r>
            <a:r>
              <a:rPr sz="2000" spc="114" dirty="0">
                <a:latin typeface="Times New Roman"/>
                <a:cs typeface="Times New Roman"/>
              </a:rPr>
              <a:t> </a:t>
            </a:r>
            <a:r>
              <a:rPr sz="2000" dirty="0">
                <a:latin typeface="Times New Roman"/>
                <a:cs typeface="Times New Roman"/>
              </a:rPr>
              <a:t>vật</a:t>
            </a:r>
            <a:r>
              <a:rPr sz="2000" spc="110" dirty="0">
                <a:latin typeface="Times New Roman"/>
                <a:cs typeface="Times New Roman"/>
              </a:rPr>
              <a:t> </a:t>
            </a:r>
            <a:r>
              <a:rPr sz="2000" dirty="0">
                <a:latin typeface="Times New Roman"/>
                <a:cs typeface="Times New Roman"/>
              </a:rPr>
              <a:t>tư</a:t>
            </a:r>
            <a:r>
              <a:rPr sz="2000" spc="110" dirty="0">
                <a:latin typeface="Times New Roman"/>
                <a:cs typeface="Times New Roman"/>
              </a:rPr>
              <a:t> </a:t>
            </a:r>
            <a:r>
              <a:rPr sz="2000" dirty="0">
                <a:latin typeface="Times New Roman"/>
                <a:cs typeface="Times New Roman"/>
              </a:rPr>
              <a:t>xét</a:t>
            </a:r>
            <a:r>
              <a:rPr sz="2000" spc="114" dirty="0">
                <a:latin typeface="Times New Roman"/>
                <a:cs typeface="Times New Roman"/>
              </a:rPr>
              <a:t> </a:t>
            </a:r>
            <a:r>
              <a:rPr sz="2000" dirty="0">
                <a:latin typeface="Times New Roman"/>
                <a:cs typeface="Times New Roman"/>
              </a:rPr>
              <a:t>nghiệm,</a:t>
            </a:r>
            <a:r>
              <a:rPr sz="2000" spc="114" dirty="0">
                <a:latin typeface="Times New Roman"/>
                <a:cs typeface="Times New Roman"/>
              </a:rPr>
              <a:t> </a:t>
            </a:r>
            <a:r>
              <a:rPr sz="2000" dirty="0">
                <a:latin typeface="Times New Roman"/>
                <a:cs typeface="Times New Roman"/>
              </a:rPr>
              <a:t>thiết</a:t>
            </a:r>
            <a:r>
              <a:rPr sz="2000" spc="105" dirty="0">
                <a:latin typeface="Times New Roman"/>
                <a:cs typeface="Times New Roman"/>
              </a:rPr>
              <a:t> </a:t>
            </a:r>
            <a:r>
              <a:rPr sz="2000" dirty="0">
                <a:latin typeface="Times New Roman"/>
                <a:cs typeface="Times New Roman"/>
              </a:rPr>
              <a:t>bị</a:t>
            </a:r>
            <a:r>
              <a:rPr sz="2000" spc="110" dirty="0">
                <a:latin typeface="Times New Roman"/>
                <a:cs typeface="Times New Roman"/>
              </a:rPr>
              <a:t> </a:t>
            </a:r>
            <a:r>
              <a:rPr sz="2000" dirty="0">
                <a:latin typeface="Times New Roman"/>
                <a:cs typeface="Times New Roman"/>
              </a:rPr>
              <a:t>y</a:t>
            </a:r>
            <a:r>
              <a:rPr sz="2000" spc="105" dirty="0">
                <a:latin typeface="Times New Roman"/>
                <a:cs typeface="Times New Roman"/>
              </a:rPr>
              <a:t> </a:t>
            </a:r>
            <a:r>
              <a:rPr sz="2000" dirty="0">
                <a:latin typeface="Times New Roman"/>
                <a:cs typeface="Times New Roman"/>
              </a:rPr>
              <a:t>tế,</a:t>
            </a:r>
            <a:r>
              <a:rPr sz="2000" spc="120" dirty="0">
                <a:latin typeface="Times New Roman"/>
                <a:cs typeface="Times New Roman"/>
              </a:rPr>
              <a:t> </a:t>
            </a:r>
            <a:r>
              <a:rPr sz="2000" dirty="0">
                <a:latin typeface="Times New Roman"/>
                <a:cs typeface="Times New Roman"/>
              </a:rPr>
              <a:t>linh</a:t>
            </a:r>
            <a:r>
              <a:rPr sz="2000" spc="114" dirty="0">
                <a:latin typeface="Times New Roman"/>
                <a:cs typeface="Times New Roman"/>
              </a:rPr>
              <a:t> </a:t>
            </a:r>
            <a:r>
              <a:rPr sz="2000" dirty="0">
                <a:latin typeface="Times New Roman"/>
                <a:cs typeface="Times New Roman"/>
              </a:rPr>
              <a:t>kiện,</a:t>
            </a:r>
            <a:r>
              <a:rPr sz="2000" spc="114" dirty="0">
                <a:latin typeface="Times New Roman"/>
                <a:cs typeface="Times New Roman"/>
              </a:rPr>
              <a:t> </a:t>
            </a:r>
            <a:r>
              <a:rPr sz="2000" dirty="0">
                <a:latin typeface="Times New Roman"/>
                <a:cs typeface="Times New Roman"/>
              </a:rPr>
              <a:t>phụ</a:t>
            </a:r>
            <a:r>
              <a:rPr sz="2000" spc="110" dirty="0">
                <a:latin typeface="Times New Roman"/>
                <a:cs typeface="Times New Roman"/>
              </a:rPr>
              <a:t> </a:t>
            </a:r>
            <a:r>
              <a:rPr sz="2000" dirty="0">
                <a:latin typeface="Times New Roman"/>
                <a:cs typeface="Times New Roman"/>
              </a:rPr>
              <a:t>kiện,</a:t>
            </a:r>
            <a:r>
              <a:rPr sz="2000" spc="120" dirty="0">
                <a:latin typeface="Times New Roman"/>
                <a:cs typeface="Times New Roman"/>
              </a:rPr>
              <a:t> </a:t>
            </a:r>
            <a:r>
              <a:rPr sz="2000" dirty="0">
                <a:latin typeface="Times New Roman"/>
                <a:cs typeface="Times New Roman"/>
              </a:rPr>
              <a:t>phương</a:t>
            </a:r>
            <a:r>
              <a:rPr sz="2000" spc="125" dirty="0">
                <a:latin typeface="Times New Roman"/>
                <a:cs typeface="Times New Roman"/>
              </a:rPr>
              <a:t> </a:t>
            </a:r>
            <a:r>
              <a:rPr sz="2000" spc="-20" dirty="0">
                <a:latin typeface="Times New Roman"/>
                <a:cs typeface="Times New Roman"/>
              </a:rPr>
              <a:t>tiện </a:t>
            </a:r>
            <a:r>
              <a:rPr sz="2000" dirty="0">
                <a:latin typeface="Times New Roman"/>
                <a:cs typeface="Times New Roman"/>
              </a:rPr>
              <a:t>hiện</a:t>
            </a:r>
            <a:r>
              <a:rPr sz="2000" spc="-15" dirty="0">
                <a:latin typeface="Times New Roman"/>
                <a:cs typeface="Times New Roman"/>
              </a:rPr>
              <a:t> </a:t>
            </a:r>
            <a:r>
              <a:rPr sz="2000" dirty="0">
                <a:latin typeface="Times New Roman"/>
                <a:cs typeface="Times New Roman"/>
              </a:rPr>
              <a:t>có</a:t>
            </a:r>
            <a:r>
              <a:rPr sz="2000" spc="-10" dirty="0">
                <a:latin typeface="Times New Roman"/>
                <a:cs typeface="Times New Roman"/>
              </a:rPr>
              <a:t> </a:t>
            </a:r>
            <a:r>
              <a:rPr sz="2000" dirty="0">
                <a:latin typeface="Times New Roman"/>
                <a:cs typeface="Times New Roman"/>
              </a:rPr>
              <a:t>tại</a:t>
            </a:r>
            <a:r>
              <a:rPr sz="2000" spc="-5" dirty="0">
                <a:latin typeface="Times New Roman"/>
                <a:cs typeface="Times New Roman"/>
              </a:rPr>
              <a:t> </a:t>
            </a:r>
            <a:r>
              <a:rPr sz="2000" dirty="0">
                <a:latin typeface="Times New Roman"/>
                <a:cs typeface="Times New Roman"/>
              </a:rPr>
              <a:t>cơ</a:t>
            </a:r>
            <a:r>
              <a:rPr sz="2000" spc="-20" dirty="0">
                <a:latin typeface="Times New Roman"/>
                <a:cs typeface="Times New Roman"/>
              </a:rPr>
              <a:t> </a:t>
            </a:r>
            <a:r>
              <a:rPr sz="2000" dirty="0">
                <a:latin typeface="Times New Roman"/>
                <a:cs typeface="Times New Roman"/>
              </a:rPr>
              <a:t>sở</a:t>
            </a:r>
            <a:r>
              <a:rPr sz="2000" spc="-10" dirty="0">
                <a:latin typeface="Times New Roman"/>
                <a:cs typeface="Times New Roman"/>
              </a:rPr>
              <a:t> </a:t>
            </a:r>
            <a:r>
              <a:rPr sz="2000" dirty="0">
                <a:latin typeface="Times New Roman"/>
                <a:cs typeface="Times New Roman"/>
              </a:rPr>
              <a:t>khám, chữa</a:t>
            </a:r>
            <a:r>
              <a:rPr sz="2000" spc="-25" dirty="0">
                <a:latin typeface="Times New Roman"/>
                <a:cs typeface="Times New Roman"/>
              </a:rPr>
              <a:t> </a:t>
            </a:r>
            <a:r>
              <a:rPr sz="2000" dirty="0">
                <a:latin typeface="Times New Roman"/>
                <a:cs typeface="Times New Roman"/>
              </a:rPr>
              <a:t>bệnh</a:t>
            </a:r>
            <a:r>
              <a:rPr sz="2000" spc="-20" dirty="0">
                <a:latin typeface="Times New Roman"/>
                <a:cs typeface="Times New Roman"/>
              </a:rPr>
              <a:t> </a:t>
            </a:r>
            <a:r>
              <a:rPr sz="2000" dirty="0">
                <a:latin typeface="Times New Roman"/>
                <a:cs typeface="Times New Roman"/>
              </a:rPr>
              <a:t>không</a:t>
            </a:r>
            <a:r>
              <a:rPr sz="2000" spc="-40" dirty="0">
                <a:latin typeface="Times New Roman"/>
                <a:cs typeface="Times New Roman"/>
              </a:rPr>
              <a:t> </a:t>
            </a:r>
            <a:r>
              <a:rPr sz="2000" dirty="0">
                <a:latin typeface="Times New Roman"/>
                <a:cs typeface="Times New Roman"/>
              </a:rPr>
              <a:t>đáp</a:t>
            </a:r>
            <a:r>
              <a:rPr sz="2000" spc="-20" dirty="0">
                <a:latin typeface="Times New Roman"/>
                <a:cs typeface="Times New Roman"/>
              </a:rPr>
              <a:t> </a:t>
            </a:r>
            <a:r>
              <a:rPr sz="2000" dirty="0">
                <a:latin typeface="Times New Roman"/>
                <a:cs typeface="Times New Roman"/>
              </a:rPr>
              <a:t>ứng</a:t>
            </a:r>
            <a:r>
              <a:rPr sz="2000" spc="-15" dirty="0">
                <a:latin typeface="Times New Roman"/>
                <a:cs typeface="Times New Roman"/>
              </a:rPr>
              <a:t> </a:t>
            </a:r>
            <a:r>
              <a:rPr sz="2000" spc="-10" dirty="0">
                <a:latin typeface="Times New Roman"/>
                <a:cs typeface="Times New Roman"/>
              </a:rPr>
              <a:t>được;</a:t>
            </a:r>
            <a:endParaRPr sz="2000">
              <a:latin typeface="Times New Roman"/>
              <a:cs typeface="Times New Roman"/>
            </a:endParaRPr>
          </a:p>
          <a:p>
            <a:pPr marL="12700" marR="5080" indent="150495" algn="just">
              <a:lnSpc>
                <a:spcPct val="86200"/>
              </a:lnSpc>
              <a:spcBef>
                <a:spcPts val="815"/>
              </a:spcBef>
              <a:buChar char="-"/>
              <a:tabLst>
                <a:tab pos="163195" algn="l"/>
              </a:tabLst>
            </a:pPr>
            <a:r>
              <a:rPr sz="2000" dirty="0">
                <a:latin typeface="Times New Roman"/>
                <a:cs typeface="Times New Roman"/>
              </a:rPr>
              <a:t>Gói</a:t>
            </a:r>
            <a:r>
              <a:rPr sz="2000" spc="15" dirty="0">
                <a:latin typeface="Times New Roman"/>
                <a:cs typeface="Times New Roman"/>
              </a:rPr>
              <a:t> </a:t>
            </a:r>
            <a:r>
              <a:rPr sz="2000" dirty="0">
                <a:latin typeface="Times New Roman"/>
                <a:cs typeface="Times New Roman"/>
              </a:rPr>
              <a:t>thầu</a:t>
            </a:r>
            <a:r>
              <a:rPr sz="2000" spc="10" dirty="0">
                <a:latin typeface="Times New Roman"/>
                <a:cs typeface="Times New Roman"/>
              </a:rPr>
              <a:t> </a:t>
            </a:r>
            <a:r>
              <a:rPr sz="2000" dirty="0">
                <a:latin typeface="Times New Roman"/>
                <a:cs typeface="Times New Roman"/>
              </a:rPr>
              <a:t>dịch</a:t>
            </a:r>
            <a:r>
              <a:rPr sz="2000" spc="15" dirty="0">
                <a:latin typeface="Times New Roman"/>
                <a:cs typeface="Times New Roman"/>
              </a:rPr>
              <a:t> </a:t>
            </a:r>
            <a:r>
              <a:rPr sz="2000" dirty="0">
                <a:latin typeface="Times New Roman"/>
                <a:cs typeface="Times New Roman"/>
              </a:rPr>
              <a:t>vụ</a:t>
            </a:r>
            <a:r>
              <a:rPr sz="2000" spc="15" dirty="0">
                <a:latin typeface="Times New Roman"/>
                <a:cs typeface="Times New Roman"/>
              </a:rPr>
              <a:t> </a:t>
            </a:r>
            <a:r>
              <a:rPr sz="2000" dirty="0">
                <a:latin typeface="Times New Roman"/>
                <a:cs typeface="Times New Roman"/>
              </a:rPr>
              <a:t>tư</a:t>
            </a:r>
            <a:r>
              <a:rPr sz="2000" spc="15" dirty="0">
                <a:latin typeface="Times New Roman"/>
                <a:cs typeface="Times New Roman"/>
              </a:rPr>
              <a:t> </a:t>
            </a:r>
            <a:r>
              <a:rPr sz="2000" dirty="0">
                <a:latin typeface="Times New Roman"/>
                <a:cs typeface="Times New Roman"/>
              </a:rPr>
              <a:t>vấn, phi</a:t>
            </a:r>
            <a:r>
              <a:rPr sz="2000" spc="-10" dirty="0">
                <a:latin typeface="Times New Roman"/>
                <a:cs typeface="Times New Roman"/>
              </a:rPr>
              <a:t> </a:t>
            </a:r>
            <a:r>
              <a:rPr sz="2000" dirty="0">
                <a:latin typeface="Times New Roman"/>
                <a:cs typeface="Times New Roman"/>
              </a:rPr>
              <a:t>tư</a:t>
            </a:r>
            <a:r>
              <a:rPr sz="2000" spc="10" dirty="0">
                <a:latin typeface="Times New Roman"/>
                <a:cs typeface="Times New Roman"/>
              </a:rPr>
              <a:t> </a:t>
            </a:r>
            <a:r>
              <a:rPr sz="2000" dirty="0">
                <a:latin typeface="Times New Roman"/>
                <a:cs typeface="Times New Roman"/>
              </a:rPr>
              <a:t>vấn,</a:t>
            </a:r>
            <a:r>
              <a:rPr sz="2000" spc="20" dirty="0">
                <a:latin typeface="Times New Roman"/>
                <a:cs typeface="Times New Roman"/>
              </a:rPr>
              <a:t> </a:t>
            </a:r>
            <a:r>
              <a:rPr sz="2000" dirty="0">
                <a:latin typeface="Times New Roman"/>
                <a:cs typeface="Times New Roman"/>
              </a:rPr>
              <a:t>thuốc,</a:t>
            </a:r>
            <a:r>
              <a:rPr sz="2000" spc="10" dirty="0">
                <a:latin typeface="Times New Roman"/>
                <a:cs typeface="Times New Roman"/>
              </a:rPr>
              <a:t> </a:t>
            </a:r>
            <a:r>
              <a:rPr sz="2000" dirty="0">
                <a:latin typeface="Times New Roman"/>
                <a:cs typeface="Times New Roman"/>
              </a:rPr>
              <a:t>hóa</a:t>
            </a:r>
            <a:r>
              <a:rPr sz="2000" spc="5" dirty="0">
                <a:latin typeface="Times New Roman"/>
                <a:cs typeface="Times New Roman"/>
              </a:rPr>
              <a:t> </a:t>
            </a:r>
            <a:r>
              <a:rPr sz="2000" dirty="0">
                <a:latin typeface="Times New Roman"/>
                <a:cs typeface="Times New Roman"/>
              </a:rPr>
              <a:t>chất,</a:t>
            </a:r>
            <a:r>
              <a:rPr sz="2000" spc="5" dirty="0">
                <a:latin typeface="Times New Roman"/>
                <a:cs typeface="Times New Roman"/>
              </a:rPr>
              <a:t> </a:t>
            </a:r>
            <a:r>
              <a:rPr sz="2000" dirty="0">
                <a:latin typeface="Times New Roman"/>
                <a:cs typeface="Times New Roman"/>
              </a:rPr>
              <a:t>vật</a:t>
            </a:r>
            <a:r>
              <a:rPr sz="2000" spc="5" dirty="0">
                <a:latin typeface="Times New Roman"/>
                <a:cs typeface="Times New Roman"/>
              </a:rPr>
              <a:t> </a:t>
            </a:r>
            <a:r>
              <a:rPr sz="2000" dirty="0">
                <a:latin typeface="Times New Roman"/>
                <a:cs typeface="Times New Roman"/>
              </a:rPr>
              <a:t>tư</a:t>
            </a:r>
            <a:r>
              <a:rPr sz="2000" spc="15" dirty="0">
                <a:latin typeface="Times New Roman"/>
                <a:cs typeface="Times New Roman"/>
              </a:rPr>
              <a:t> </a:t>
            </a:r>
            <a:r>
              <a:rPr sz="2000" dirty="0">
                <a:latin typeface="Times New Roman"/>
                <a:cs typeface="Times New Roman"/>
              </a:rPr>
              <a:t>xét nghiệm,</a:t>
            </a:r>
            <a:r>
              <a:rPr sz="2000" spc="25" dirty="0">
                <a:latin typeface="Times New Roman"/>
                <a:cs typeface="Times New Roman"/>
              </a:rPr>
              <a:t> </a:t>
            </a:r>
            <a:r>
              <a:rPr sz="2000" dirty="0">
                <a:latin typeface="Times New Roman"/>
                <a:cs typeface="Times New Roman"/>
              </a:rPr>
              <a:t>thiết</a:t>
            </a:r>
            <a:r>
              <a:rPr sz="2000" spc="5" dirty="0">
                <a:latin typeface="Times New Roman"/>
                <a:cs typeface="Times New Roman"/>
              </a:rPr>
              <a:t> </a:t>
            </a:r>
            <a:r>
              <a:rPr sz="2000" dirty="0">
                <a:latin typeface="Times New Roman"/>
                <a:cs typeface="Times New Roman"/>
              </a:rPr>
              <a:t>bị</a:t>
            </a:r>
            <a:r>
              <a:rPr sz="2000" spc="5" dirty="0">
                <a:latin typeface="Times New Roman"/>
                <a:cs typeface="Times New Roman"/>
              </a:rPr>
              <a:t> </a:t>
            </a:r>
            <a:r>
              <a:rPr sz="2000" spc="-50" dirty="0">
                <a:latin typeface="Times New Roman"/>
                <a:cs typeface="Times New Roman"/>
              </a:rPr>
              <a:t>y </a:t>
            </a:r>
            <a:r>
              <a:rPr sz="2000" dirty="0">
                <a:latin typeface="Times New Roman"/>
                <a:cs typeface="Times New Roman"/>
              </a:rPr>
              <a:t>tế,</a:t>
            </a:r>
            <a:r>
              <a:rPr sz="2000" spc="100" dirty="0">
                <a:latin typeface="Times New Roman"/>
                <a:cs typeface="Times New Roman"/>
              </a:rPr>
              <a:t> </a:t>
            </a:r>
            <a:r>
              <a:rPr sz="2000" dirty="0">
                <a:latin typeface="Times New Roman"/>
                <a:cs typeface="Times New Roman"/>
              </a:rPr>
              <a:t>linh</a:t>
            </a:r>
            <a:r>
              <a:rPr sz="2000" spc="110" dirty="0">
                <a:latin typeface="Times New Roman"/>
                <a:cs typeface="Times New Roman"/>
              </a:rPr>
              <a:t> </a:t>
            </a:r>
            <a:r>
              <a:rPr sz="2000" dirty="0">
                <a:latin typeface="Times New Roman"/>
                <a:cs typeface="Times New Roman"/>
              </a:rPr>
              <a:t>kiện,</a:t>
            </a:r>
            <a:r>
              <a:rPr sz="2000" spc="95" dirty="0">
                <a:latin typeface="Times New Roman"/>
                <a:cs typeface="Times New Roman"/>
              </a:rPr>
              <a:t> </a:t>
            </a:r>
            <a:r>
              <a:rPr sz="2000" dirty="0">
                <a:latin typeface="Times New Roman"/>
                <a:cs typeface="Times New Roman"/>
              </a:rPr>
              <a:t>phụ</a:t>
            </a:r>
            <a:r>
              <a:rPr sz="2000" spc="95" dirty="0">
                <a:latin typeface="Times New Roman"/>
                <a:cs typeface="Times New Roman"/>
              </a:rPr>
              <a:t> </a:t>
            </a:r>
            <a:r>
              <a:rPr sz="2000" dirty="0">
                <a:latin typeface="Times New Roman"/>
                <a:cs typeface="Times New Roman"/>
              </a:rPr>
              <a:t>kiện,</a:t>
            </a:r>
            <a:r>
              <a:rPr sz="2000" spc="100" dirty="0">
                <a:latin typeface="Times New Roman"/>
                <a:cs typeface="Times New Roman"/>
              </a:rPr>
              <a:t> </a:t>
            </a:r>
            <a:r>
              <a:rPr sz="2000" dirty="0">
                <a:latin typeface="Times New Roman"/>
                <a:cs typeface="Times New Roman"/>
              </a:rPr>
              <a:t>phương</a:t>
            </a:r>
            <a:r>
              <a:rPr sz="2000" spc="114" dirty="0">
                <a:latin typeface="Times New Roman"/>
                <a:cs typeface="Times New Roman"/>
              </a:rPr>
              <a:t> </a:t>
            </a:r>
            <a:r>
              <a:rPr sz="2000" dirty="0">
                <a:latin typeface="Times New Roman"/>
                <a:cs typeface="Times New Roman"/>
              </a:rPr>
              <a:t>tiện,</a:t>
            </a:r>
            <a:r>
              <a:rPr sz="2000" spc="105" dirty="0">
                <a:latin typeface="Times New Roman"/>
                <a:cs typeface="Times New Roman"/>
              </a:rPr>
              <a:t> </a:t>
            </a:r>
            <a:r>
              <a:rPr sz="2000" dirty="0">
                <a:latin typeface="Times New Roman"/>
                <a:cs typeface="Times New Roman"/>
              </a:rPr>
              <a:t>xây</a:t>
            </a:r>
            <a:r>
              <a:rPr sz="2000" spc="100" dirty="0">
                <a:latin typeface="Times New Roman"/>
                <a:cs typeface="Times New Roman"/>
              </a:rPr>
              <a:t> </a:t>
            </a:r>
            <a:r>
              <a:rPr sz="2000" dirty="0">
                <a:latin typeface="Times New Roman"/>
                <a:cs typeface="Times New Roman"/>
              </a:rPr>
              <a:t>lắp</a:t>
            </a:r>
            <a:r>
              <a:rPr sz="2000" spc="105" dirty="0">
                <a:latin typeface="Times New Roman"/>
                <a:cs typeface="Times New Roman"/>
              </a:rPr>
              <a:t> </a:t>
            </a:r>
            <a:r>
              <a:rPr sz="2000" dirty="0">
                <a:latin typeface="Times New Roman"/>
                <a:cs typeface="Times New Roman"/>
              </a:rPr>
              <a:t>phục</a:t>
            </a:r>
            <a:r>
              <a:rPr sz="2000" spc="105" dirty="0">
                <a:latin typeface="Times New Roman"/>
                <a:cs typeface="Times New Roman"/>
              </a:rPr>
              <a:t> </a:t>
            </a:r>
            <a:r>
              <a:rPr sz="2000" dirty="0">
                <a:latin typeface="Times New Roman"/>
                <a:cs typeface="Times New Roman"/>
              </a:rPr>
              <a:t>vụ</a:t>
            </a:r>
            <a:r>
              <a:rPr sz="2000" spc="110" dirty="0">
                <a:latin typeface="Times New Roman"/>
                <a:cs typeface="Times New Roman"/>
              </a:rPr>
              <a:t> </a:t>
            </a:r>
            <a:r>
              <a:rPr sz="2000" dirty="0">
                <a:latin typeface="Times New Roman"/>
                <a:cs typeface="Times New Roman"/>
              </a:rPr>
              <a:t>các</a:t>
            </a:r>
            <a:r>
              <a:rPr sz="2000" spc="85" dirty="0">
                <a:latin typeface="Times New Roman"/>
                <a:cs typeface="Times New Roman"/>
              </a:rPr>
              <a:t> </a:t>
            </a:r>
            <a:r>
              <a:rPr sz="2000" dirty="0">
                <a:latin typeface="Times New Roman"/>
                <a:cs typeface="Times New Roman"/>
              </a:rPr>
              <a:t>đoàn</a:t>
            </a:r>
            <a:r>
              <a:rPr sz="2000" spc="100" dirty="0">
                <a:latin typeface="Times New Roman"/>
                <a:cs typeface="Times New Roman"/>
              </a:rPr>
              <a:t> </a:t>
            </a:r>
            <a:r>
              <a:rPr sz="2000" dirty="0">
                <a:latin typeface="Times New Roman"/>
                <a:cs typeface="Times New Roman"/>
              </a:rPr>
              <a:t>ngoại</a:t>
            </a:r>
            <a:r>
              <a:rPr sz="2000" spc="100" dirty="0">
                <a:latin typeface="Times New Roman"/>
                <a:cs typeface="Times New Roman"/>
              </a:rPr>
              <a:t> </a:t>
            </a:r>
            <a:r>
              <a:rPr sz="2000" dirty="0">
                <a:latin typeface="Times New Roman"/>
                <a:cs typeface="Times New Roman"/>
              </a:rPr>
              <a:t>giao,</a:t>
            </a:r>
            <a:r>
              <a:rPr sz="2000" spc="95" dirty="0">
                <a:latin typeface="Times New Roman"/>
                <a:cs typeface="Times New Roman"/>
              </a:rPr>
              <a:t> </a:t>
            </a:r>
            <a:r>
              <a:rPr sz="2000" dirty="0">
                <a:latin typeface="Times New Roman"/>
                <a:cs typeface="Times New Roman"/>
              </a:rPr>
              <a:t>hỗ</a:t>
            </a:r>
            <a:r>
              <a:rPr sz="2000" spc="110" dirty="0">
                <a:latin typeface="Times New Roman"/>
                <a:cs typeface="Times New Roman"/>
              </a:rPr>
              <a:t> </a:t>
            </a:r>
            <a:r>
              <a:rPr sz="2000" spc="-25" dirty="0">
                <a:latin typeface="Times New Roman"/>
                <a:cs typeface="Times New Roman"/>
              </a:rPr>
              <a:t>trợ </a:t>
            </a:r>
            <a:r>
              <a:rPr sz="2000" dirty="0">
                <a:latin typeface="Times New Roman"/>
                <a:cs typeface="Times New Roman"/>
              </a:rPr>
              <a:t>các</a:t>
            </a:r>
            <a:r>
              <a:rPr sz="2000" spc="75" dirty="0">
                <a:latin typeface="Times New Roman"/>
                <a:cs typeface="Times New Roman"/>
              </a:rPr>
              <a:t> </a:t>
            </a:r>
            <a:r>
              <a:rPr sz="2000" dirty="0">
                <a:latin typeface="Times New Roman"/>
                <a:cs typeface="Times New Roman"/>
              </a:rPr>
              <a:t>nước</a:t>
            </a:r>
            <a:r>
              <a:rPr sz="2000" spc="75" dirty="0">
                <a:latin typeface="Times New Roman"/>
                <a:cs typeface="Times New Roman"/>
              </a:rPr>
              <a:t> </a:t>
            </a:r>
            <a:r>
              <a:rPr sz="2000" dirty="0">
                <a:latin typeface="Times New Roman"/>
                <a:cs typeface="Times New Roman"/>
              </a:rPr>
              <a:t>phòng,</a:t>
            </a:r>
            <a:r>
              <a:rPr sz="2000" spc="100" dirty="0">
                <a:latin typeface="Times New Roman"/>
                <a:cs typeface="Times New Roman"/>
              </a:rPr>
              <a:t> </a:t>
            </a:r>
            <a:r>
              <a:rPr sz="2000" dirty="0">
                <a:latin typeface="Times New Roman"/>
                <a:cs typeface="Times New Roman"/>
              </a:rPr>
              <a:t>chống</a:t>
            </a:r>
            <a:r>
              <a:rPr sz="2000" spc="80" dirty="0">
                <a:latin typeface="Times New Roman"/>
                <a:cs typeface="Times New Roman"/>
              </a:rPr>
              <a:t> </a:t>
            </a:r>
            <a:r>
              <a:rPr sz="2000" dirty="0">
                <a:latin typeface="Times New Roman"/>
                <a:cs typeface="Times New Roman"/>
              </a:rPr>
              <a:t>dịch</a:t>
            </a:r>
            <a:r>
              <a:rPr sz="2000" spc="75" dirty="0">
                <a:latin typeface="Times New Roman"/>
                <a:cs typeface="Times New Roman"/>
              </a:rPr>
              <a:t> </a:t>
            </a:r>
            <a:r>
              <a:rPr sz="2000" dirty="0">
                <a:latin typeface="Times New Roman"/>
                <a:cs typeface="Times New Roman"/>
              </a:rPr>
              <a:t>cần</a:t>
            </a:r>
            <a:r>
              <a:rPr sz="2000" spc="95" dirty="0">
                <a:latin typeface="Times New Roman"/>
                <a:cs typeface="Times New Roman"/>
              </a:rPr>
              <a:t> </a:t>
            </a:r>
            <a:r>
              <a:rPr sz="2000" dirty="0">
                <a:latin typeface="Times New Roman"/>
                <a:cs typeface="Times New Roman"/>
              </a:rPr>
              <a:t>triển</a:t>
            </a:r>
            <a:r>
              <a:rPr sz="2000" spc="85" dirty="0">
                <a:latin typeface="Times New Roman"/>
                <a:cs typeface="Times New Roman"/>
              </a:rPr>
              <a:t> </a:t>
            </a:r>
            <a:r>
              <a:rPr sz="2000" dirty="0">
                <a:latin typeface="Times New Roman"/>
                <a:cs typeface="Times New Roman"/>
              </a:rPr>
              <a:t>khai</a:t>
            </a:r>
            <a:r>
              <a:rPr sz="2000" spc="75" dirty="0">
                <a:latin typeface="Times New Roman"/>
                <a:cs typeface="Times New Roman"/>
              </a:rPr>
              <a:t> </a:t>
            </a:r>
            <a:r>
              <a:rPr sz="2000" dirty="0">
                <a:latin typeface="Times New Roman"/>
                <a:cs typeface="Times New Roman"/>
              </a:rPr>
              <a:t>ngay</a:t>
            </a:r>
            <a:r>
              <a:rPr sz="2000" spc="75" dirty="0">
                <a:latin typeface="Times New Roman"/>
                <a:cs typeface="Times New Roman"/>
              </a:rPr>
              <a:t> </a:t>
            </a:r>
            <a:r>
              <a:rPr sz="2000" dirty="0">
                <a:latin typeface="Times New Roman"/>
                <a:cs typeface="Times New Roman"/>
              </a:rPr>
              <a:t>nhằm</a:t>
            </a:r>
            <a:r>
              <a:rPr sz="2000" spc="65" dirty="0">
                <a:latin typeface="Times New Roman"/>
                <a:cs typeface="Times New Roman"/>
              </a:rPr>
              <a:t> </a:t>
            </a:r>
            <a:r>
              <a:rPr sz="2000" dirty="0">
                <a:latin typeface="Times New Roman"/>
                <a:cs typeface="Times New Roman"/>
              </a:rPr>
              <a:t>đáp</a:t>
            </a:r>
            <a:r>
              <a:rPr sz="2000" spc="85" dirty="0">
                <a:latin typeface="Times New Roman"/>
                <a:cs typeface="Times New Roman"/>
              </a:rPr>
              <a:t> </a:t>
            </a:r>
            <a:r>
              <a:rPr sz="2000" dirty="0">
                <a:latin typeface="Times New Roman"/>
                <a:cs typeface="Times New Roman"/>
              </a:rPr>
              <a:t>ứng</a:t>
            </a:r>
            <a:r>
              <a:rPr sz="2000" spc="100" dirty="0">
                <a:latin typeface="Times New Roman"/>
                <a:cs typeface="Times New Roman"/>
              </a:rPr>
              <a:t> </a:t>
            </a:r>
            <a:r>
              <a:rPr sz="2000" dirty="0">
                <a:latin typeface="Times New Roman"/>
                <a:cs typeface="Times New Roman"/>
              </a:rPr>
              <a:t>yêu</a:t>
            </a:r>
            <a:r>
              <a:rPr sz="2000" spc="100" dirty="0">
                <a:latin typeface="Times New Roman"/>
                <a:cs typeface="Times New Roman"/>
              </a:rPr>
              <a:t> </a:t>
            </a:r>
            <a:r>
              <a:rPr sz="2000" dirty="0">
                <a:latin typeface="Times New Roman"/>
                <a:cs typeface="Times New Roman"/>
              </a:rPr>
              <a:t>cầu</a:t>
            </a:r>
            <a:r>
              <a:rPr sz="2000" spc="85" dirty="0">
                <a:latin typeface="Times New Roman"/>
                <a:cs typeface="Times New Roman"/>
              </a:rPr>
              <a:t> </a:t>
            </a:r>
            <a:r>
              <a:rPr sz="2000" dirty="0">
                <a:latin typeface="Times New Roman"/>
                <a:cs typeface="Times New Roman"/>
              </a:rPr>
              <a:t>thực</a:t>
            </a:r>
            <a:r>
              <a:rPr sz="2000" spc="95" dirty="0">
                <a:latin typeface="Times New Roman"/>
                <a:cs typeface="Times New Roman"/>
              </a:rPr>
              <a:t> </a:t>
            </a:r>
            <a:r>
              <a:rPr sz="2000" spc="-20" dirty="0">
                <a:latin typeface="Times New Roman"/>
                <a:cs typeface="Times New Roman"/>
              </a:rPr>
              <a:t>tiễn </a:t>
            </a:r>
            <a:r>
              <a:rPr sz="2000" dirty="0">
                <a:latin typeface="Times New Roman"/>
                <a:cs typeface="Times New Roman"/>
              </a:rPr>
              <a:t>và</a:t>
            </a:r>
            <a:r>
              <a:rPr sz="2000" spc="-20" dirty="0">
                <a:latin typeface="Times New Roman"/>
                <a:cs typeface="Times New Roman"/>
              </a:rPr>
              <a:t> </a:t>
            </a:r>
            <a:r>
              <a:rPr sz="2000" dirty="0">
                <a:latin typeface="Times New Roman"/>
                <a:cs typeface="Times New Roman"/>
              </a:rPr>
              <a:t>theo</a:t>
            </a:r>
            <a:r>
              <a:rPr sz="2000" spc="-5" dirty="0">
                <a:latin typeface="Times New Roman"/>
                <a:cs typeface="Times New Roman"/>
              </a:rPr>
              <a:t> </a:t>
            </a:r>
            <a:r>
              <a:rPr sz="2000" dirty="0">
                <a:latin typeface="Times New Roman"/>
                <a:cs typeface="Times New Roman"/>
              </a:rPr>
              <a:t>đề</a:t>
            </a:r>
            <a:r>
              <a:rPr sz="2000" spc="-25" dirty="0">
                <a:latin typeface="Times New Roman"/>
                <a:cs typeface="Times New Roman"/>
              </a:rPr>
              <a:t> </a:t>
            </a:r>
            <a:r>
              <a:rPr sz="2000" dirty="0">
                <a:latin typeface="Times New Roman"/>
                <a:cs typeface="Times New Roman"/>
              </a:rPr>
              <a:t>nghị</a:t>
            </a:r>
            <a:r>
              <a:rPr sz="2000" spc="-30" dirty="0">
                <a:latin typeface="Times New Roman"/>
                <a:cs typeface="Times New Roman"/>
              </a:rPr>
              <a:t> </a:t>
            </a:r>
            <a:r>
              <a:rPr sz="2000" dirty="0">
                <a:latin typeface="Times New Roman"/>
                <a:cs typeface="Times New Roman"/>
              </a:rPr>
              <a:t>của cấp</a:t>
            </a:r>
            <a:r>
              <a:rPr sz="2000" spc="-5" dirty="0">
                <a:latin typeface="Times New Roman"/>
                <a:cs typeface="Times New Roman"/>
              </a:rPr>
              <a:t> </a:t>
            </a:r>
            <a:r>
              <a:rPr sz="2000" dirty="0">
                <a:latin typeface="Times New Roman"/>
                <a:cs typeface="Times New Roman"/>
              </a:rPr>
              <a:t>có</a:t>
            </a:r>
            <a:r>
              <a:rPr sz="2000" spc="-5" dirty="0">
                <a:latin typeface="Times New Roman"/>
                <a:cs typeface="Times New Roman"/>
              </a:rPr>
              <a:t> </a:t>
            </a:r>
            <a:r>
              <a:rPr sz="2000" dirty="0">
                <a:latin typeface="Times New Roman"/>
                <a:cs typeface="Times New Roman"/>
              </a:rPr>
              <a:t>thẩm</a:t>
            </a:r>
            <a:r>
              <a:rPr sz="2000" spc="-5" dirty="0">
                <a:latin typeface="Times New Roman"/>
                <a:cs typeface="Times New Roman"/>
              </a:rPr>
              <a:t> </a:t>
            </a:r>
            <a:r>
              <a:rPr sz="2000" spc="-10" dirty="0">
                <a:latin typeface="Times New Roman"/>
                <a:cs typeface="Times New Roman"/>
              </a:rPr>
              <a:t>quyền;</a:t>
            </a:r>
            <a:endParaRPr sz="2000">
              <a:latin typeface="Times New Roman"/>
              <a:cs typeface="Times New Roman"/>
            </a:endParaRPr>
          </a:p>
        </p:txBody>
      </p:sp>
      <p:sp>
        <p:nvSpPr>
          <p:cNvPr id="10" name="TextBox 9">
            <a:extLst>
              <a:ext uri="{FF2B5EF4-FFF2-40B4-BE49-F238E27FC236}">
                <a16:creationId xmlns:a16="http://schemas.microsoft.com/office/drawing/2014/main" id="{0E014450-A02F-3F4D-5AE7-1F21CEB6084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114973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79" y="2607564"/>
            <a:ext cx="2476500" cy="1472184"/>
          </a:xfrm>
          <a:prstGeom prst="rect">
            <a:avLst/>
          </a:prstGeom>
        </p:spPr>
      </p:pic>
      <p:sp>
        <p:nvSpPr>
          <p:cNvPr id="3" name="object 3"/>
          <p:cNvSpPr txBox="1">
            <a:spLocks noGrp="1"/>
          </p:cNvSpPr>
          <p:nvPr>
            <p:ph type="title"/>
          </p:nvPr>
        </p:nvSpPr>
        <p:spPr>
          <a:xfrm>
            <a:off x="182879" y="2607564"/>
            <a:ext cx="2476500" cy="1472565"/>
          </a:xfrm>
          <a:prstGeom prst="rect">
            <a:avLst/>
          </a:prstGeom>
          <a:ln w="12191">
            <a:solidFill>
              <a:srgbClr val="5FCAEE"/>
            </a:solidFill>
          </a:ln>
        </p:spPr>
        <p:txBody>
          <a:bodyPr vert="horz" wrap="square" lIns="0" tIns="33020" rIns="0" bIns="0" rtlCol="0">
            <a:spAutoFit/>
          </a:bodyPr>
          <a:lstStyle/>
          <a:p>
            <a:pPr marL="130810" marR="124460" indent="8890" algn="just">
              <a:lnSpc>
                <a:spcPct val="100000"/>
              </a:lnSpc>
              <a:spcBef>
                <a:spcPts val="260"/>
              </a:spcBef>
            </a:pPr>
            <a:r>
              <a:rPr sz="2900" dirty="0">
                <a:solidFill>
                  <a:srgbClr val="000000"/>
                </a:solidFill>
              </a:rPr>
              <a:t>Chỉ</a:t>
            </a:r>
            <a:r>
              <a:rPr sz="2900" spc="-50" dirty="0">
                <a:solidFill>
                  <a:srgbClr val="000000"/>
                </a:solidFill>
              </a:rPr>
              <a:t> </a:t>
            </a:r>
            <a:r>
              <a:rPr sz="2900" dirty="0">
                <a:solidFill>
                  <a:srgbClr val="000000"/>
                </a:solidFill>
              </a:rPr>
              <a:t>định</a:t>
            </a:r>
            <a:r>
              <a:rPr sz="2900" spc="-35" dirty="0">
                <a:solidFill>
                  <a:srgbClr val="000000"/>
                </a:solidFill>
              </a:rPr>
              <a:t> </a:t>
            </a:r>
            <a:r>
              <a:rPr sz="2900" spc="-20" dirty="0">
                <a:solidFill>
                  <a:srgbClr val="000000"/>
                </a:solidFill>
              </a:rPr>
              <a:t>thầu </a:t>
            </a:r>
            <a:r>
              <a:rPr sz="2900" spc="-10" dirty="0">
                <a:solidFill>
                  <a:srgbClr val="000000"/>
                </a:solidFill>
              </a:rPr>
              <a:t>(Đ.23-</a:t>
            </a:r>
            <a:r>
              <a:rPr sz="2900" dirty="0">
                <a:solidFill>
                  <a:srgbClr val="000000"/>
                </a:solidFill>
              </a:rPr>
              <a:t>L.22</a:t>
            </a:r>
            <a:r>
              <a:rPr sz="2900" spc="5" dirty="0">
                <a:solidFill>
                  <a:srgbClr val="000000"/>
                </a:solidFill>
              </a:rPr>
              <a:t> </a:t>
            </a:r>
            <a:r>
              <a:rPr sz="2900" spc="-50" dirty="0">
                <a:solidFill>
                  <a:srgbClr val="000000"/>
                </a:solidFill>
              </a:rPr>
              <a:t>&amp; </a:t>
            </a:r>
            <a:r>
              <a:rPr sz="2900" dirty="0">
                <a:solidFill>
                  <a:srgbClr val="000000"/>
                </a:solidFill>
              </a:rPr>
              <a:t>Đ.94</a:t>
            </a:r>
            <a:r>
              <a:rPr sz="2900" spc="-40" dirty="0">
                <a:solidFill>
                  <a:srgbClr val="000000"/>
                </a:solidFill>
              </a:rPr>
              <a:t> </a:t>
            </a:r>
            <a:r>
              <a:rPr sz="2900" dirty="0">
                <a:solidFill>
                  <a:srgbClr val="000000"/>
                </a:solidFill>
              </a:rPr>
              <a:t>–</a:t>
            </a:r>
            <a:r>
              <a:rPr sz="2900" spc="-10" dirty="0">
                <a:solidFill>
                  <a:srgbClr val="000000"/>
                </a:solidFill>
              </a:rPr>
              <a:t> </a:t>
            </a:r>
            <a:r>
              <a:rPr sz="2900" dirty="0">
                <a:solidFill>
                  <a:srgbClr val="000000"/>
                </a:solidFill>
              </a:rPr>
              <a:t>NĐ</a:t>
            </a:r>
            <a:r>
              <a:rPr sz="2900" spc="-20" dirty="0">
                <a:solidFill>
                  <a:srgbClr val="000000"/>
                </a:solidFill>
              </a:rPr>
              <a:t> </a:t>
            </a:r>
            <a:r>
              <a:rPr sz="2900" spc="-25" dirty="0">
                <a:solidFill>
                  <a:srgbClr val="000000"/>
                </a:solidFill>
              </a:rPr>
              <a:t>24)</a:t>
            </a:r>
            <a:endParaRPr sz="2900"/>
          </a:p>
        </p:txBody>
      </p:sp>
      <p:grpSp>
        <p:nvGrpSpPr>
          <p:cNvPr id="4" name="object 4"/>
          <p:cNvGrpSpPr/>
          <p:nvPr/>
        </p:nvGrpSpPr>
        <p:grpSpPr>
          <a:xfrm>
            <a:off x="2747762" y="667054"/>
            <a:ext cx="8563610" cy="5319395"/>
            <a:chOff x="2747762" y="667054"/>
            <a:chExt cx="8563610" cy="5319395"/>
          </a:xfrm>
        </p:grpSpPr>
        <p:pic>
          <p:nvPicPr>
            <p:cNvPr id="5" name="object 5"/>
            <p:cNvPicPr/>
            <p:nvPr/>
          </p:nvPicPr>
          <p:blipFill>
            <a:blip r:embed="rId3" cstate="print"/>
            <a:stretch>
              <a:fillRect/>
            </a:stretch>
          </p:blipFill>
          <p:spPr>
            <a:xfrm>
              <a:off x="2747762" y="667054"/>
              <a:ext cx="8563375" cy="69494"/>
            </a:xfrm>
            <a:prstGeom prst="rect">
              <a:avLst/>
            </a:prstGeom>
          </p:spPr>
        </p:pic>
        <p:sp>
          <p:nvSpPr>
            <p:cNvPr id="6" name="object 6"/>
            <p:cNvSpPr/>
            <p:nvPr/>
          </p:nvSpPr>
          <p:spPr>
            <a:xfrm>
              <a:off x="2775204" y="675512"/>
              <a:ext cx="8513445" cy="0"/>
            </a:xfrm>
            <a:custGeom>
              <a:avLst/>
              <a:gdLst/>
              <a:ahLst/>
              <a:cxnLst/>
              <a:rect l="l" t="t" r="r" b="b"/>
              <a:pathLst>
                <a:path w="8513445">
                  <a:moveTo>
                    <a:pt x="0" y="0"/>
                  </a:moveTo>
                  <a:lnTo>
                    <a:pt x="8513064" y="0"/>
                  </a:lnTo>
                </a:path>
              </a:pathLst>
            </a:custGeom>
            <a:ln w="6858">
              <a:solidFill>
                <a:srgbClr val="2D83C3"/>
              </a:solidFill>
            </a:ln>
          </p:spPr>
          <p:txBody>
            <a:bodyPr wrap="square" lIns="0" tIns="0" rIns="0" bIns="0" rtlCol="0"/>
            <a:lstStyle/>
            <a:p>
              <a:endParaRPr/>
            </a:p>
          </p:txBody>
        </p:sp>
        <p:sp>
          <p:nvSpPr>
            <p:cNvPr id="7" name="object 7"/>
            <p:cNvSpPr/>
            <p:nvPr/>
          </p:nvSpPr>
          <p:spPr>
            <a:xfrm>
              <a:off x="2775966" y="678941"/>
              <a:ext cx="8513445" cy="5297805"/>
            </a:xfrm>
            <a:custGeom>
              <a:avLst/>
              <a:gdLst/>
              <a:ahLst/>
              <a:cxnLst/>
              <a:rect l="l" t="t" r="r" b="b"/>
              <a:pathLst>
                <a:path w="8513445" h="5297805">
                  <a:moveTo>
                    <a:pt x="8513064" y="0"/>
                  </a:moveTo>
                  <a:lnTo>
                    <a:pt x="0" y="0"/>
                  </a:lnTo>
                  <a:lnTo>
                    <a:pt x="0" y="5297424"/>
                  </a:lnTo>
                  <a:lnTo>
                    <a:pt x="8513064" y="5297424"/>
                  </a:lnTo>
                  <a:lnTo>
                    <a:pt x="8513064" y="0"/>
                  </a:lnTo>
                  <a:close/>
                </a:path>
              </a:pathLst>
            </a:custGeom>
            <a:solidFill>
              <a:srgbClr val="FFFFFF"/>
            </a:solidFill>
          </p:spPr>
          <p:txBody>
            <a:bodyPr wrap="square" lIns="0" tIns="0" rIns="0" bIns="0" rtlCol="0"/>
            <a:lstStyle/>
            <a:p>
              <a:endParaRPr/>
            </a:p>
          </p:txBody>
        </p:sp>
        <p:sp>
          <p:nvSpPr>
            <p:cNvPr id="8" name="object 8"/>
            <p:cNvSpPr/>
            <p:nvPr/>
          </p:nvSpPr>
          <p:spPr>
            <a:xfrm>
              <a:off x="2775966" y="678941"/>
              <a:ext cx="8513445" cy="5297805"/>
            </a:xfrm>
            <a:custGeom>
              <a:avLst/>
              <a:gdLst/>
              <a:ahLst/>
              <a:cxnLst/>
              <a:rect l="l" t="t" r="r" b="b"/>
              <a:pathLst>
                <a:path w="8513445" h="5297805">
                  <a:moveTo>
                    <a:pt x="0" y="5297424"/>
                  </a:moveTo>
                  <a:lnTo>
                    <a:pt x="8513064" y="5297424"/>
                  </a:lnTo>
                  <a:lnTo>
                    <a:pt x="8513064" y="0"/>
                  </a:lnTo>
                  <a:lnTo>
                    <a:pt x="0" y="0"/>
                  </a:lnTo>
                  <a:lnTo>
                    <a:pt x="0" y="5297424"/>
                  </a:lnTo>
                  <a:close/>
                </a:path>
              </a:pathLst>
            </a:custGeom>
            <a:ln w="19812">
              <a:solidFill>
                <a:srgbClr val="000000"/>
              </a:solidFill>
            </a:ln>
          </p:spPr>
          <p:txBody>
            <a:bodyPr wrap="square" lIns="0" tIns="0" rIns="0" bIns="0" rtlCol="0"/>
            <a:lstStyle/>
            <a:p>
              <a:endParaRPr/>
            </a:p>
          </p:txBody>
        </p:sp>
      </p:grpSp>
      <p:sp>
        <p:nvSpPr>
          <p:cNvPr id="9" name="object 9"/>
          <p:cNvSpPr txBox="1"/>
          <p:nvPr/>
        </p:nvSpPr>
        <p:spPr>
          <a:xfrm>
            <a:off x="2850260" y="699643"/>
            <a:ext cx="8366759" cy="5263515"/>
          </a:xfrm>
          <a:prstGeom prst="rect">
            <a:avLst/>
          </a:prstGeom>
        </p:spPr>
        <p:txBody>
          <a:bodyPr vert="horz" wrap="square" lIns="0" tIns="60960" rIns="0" bIns="0" rtlCol="0">
            <a:spAutoFit/>
          </a:bodyPr>
          <a:lstStyle/>
          <a:p>
            <a:pPr marL="12700" marR="5080" indent="177800" algn="just">
              <a:lnSpc>
                <a:spcPct val="86300"/>
              </a:lnSpc>
              <a:spcBef>
                <a:spcPts val="480"/>
              </a:spcBef>
              <a:buChar char="-"/>
              <a:tabLst>
                <a:tab pos="190500" algn="l"/>
              </a:tabLst>
            </a:pPr>
            <a:r>
              <a:rPr sz="2300" dirty="0">
                <a:latin typeface="Times New Roman"/>
                <a:cs typeface="Times New Roman"/>
              </a:rPr>
              <a:t>Trường</a:t>
            </a:r>
            <a:r>
              <a:rPr sz="2300" spc="30" dirty="0">
                <a:latin typeface="Times New Roman"/>
                <a:cs typeface="Times New Roman"/>
              </a:rPr>
              <a:t> </a:t>
            </a:r>
            <a:r>
              <a:rPr sz="2300" dirty="0">
                <a:latin typeface="Times New Roman"/>
                <a:cs typeface="Times New Roman"/>
              </a:rPr>
              <a:t>hợp</a:t>
            </a:r>
            <a:r>
              <a:rPr sz="2300" spc="25" dirty="0">
                <a:latin typeface="Times New Roman"/>
                <a:cs typeface="Times New Roman"/>
              </a:rPr>
              <a:t> </a:t>
            </a:r>
            <a:r>
              <a:rPr sz="2300" dirty="0">
                <a:latin typeface="Times New Roman"/>
                <a:cs typeface="Times New Roman"/>
              </a:rPr>
              <a:t>cấp</a:t>
            </a:r>
            <a:r>
              <a:rPr sz="2300" spc="40" dirty="0">
                <a:latin typeface="Times New Roman"/>
                <a:cs typeface="Times New Roman"/>
              </a:rPr>
              <a:t> </a:t>
            </a:r>
            <a:r>
              <a:rPr sz="2300" dirty="0">
                <a:latin typeface="Times New Roman"/>
                <a:cs typeface="Times New Roman"/>
              </a:rPr>
              <a:t>bách</a:t>
            </a:r>
            <a:r>
              <a:rPr sz="2300" spc="30" dirty="0">
                <a:latin typeface="Times New Roman"/>
                <a:cs typeface="Times New Roman"/>
              </a:rPr>
              <a:t> </a:t>
            </a:r>
            <a:r>
              <a:rPr sz="2300" dirty="0">
                <a:latin typeface="Times New Roman"/>
                <a:cs typeface="Times New Roman"/>
              </a:rPr>
              <a:t>cần</a:t>
            </a:r>
            <a:r>
              <a:rPr sz="2300" spc="30" dirty="0">
                <a:latin typeface="Times New Roman"/>
                <a:cs typeface="Times New Roman"/>
              </a:rPr>
              <a:t> </a:t>
            </a:r>
            <a:r>
              <a:rPr sz="2300" dirty="0">
                <a:latin typeface="Times New Roman"/>
                <a:cs typeface="Times New Roman"/>
              </a:rPr>
              <a:t>triển</a:t>
            </a:r>
            <a:r>
              <a:rPr sz="2300" spc="35" dirty="0">
                <a:latin typeface="Times New Roman"/>
                <a:cs typeface="Times New Roman"/>
              </a:rPr>
              <a:t> </a:t>
            </a:r>
            <a:r>
              <a:rPr sz="2300" dirty="0">
                <a:latin typeface="Times New Roman"/>
                <a:cs typeface="Times New Roman"/>
              </a:rPr>
              <a:t>khai</a:t>
            </a:r>
            <a:r>
              <a:rPr sz="2300" spc="15" dirty="0">
                <a:latin typeface="Times New Roman"/>
                <a:cs typeface="Times New Roman"/>
              </a:rPr>
              <a:t> </a:t>
            </a:r>
            <a:r>
              <a:rPr sz="2300" dirty="0">
                <a:latin typeface="Times New Roman"/>
                <a:cs typeface="Times New Roman"/>
              </a:rPr>
              <a:t>ngay</a:t>
            </a:r>
            <a:r>
              <a:rPr sz="2300" spc="35" dirty="0">
                <a:latin typeface="Times New Roman"/>
                <a:cs typeface="Times New Roman"/>
              </a:rPr>
              <a:t> </a:t>
            </a:r>
            <a:r>
              <a:rPr sz="2300" dirty="0">
                <a:latin typeface="Times New Roman"/>
                <a:cs typeface="Times New Roman"/>
              </a:rPr>
              <a:t>để</a:t>
            </a:r>
            <a:r>
              <a:rPr sz="2300" spc="30" dirty="0">
                <a:latin typeface="Times New Roman"/>
                <a:cs typeface="Times New Roman"/>
              </a:rPr>
              <a:t> </a:t>
            </a:r>
            <a:r>
              <a:rPr sz="2300" dirty="0">
                <a:latin typeface="Times New Roman"/>
                <a:cs typeface="Times New Roman"/>
              </a:rPr>
              <a:t>duy</a:t>
            </a:r>
            <a:r>
              <a:rPr sz="2300" spc="20" dirty="0">
                <a:latin typeface="Times New Roman"/>
                <a:cs typeface="Times New Roman"/>
              </a:rPr>
              <a:t> </a:t>
            </a:r>
            <a:r>
              <a:rPr sz="2300" dirty="0">
                <a:latin typeface="Times New Roman"/>
                <a:cs typeface="Times New Roman"/>
              </a:rPr>
              <a:t>trì</a:t>
            </a:r>
            <a:r>
              <a:rPr sz="2300" spc="30" dirty="0">
                <a:latin typeface="Times New Roman"/>
                <a:cs typeface="Times New Roman"/>
              </a:rPr>
              <a:t> </a:t>
            </a:r>
            <a:r>
              <a:rPr sz="2300" dirty="0">
                <a:latin typeface="Times New Roman"/>
                <a:cs typeface="Times New Roman"/>
              </a:rPr>
              <a:t>hoạt</a:t>
            </a:r>
            <a:r>
              <a:rPr sz="2300" spc="25" dirty="0">
                <a:latin typeface="Times New Roman"/>
                <a:cs typeface="Times New Roman"/>
              </a:rPr>
              <a:t> </a:t>
            </a:r>
            <a:r>
              <a:rPr sz="2300" dirty="0">
                <a:latin typeface="Times New Roman"/>
                <a:cs typeface="Times New Roman"/>
              </a:rPr>
              <a:t>động</a:t>
            </a:r>
            <a:r>
              <a:rPr sz="2300" spc="30" dirty="0">
                <a:latin typeface="Times New Roman"/>
                <a:cs typeface="Times New Roman"/>
              </a:rPr>
              <a:t> </a:t>
            </a:r>
            <a:r>
              <a:rPr sz="2300" dirty="0">
                <a:latin typeface="Times New Roman"/>
                <a:cs typeface="Times New Roman"/>
              </a:rPr>
              <a:t>của</a:t>
            </a:r>
            <a:r>
              <a:rPr sz="2300" spc="30" dirty="0">
                <a:latin typeface="Times New Roman"/>
                <a:cs typeface="Times New Roman"/>
              </a:rPr>
              <a:t> </a:t>
            </a:r>
            <a:r>
              <a:rPr sz="2300" spc="-25" dirty="0">
                <a:latin typeface="Times New Roman"/>
                <a:cs typeface="Times New Roman"/>
              </a:rPr>
              <a:t>cơ </a:t>
            </a:r>
            <a:r>
              <a:rPr sz="2300" dirty="0">
                <a:latin typeface="Times New Roman"/>
                <a:cs typeface="Times New Roman"/>
              </a:rPr>
              <a:t>sở</a:t>
            </a:r>
            <a:r>
              <a:rPr sz="2300" spc="45" dirty="0">
                <a:latin typeface="Times New Roman"/>
                <a:cs typeface="Times New Roman"/>
              </a:rPr>
              <a:t> </a:t>
            </a:r>
            <a:r>
              <a:rPr sz="2300" dirty="0">
                <a:latin typeface="Times New Roman"/>
                <a:cs typeface="Times New Roman"/>
              </a:rPr>
              <a:t>khám</a:t>
            </a:r>
            <a:r>
              <a:rPr sz="2300" spc="25" dirty="0">
                <a:latin typeface="Times New Roman"/>
                <a:cs typeface="Times New Roman"/>
              </a:rPr>
              <a:t> </a:t>
            </a:r>
            <a:r>
              <a:rPr sz="2300" dirty="0">
                <a:latin typeface="Times New Roman"/>
                <a:cs typeface="Times New Roman"/>
              </a:rPr>
              <a:t>bệnh,</a:t>
            </a:r>
            <a:r>
              <a:rPr sz="2300" spc="40" dirty="0">
                <a:latin typeface="Times New Roman"/>
                <a:cs typeface="Times New Roman"/>
              </a:rPr>
              <a:t> </a:t>
            </a:r>
            <a:r>
              <a:rPr sz="2300" dirty="0">
                <a:latin typeface="Times New Roman"/>
                <a:cs typeface="Times New Roman"/>
              </a:rPr>
              <a:t>chữa</a:t>
            </a:r>
            <a:r>
              <a:rPr sz="2300" spc="35" dirty="0">
                <a:latin typeface="Times New Roman"/>
                <a:cs typeface="Times New Roman"/>
              </a:rPr>
              <a:t> </a:t>
            </a:r>
            <a:r>
              <a:rPr sz="2300" dirty="0">
                <a:latin typeface="Times New Roman"/>
                <a:cs typeface="Times New Roman"/>
              </a:rPr>
              <a:t>bệnh</a:t>
            </a:r>
            <a:r>
              <a:rPr sz="2300" spc="40" dirty="0">
                <a:latin typeface="Times New Roman"/>
                <a:cs typeface="Times New Roman"/>
              </a:rPr>
              <a:t> </a:t>
            </a:r>
            <a:r>
              <a:rPr sz="2300" dirty="0">
                <a:latin typeface="Times New Roman"/>
                <a:cs typeface="Times New Roman"/>
              </a:rPr>
              <a:t>bao</a:t>
            </a:r>
            <a:r>
              <a:rPr sz="2300" spc="40" dirty="0">
                <a:latin typeface="Times New Roman"/>
                <a:cs typeface="Times New Roman"/>
              </a:rPr>
              <a:t> </a:t>
            </a:r>
            <a:r>
              <a:rPr sz="2300" dirty="0">
                <a:latin typeface="Times New Roman"/>
                <a:cs typeface="Times New Roman"/>
              </a:rPr>
              <a:t>gồm</a:t>
            </a:r>
            <a:r>
              <a:rPr sz="2300" spc="30" dirty="0">
                <a:latin typeface="Times New Roman"/>
                <a:cs typeface="Times New Roman"/>
              </a:rPr>
              <a:t> </a:t>
            </a:r>
            <a:r>
              <a:rPr sz="2300" dirty="0">
                <a:latin typeface="Times New Roman"/>
                <a:cs typeface="Times New Roman"/>
              </a:rPr>
              <a:t>gói</a:t>
            </a:r>
            <a:r>
              <a:rPr sz="2300" spc="50" dirty="0">
                <a:latin typeface="Times New Roman"/>
                <a:cs typeface="Times New Roman"/>
              </a:rPr>
              <a:t> </a:t>
            </a:r>
            <a:r>
              <a:rPr sz="2300" dirty="0">
                <a:latin typeface="Times New Roman"/>
                <a:cs typeface="Times New Roman"/>
              </a:rPr>
              <a:t>thầu</a:t>
            </a:r>
            <a:r>
              <a:rPr sz="2300" spc="45" dirty="0">
                <a:latin typeface="Times New Roman"/>
                <a:cs typeface="Times New Roman"/>
              </a:rPr>
              <a:t> </a:t>
            </a:r>
            <a:r>
              <a:rPr sz="2300" dirty="0">
                <a:latin typeface="Times New Roman"/>
                <a:cs typeface="Times New Roman"/>
              </a:rPr>
              <a:t>dịch</a:t>
            </a:r>
            <a:r>
              <a:rPr sz="2300" spc="40" dirty="0">
                <a:latin typeface="Times New Roman"/>
                <a:cs typeface="Times New Roman"/>
              </a:rPr>
              <a:t> </a:t>
            </a:r>
            <a:r>
              <a:rPr sz="2300" dirty="0">
                <a:latin typeface="Times New Roman"/>
                <a:cs typeface="Times New Roman"/>
              </a:rPr>
              <a:t>vụ</a:t>
            </a:r>
            <a:r>
              <a:rPr sz="2300" spc="40" dirty="0">
                <a:latin typeface="Times New Roman"/>
                <a:cs typeface="Times New Roman"/>
              </a:rPr>
              <a:t> </a:t>
            </a:r>
            <a:r>
              <a:rPr sz="2300" dirty="0">
                <a:latin typeface="Times New Roman"/>
                <a:cs typeface="Times New Roman"/>
              </a:rPr>
              <a:t>tư</a:t>
            </a:r>
            <a:r>
              <a:rPr sz="2300" spc="40" dirty="0">
                <a:latin typeface="Times New Roman"/>
                <a:cs typeface="Times New Roman"/>
              </a:rPr>
              <a:t> </a:t>
            </a:r>
            <a:r>
              <a:rPr sz="2300" dirty="0">
                <a:latin typeface="Times New Roman"/>
                <a:cs typeface="Times New Roman"/>
              </a:rPr>
              <a:t>vấn,</a:t>
            </a:r>
            <a:r>
              <a:rPr sz="2300" spc="40" dirty="0">
                <a:latin typeface="Times New Roman"/>
                <a:cs typeface="Times New Roman"/>
              </a:rPr>
              <a:t> </a:t>
            </a:r>
            <a:r>
              <a:rPr sz="2300" dirty="0">
                <a:latin typeface="Times New Roman"/>
                <a:cs typeface="Times New Roman"/>
              </a:rPr>
              <a:t>phi</a:t>
            </a:r>
            <a:r>
              <a:rPr sz="2300" spc="40" dirty="0">
                <a:latin typeface="Times New Roman"/>
                <a:cs typeface="Times New Roman"/>
              </a:rPr>
              <a:t> </a:t>
            </a:r>
            <a:r>
              <a:rPr sz="2300" dirty="0">
                <a:latin typeface="Times New Roman"/>
                <a:cs typeface="Times New Roman"/>
              </a:rPr>
              <a:t>tư</a:t>
            </a:r>
            <a:r>
              <a:rPr sz="2300" spc="45" dirty="0">
                <a:latin typeface="Times New Roman"/>
                <a:cs typeface="Times New Roman"/>
              </a:rPr>
              <a:t> </a:t>
            </a:r>
            <a:r>
              <a:rPr sz="2300" spc="-20" dirty="0">
                <a:latin typeface="Times New Roman"/>
                <a:cs typeface="Times New Roman"/>
              </a:rPr>
              <a:t>vấn, </a:t>
            </a:r>
            <a:r>
              <a:rPr sz="2300" dirty="0">
                <a:latin typeface="Times New Roman"/>
                <a:cs typeface="Times New Roman"/>
              </a:rPr>
              <a:t>thuốc,</a:t>
            </a:r>
            <a:r>
              <a:rPr sz="2300" spc="254" dirty="0">
                <a:latin typeface="Times New Roman"/>
                <a:cs typeface="Times New Roman"/>
              </a:rPr>
              <a:t> </a:t>
            </a:r>
            <a:r>
              <a:rPr sz="2300" dirty="0">
                <a:latin typeface="Times New Roman"/>
                <a:cs typeface="Times New Roman"/>
              </a:rPr>
              <a:t>hóa</a:t>
            </a:r>
            <a:r>
              <a:rPr sz="2300" spc="260" dirty="0">
                <a:latin typeface="Times New Roman"/>
                <a:cs typeface="Times New Roman"/>
              </a:rPr>
              <a:t> </a:t>
            </a:r>
            <a:r>
              <a:rPr sz="2300" dirty="0">
                <a:latin typeface="Times New Roman"/>
                <a:cs typeface="Times New Roman"/>
              </a:rPr>
              <a:t>chất,</a:t>
            </a:r>
            <a:r>
              <a:rPr sz="2300" spc="260" dirty="0">
                <a:latin typeface="Times New Roman"/>
                <a:cs typeface="Times New Roman"/>
              </a:rPr>
              <a:t> </a:t>
            </a:r>
            <a:r>
              <a:rPr sz="2300" dirty="0">
                <a:latin typeface="Times New Roman"/>
                <a:cs typeface="Times New Roman"/>
              </a:rPr>
              <a:t>vật</a:t>
            </a:r>
            <a:r>
              <a:rPr sz="2300" spc="254" dirty="0">
                <a:latin typeface="Times New Roman"/>
                <a:cs typeface="Times New Roman"/>
              </a:rPr>
              <a:t> </a:t>
            </a:r>
            <a:r>
              <a:rPr sz="2300" dirty="0">
                <a:latin typeface="Times New Roman"/>
                <a:cs typeface="Times New Roman"/>
              </a:rPr>
              <a:t>tư</a:t>
            </a:r>
            <a:r>
              <a:rPr sz="2300" spc="265" dirty="0">
                <a:latin typeface="Times New Roman"/>
                <a:cs typeface="Times New Roman"/>
              </a:rPr>
              <a:t> </a:t>
            </a:r>
            <a:r>
              <a:rPr sz="2300" dirty="0">
                <a:latin typeface="Times New Roman"/>
                <a:cs typeface="Times New Roman"/>
              </a:rPr>
              <a:t>xét</a:t>
            </a:r>
            <a:r>
              <a:rPr sz="2300" spc="250" dirty="0">
                <a:latin typeface="Times New Roman"/>
                <a:cs typeface="Times New Roman"/>
              </a:rPr>
              <a:t> </a:t>
            </a:r>
            <a:r>
              <a:rPr sz="2300" dirty="0">
                <a:latin typeface="Times New Roman"/>
                <a:cs typeface="Times New Roman"/>
              </a:rPr>
              <a:t>nghiệm,</a:t>
            </a:r>
            <a:r>
              <a:rPr sz="2300" spc="265" dirty="0">
                <a:latin typeface="Times New Roman"/>
                <a:cs typeface="Times New Roman"/>
              </a:rPr>
              <a:t> </a:t>
            </a:r>
            <a:r>
              <a:rPr sz="2300" dirty="0">
                <a:latin typeface="Times New Roman"/>
                <a:cs typeface="Times New Roman"/>
              </a:rPr>
              <a:t>thiết</a:t>
            </a:r>
            <a:r>
              <a:rPr sz="2300" spc="254" dirty="0">
                <a:latin typeface="Times New Roman"/>
                <a:cs typeface="Times New Roman"/>
              </a:rPr>
              <a:t> </a:t>
            </a:r>
            <a:r>
              <a:rPr sz="2300" dirty="0">
                <a:latin typeface="Times New Roman"/>
                <a:cs typeface="Times New Roman"/>
              </a:rPr>
              <a:t>bị</a:t>
            </a:r>
            <a:r>
              <a:rPr sz="2300" spc="254" dirty="0">
                <a:latin typeface="Times New Roman"/>
                <a:cs typeface="Times New Roman"/>
              </a:rPr>
              <a:t> </a:t>
            </a:r>
            <a:r>
              <a:rPr sz="2300" dirty="0">
                <a:latin typeface="Times New Roman"/>
                <a:cs typeface="Times New Roman"/>
              </a:rPr>
              <a:t>y</a:t>
            </a:r>
            <a:r>
              <a:rPr sz="2300" spc="275" dirty="0">
                <a:latin typeface="Times New Roman"/>
                <a:cs typeface="Times New Roman"/>
              </a:rPr>
              <a:t> </a:t>
            </a:r>
            <a:r>
              <a:rPr sz="2300" dirty="0">
                <a:latin typeface="Times New Roman"/>
                <a:cs typeface="Times New Roman"/>
              </a:rPr>
              <a:t>tế,</a:t>
            </a:r>
            <a:r>
              <a:rPr sz="2300" spc="250" dirty="0">
                <a:latin typeface="Times New Roman"/>
                <a:cs typeface="Times New Roman"/>
              </a:rPr>
              <a:t> </a:t>
            </a:r>
            <a:r>
              <a:rPr sz="2300" dirty="0">
                <a:latin typeface="Times New Roman"/>
                <a:cs typeface="Times New Roman"/>
              </a:rPr>
              <a:t>linh</a:t>
            </a:r>
            <a:r>
              <a:rPr sz="2300" spc="254" dirty="0">
                <a:latin typeface="Times New Roman"/>
                <a:cs typeface="Times New Roman"/>
              </a:rPr>
              <a:t> </a:t>
            </a:r>
            <a:r>
              <a:rPr sz="2300" dirty="0">
                <a:latin typeface="Times New Roman"/>
                <a:cs typeface="Times New Roman"/>
              </a:rPr>
              <a:t>kiện,</a:t>
            </a:r>
            <a:r>
              <a:rPr sz="2300" spc="265" dirty="0">
                <a:latin typeface="Times New Roman"/>
                <a:cs typeface="Times New Roman"/>
              </a:rPr>
              <a:t> </a:t>
            </a:r>
            <a:r>
              <a:rPr sz="2300" dirty="0">
                <a:latin typeface="Times New Roman"/>
                <a:cs typeface="Times New Roman"/>
              </a:rPr>
              <a:t>phụ</a:t>
            </a:r>
            <a:r>
              <a:rPr sz="2300" spc="260" dirty="0">
                <a:latin typeface="Times New Roman"/>
                <a:cs typeface="Times New Roman"/>
              </a:rPr>
              <a:t> </a:t>
            </a:r>
            <a:r>
              <a:rPr sz="2300" spc="-10" dirty="0">
                <a:latin typeface="Times New Roman"/>
                <a:cs typeface="Times New Roman"/>
              </a:rPr>
              <a:t>kiện, </a:t>
            </a:r>
            <a:r>
              <a:rPr sz="2300" dirty="0">
                <a:latin typeface="Times New Roman"/>
                <a:cs typeface="Times New Roman"/>
              </a:rPr>
              <a:t>phương</a:t>
            </a:r>
            <a:r>
              <a:rPr sz="2300" spc="100" dirty="0">
                <a:latin typeface="Times New Roman"/>
                <a:cs typeface="Times New Roman"/>
              </a:rPr>
              <a:t> </a:t>
            </a:r>
            <a:r>
              <a:rPr sz="2300" dirty="0">
                <a:latin typeface="Times New Roman"/>
                <a:cs typeface="Times New Roman"/>
              </a:rPr>
              <a:t>tiện,</a:t>
            </a:r>
            <a:r>
              <a:rPr sz="2300" spc="90" dirty="0">
                <a:latin typeface="Times New Roman"/>
                <a:cs typeface="Times New Roman"/>
              </a:rPr>
              <a:t> </a:t>
            </a:r>
            <a:r>
              <a:rPr sz="2300" dirty="0">
                <a:latin typeface="Times New Roman"/>
                <a:cs typeface="Times New Roman"/>
              </a:rPr>
              <a:t>xây</a:t>
            </a:r>
            <a:r>
              <a:rPr sz="2300" spc="114" dirty="0">
                <a:latin typeface="Times New Roman"/>
                <a:cs typeface="Times New Roman"/>
              </a:rPr>
              <a:t> </a:t>
            </a:r>
            <a:r>
              <a:rPr sz="2300" dirty="0">
                <a:latin typeface="Times New Roman"/>
                <a:cs typeface="Times New Roman"/>
              </a:rPr>
              <a:t>lắp</a:t>
            </a:r>
            <a:r>
              <a:rPr sz="2300" spc="90" dirty="0">
                <a:latin typeface="Times New Roman"/>
                <a:cs typeface="Times New Roman"/>
              </a:rPr>
              <a:t> </a:t>
            </a:r>
            <a:r>
              <a:rPr sz="2300" dirty="0">
                <a:latin typeface="Times New Roman"/>
                <a:cs typeface="Times New Roman"/>
              </a:rPr>
              <a:t>nếu</a:t>
            </a:r>
            <a:r>
              <a:rPr sz="2300" spc="85" dirty="0">
                <a:latin typeface="Times New Roman"/>
                <a:cs typeface="Times New Roman"/>
              </a:rPr>
              <a:t> </a:t>
            </a:r>
            <a:r>
              <a:rPr sz="2300" dirty="0">
                <a:latin typeface="Times New Roman"/>
                <a:cs typeface="Times New Roman"/>
              </a:rPr>
              <a:t>không</a:t>
            </a:r>
            <a:r>
              <a:rPr sz="2300" spc="105" dirty="0">
                <a:latin typeface="Times New Roman"/>
                <a:cs typeface="Times New Roman"/>
              </a:rPr>
              <a:t> </a:t>
            </a:r>
            <a:r>
              <a:rPr sz="2300" dirty="0">
                <a:latin typeface="Times New Roman"/>
                <a:cs typeface="Times New Roman"/>
              </a:rPr>
              <a:t>triển</a:t>
            </a:r>
            <a:r>
              <a:rPr sz="2300" spc="75" dirty="0">
                <a:latin typeface="Times New Roman"/>
                <a:cs typeface="Times New Roman"/>
              </a:rPr>
              <a:t> </a:t>
            </a:r>
            <a:r>
              <a:rPr sz="2300" dirty="0">
                <a:latin typeface="Times New Roman"/>
                <a:cs typeface="Times New Roman"/>
              </a:rPr>
              <a:t>khai</a:t>
            </a:r>
            <a:r>
              <a:rPr sz="2300" spc="95" dirty="0">
                <a:latin typeface="Times New Roman"/>
                <a:cs typeface="Times New Roman"/>
              </a:rPr>
              <a:t> </a:t>
            </a:r>
            <a:r>
              <a:rPr sz="2300" dirty="0">
                <a:latin typeface="Times New Roman"/>
                <a:cs typeface="Times New Roman"/>
              </a:rPr>
              <a:t>ngay</a:t>
            </a:r>
            <a:r>
              <a:rPr sz="2300" spc="105" dirty="0">
                <a:latin typeface="Times New Roman"/>
                <a:cs typeface="Times New Roman"/>
              </a:rPr>
              <a:t> </a:t>
            </a:r>
            <a:r>
              <a:rPr sz="2300" dirty="0">
                <a:latin typeface="Times New Roman"/>
                <a:cs typeface="Times New Roman"/>
              </a:rPr>
              <a:t>sẽ</a:t>
            </a:r>
            <a:r>
              <a:rPr sz="2300" spc="90" dirty="0">
                <a:latin typeface="Times New Roman"/>
                <a:cs typeface="Times New Roman"/>
              </a:rPr>
              <a:t> </a:t>
            </a:r>
            <a:r>
              <a:rPr sz="2300" dirty="0">
                <a:latin typeface="Times New Roman"/>
                <a:cs typeface="Times New Roman"/>
              </a:rPr>
              <a:t>làm</a:t>
            </a:r>
            <a:r>
              <a:rPr sz="2300" spc="90" dirty="0">
                <a:latin typeface="Times New Roman"/>
                <a:cs typeface="Times New Roman"/>
              </a:rPr>
              <a:t> </a:t>
            </a:r>
            <a:r>
              <a:rPr sz="2300" dirty="0">
                <a:latin typeface="Times New Roman"/>
                <a:cs typeface="Times New Roman"/>
              </a:rPr>
              <a:t>gián</a:t>
            </a:r>
            <a:r>
              <a:rPr sz="2300" spc="105" dirty="0">
                <a:latin typeface="Times New Roman"/>
                <a:cs typeface="Times New Roman"/>
              </a:rPr>
              <a:t> </a:t>
            </a:r>
            <a:r>
              <a:rPr sz="2300" dirty="0">
                <a:latin typeface="Times New Roman"/>
                <a:cs typeface="Times New Roman"/>
              </a:rPr>
              <a:t>đoạn</a:t>
            </a:r>
            <a:r>
              <a:rPr sz="2300" spc="110" dirty="0">
                <a:latin typeface="Times New Roman"/>
                <a:cs typeface="Times New Roman"/>
              </a:rPr>
              <a:t> </a:t>
            </a:r>
            <a:r>
              <a:rPr sz="2300" spc="-20" dirty="0">
                <a:latin typeface="Times New Roman"/>
                <a:cs typeface="Times New Roman"/>
              </a:rPr>
              <a:t>hoạt </a:t>
            </a:r>
            <a:r>
              <a:rPr sz="2300" dirty="0">
                <a:latin typeface="Times New Roman"/>
                <a:cs typeface="Times New Roman"/>
              </a:rPr>
              <a:t>động</a:t>
            </a:r>
            <a:r>
              <a:rPr sz="2300" spc="95" dirty="0">
                <a:latin typeface="Times New Roman"/>
                <a:cs typeface="Times New Roman"/>
              </a:rPr>
              <a:t> </a:t>
            </a:r>
            <a:r>
              <a:rPr sz="2300" dirty="0">
                <a:latin typeface="Times New Roman"/>
                <a:cs typeface="Times New Roman"/>
              </a:rPr>
              <a:t>tại</a:t>
            </a:r>
            <a:r>
              <a:rPr sz="2300" spc="85" dirty="0">
                <a:latin typeface="Times New Roman"/>
                <a:cs typeface="Times New Roman"/>
              </a:rPr>
              <a:t> </a:t>
            </a:r>
            <a:r>
              <a:rPr sz="2300" dirty="0">
                <a:latin typeface="Times New Roman"/>
                <a:cs typeface="Times New Roman"/>
              </a:rPr>
              <a:t>cơ</a:t>
            </a:r>
            <a:r>
              <a:rPr sz="2300" spc="100" dirty="0">
                <a:latin typeface="Times New Roman"/>
                <a:cs typeface="Times New Roman"/>
              </a:rPr>
              <a:t> </a:t>
            </a:r>
            <a:r>
              <a:rPr sz="2300" dirty="0">
                <a:latin typeface="Times New Roman"/>
                <a:cs typeface="Times New Roman"/>
              </a:rPr>
              <a:t>sở</a:t>
            </a:r>
            <a:r>
              <a:rPr sz="2300" spc="95" dirty="0">
                <a:latin typeface="Times New Roman"/>
                <a:cs typeface="Times New Roman"/>
              </a:rPr>
              <a:t> </a:t>
            </a:r>
            <a:r>
              <a:rPr sz="2300" dirty="0">
                <a:latin typeface="Times New Roman"/>
                <a:cs typeface="Times New Roman"/>
              </a:rPr>
              <a:t>khám</a:t>
            </a:r>
            <a:r>
              <a:rPr sz="2300" spc="75" dirty="0">
                <a:latin typeface="Times New Roman"/>
                <a:cs typeface="Times New Roman"/>
              </a:rPr>
              <a:t> </a:t>
            </a:r>
            <a:r>
              <a:rPr sz="2300" dirty="0">
                <a:latin typeface="Times New Roman"/>
                <a:cs typeface="Times New Roman"/>
              </a:rPr>
              <a:t>bệnh,</a:t>
            </a:r>
            <a:r>
              <a:rPr sz="2300" spc="100" dirty="0">
                <a:latin typeface="Times New Roman"/>
                <a:cs typeface="Times New Roman"/>
              </a:rPr>
              <a:t> </a:t>
            </a:r>
            <a:r>
              <a:rPr sz="2300" dirty="0">
                <a:latin typeface="Times New Roman"/>
                <a:cs typeface="Times New Roman"/>
              </a:rPr>
              <a:t>chữa</a:t>
            </a:r>
            <a:r>
              <a:rPr sz="2300" spc="85" dirty="0">
                <a:latin typeface="Times New Roman"/>
                <a:cs typeface="Times New Roman"/>
              </a:rPr>
              <a:t> </a:t>
            </a:r>
            <a:r>
              <a:rPr sz="2300" dirty="0">
                <a:latin typeface="Times New Roman"/>
                <a:cs typeface="Times New Roman"/>
              </a:rPr>
              <a:t>bệnh</a:t>
            </a:r>
            <a:r>
              <a:rPr sz="2300" spc="85" dirty="0">
                <a:latin typeface="Times New Roman"/>
                <a:cs typeface="Times New Roman"/>
              </a:rPr>
              <a:t> </a:t>
            </a:r>
            <a:r>
              <a:rPr sz="2300" dirty="0">
                <a:latin typeface="Times New Roman"/>
                <a:cs typeface="Times New Roman"/>
              </a:rPr>
              <a:t>gây</a:t>
            </a:r>
            <a:r>
              <a:rPr sz="2300" spc="90" dirty="0">
                <a:latin typeface="Times New Roman"/>
                <a:cs typeface="Times New Roman"/>
              </a:rPr>
              <a:t> </a:t>
            </a:r>
            <a:r>
              <a:rPr sz="2300" dirty="0">
                <a:latin typeface="Times New Roman"/>
                <a:cs typeface="Times New Roman"/>
              </a:rPr>
              <a:t>nguy</a:t>
            </a:r>
            <a:r>
              <a:rPr sz="2300" spc="80" dirty="0">
                <a:latin typeface="Times New Roman"/>
                <a:cs typeface="Times New Roman"/>
              </a:rPr>
              <a:t> </a:t>
            </a:r>
            <a:r>
              <a:rPr sz="2300" dirty="0">
                <a:latin typeface="Times New Roman"/>
                <a:cs typeface="Times New Roman"/>
              </a:rPr>
              <a:t>hại</a:t>
            </a:r>
            <a:r>
              <a:rPr sz="2300" spc="75" dirty="0">
                <a:latin typeface="Times New Roman"/>
                <a:cs typeface="Times New Roman"/>
              </a:rPr>
              <a:t> </a:t>
            </a:r>
            <a:r>
              <a:rPr sz="2300" dirty="0">
                <a:latin typeface="Times New Roman"/>
                <a:cs typeface="Times New Roman"/>
              </a:rPr>
              <a:t>đến</a:t>
            </a:r>
            <a:r>
              <a:rPr sz="2300" spc="75" dirty="0">
                <a:latin typeface="Times New Roman"/>
                <a:cs typeface="Times New Roman"/>
              </a:rPr>
              <a:t> </a:t>
            </a:r>
            <a:r>
              <a:rPr sz="2300" dirty="0">
                <a:latin typeface="Times New Roman"/>
                <a:cs typeface="Times New Roman"/>
              </a:rPr>
              <a:t>sức</a:t>
            </a:r>
            <a:r>
              <a:rPr sz="2300" spc="95" dirty="0">
                <a:latin typeface="Times New Roman"/>
                <a:cs typeface="Times New Roman"/>
              </a:rPr>
              <a:t> </a:t>
            </a:r>
            <a:r>
              <a:rPr sz="2300" dirty="0">
                <a:latin typeface="Times New Roman"/>
                <a:cs typeface="Times New Roman"/>
              </a:rPr>
              <a:t>khoẻ,</a:t>
            </a:r>
            <a:r>
              <a:rPr sz="2300" spc="90" dirty="0">
                <a:latin typeface="Times New Roman"/>
                <a:cs typeface="Times New Roman"/>
              </a:rPr>
              <a:t> </a:t>
            </a:r>
            <a:r>
              <a:rPr sz="2300" spc="-20" dirty="0">
                <a:latin typeface="Times New Roman"/>
                <a:cs typeface="Times New Roman"/>
              </a:rPr>
              <a:t>tính </a:t>
            </a:r>
            <a:r>
              <a:rPr sz="2300" dirty="0">
                <a:latin typeface="Times New Roman"/>
                <a:cs typeface="Times New Roman"/>
              </a:rPr>
              <a:t>mạng</a:t>
            </a:r>
            <a:r>
              <a:rPr sz="2300" spc="-5" dirty="0">
                <a:latin typeface="Times New Roman"/>
                <a:cs typeface="Times New Roman"/>
              </a:rPr>
              <a:t> </a:t>
            </a:r>
            <a:r>
              <a:rPr sz="2300" dirty="0">
                <a:latin typeface="Times New Roman"/>
                <a:cs typeface="Times New Roman"/>
              </a:rPr>
              <a:t>người</a:t>
            </a:r>
            <a:r>
              <a:rPr sz="2300" spc="-20" dirty="0">
                <a:latin typeface="Times New Roman"/>
                <a:cs typeface="Times New Roman"/>
              </a:rPr>
              <a:t> bệnh;</a:t>
            </a:r>
            <a:endParaRPr sz="2300" dirty="0">
              <a:latin typeface="Times New Roman"/>
              <a:cs typeface="Times New Roman"/>
            </a:endParaRPr>
          </a:p>
          <a:p>
            <a:pPr marL="12700" marR="5080" indent="203835" algn="just">
              <a:lnSpc>
                <a:spcPct val="86300"/>
              </a:lnSpc>
              <a:spcBef>
                <a:spcPts val="919"/>
              </a:spcBef>
              <a:buChar char="-"/>
              <a:tabLst>
                <a:tab pos="216535" algn="l"/>
              </a:tabLst>
            </a:pPr>
            <a:r>
              <a:rPr sz="2300" dirty="0">
                <a:latin typeface="Times New Roman"/>
                <a:cs typeface="Times New Roman"/>
              </a:rPr>
              <a:t>Trường</a:t>
            </a:r>
            <a:r>
              <a:rPr sz="2300" spc="240" dirty="0">
                <a:latin typeface="Times New Roman"/>
                <a:cs typeface="Times New Roman"/>
              </a:rPr>
              <a:t> </a:t>
            </a:r>
            <a:r>
              <a:rPr sz="2300" dirty="0">
                <a:latin typeface="Times New Roman"/>
                <a:cs typeface="Times New Roman"/>
              </a:rPr>
              <a:t>hợp</a:t>
            </a:r>
            <a:r>
              <a:rPr sz="2300" spc="245" dirty="0">
                <a:latin typeface="Times New Roman"/>
                <a:cs typeface="Times New Roman"/>
              </a:rPr>
              <a:t> </a:t>
            </a:r>
            <a:r>
              <a:rPr sz="2300" dirty="0">
                <a:latin typeface="Times New Roman"/>
                <a:cs typeface="Times New Roman"/>
              </a:rPr>
              <a:t>cấp</a:t>
            </a:r>
            <a:r>
              <a:rPr sz="2300" spc="240" dirty="0">
                <a:latin typeface="Times New Roman"/>
                <a:cs typeface="Times New Roman"/>
              </a:rPr>
              <a:t> </a:t>
            </a:r>
            <a:r>
              <a:rPr sz="2300" dirty="0">
                <a:latin typeface="Times New Roman"/>
                <a:cs typeface="Times New Roman"/>
              </a:rPr>
              <a:t>cứu</a:t>
            </a:r>
            <a:r>
              <a:rPr sz="2300" spc="225" dirty="0">
                <a:latin typeface="Times New Roman"/>
                <a:cs typeface="Times New Roman"/>
              </a:rPr>
              <a:t> </a:t>
            </a:r>
            <a:r>
              <a:rPr sz="2300" dirty="0">
                <a:latin typeface="Times New Roman"/>
                <a:cs typeface="Times New Roman"/>
              </a:rPr>
              <a:t>người</a:t>
            </a:r>
            <a:r>
              <a:rPr sz="2300" spc="235" dirty="0">
                <a:latin typeface="Times New Roman"/>
                <a:cs typeface="Times New Roman"/>
              </a:rPr>
              <a:t> </a:t>
            </a:r>
            <a:r>
              <a:rPr sz="2300" dirty="0">
                <a:latin typeface="Times New Roman"/>
                <a:cs typeface="Times New Roman"/>
              </a:rPr>
              <a:t>bệnh</a:t>
            </a:r>
            <a:r>
              <a:rPr sz="2300" spc="240" dirty="0">
                <a:latin typeface="Times New Roman"/>
                <a:cs typeface="Times New Roman"/>
              </a:rPr>
              <a:t> </a:t>
            </a:r>
            <a:r>
              <a:rPr sz="2300" dirty="0">
                <a:latin typeface="Times New Roman"/>
                <a:cs typeface="Times New Roman"/>
              </a:rPr>
              <a:t>trong</a:t>
            </a:r>
            <a:r>
              <a:rPr sz="2300" spc="235" dirty="0">
                <a:latin typeface="Times New Roman"/>
                <a:cs typeface="Times New Roman"/>
              </a:rPr>
              <a:t> </a:t>
            </a:r>
            <a:r>
              <a:rPr sz="2300" dirty="0">
                <a:latin typeface="Times New Roman"/>
                <a:cs typeface="Times New Roman"/>
              </a:rPr>
              <a:t>tình</a:t>
            </a:r>
            <a:r>
              <a:rPr sz="2300" spc="240" dirty="0">
                <a:latin typeface="Times New Roman"/>
                <a:cs typeface="Times New Roman"/>
              </a:rPr>
              <a:t> </a:t>
            </a:r>
            <a:r>
              <a:rPr sz="2300" dirty="0">
                <a:latin typeface="Times New Roman"/>
                <a:cs typeface="Times New Roman"/>
              </a:rPr>
              <a:t>trạng</a:t>
            </a:r>
            <a:r>
              <a:rPr sz="2300" spc="240" dirty="0">
                <a:latin typeface="Times New Roman"/>
                <a:cs typeface="Times New Roman"/>
              </a:rPr>
              <a:t> </a:t>
            </a:r>
            <a:r>
              <a:rPr sz="2300" dirty="0">
                <a:latin typeface="Times New Roman"/>
                <a:cs typeface="Times New Roman"/>
              </a:rPr>
              <a:t>cấp</a:t>
            </a:r>
            <a:r>
              <a:rPr sz="2300" spc="240" dirty="0">
                <a:latin typeface="Times New Roman"/>
                <a:cs typeface="Times New Roman"/>
              </a:rPr>
              <a:t> </a:t>
            </a:r>
            <a:r>
              <a:rPr sz="2300" dirty="0">
                <a:latin typeface="Times New Roman"/>
                <a:cs typeface="Times New Roman"/>
              </a:rPr>
              <a:t>cứu</a:t>
            </a:r>
            <a:r>
              <a:rPr sz="2300" spc="225" dirty="0">
                <a:latin typeface="Times New Roman"/>
                <a:cs typeface="Times New Roman"/>
              </a:rPr>
              <a:t> </a:t>
            </a:r>
            <a:r>
              <a:rPr sz="2300" dirty="0">
                <a:latin typeface="Times New Roman"/>
                <a:cs typeface="Times New Roman"/>
              </a:rPr>
              <a:t>theo</a:t>
            </a:r>
            <a:r>
              <a:rPr sz="2300" spc="245" dirty="0">
                <a:latin typeface="Times New Roman"/>
                <a:cs typeface="Times New Roman"/>
              </a:rPr>
              <a:t> </a:t>
            </a:r>
            <a:r>
              <a:rPr sz="2300" spc="-25" dirty="0">
                <a:latin typeface="Times New Roman"/>
                <a:cs typeface="Times New Roman"/>
              </a:rPr>
              <a:t>quy </a:t>
            </a:r>
            <a:r>
              <a:rPr sz="2300" dirty="0">
                <a:latin typeface="Times New Roman"/>
                <a:cs typeface="Times New Roman"/>
              </a:rPr>
              <a:t>định</a:t>
            </a:r>
            <a:r>
              <a:rPr sz="2300" spc="190" dirty="0">
                <a:latin typeface="Times New Roman"/>
                <a:cs typeface="Times New Roman"/>
              </a:rPr>
              <a:t> </a:t>
            </a:r>
            <a:r>
              <a:rPr sz="2300" dirty="0">
                <a:latin typeface="Times New Roman"/>
                <a:cs typeface="Times New Roman"/>
              </a:rPr>
              <a:t>của</a:t>
            </a:r>
            <a:r>
              <a:rPr sz="2300" spc="190" dirty="0">
                <a:latin typeface="Times New Roman"/>
                <a:cs typeface="Times New Roman"/>
              </a:rPr>
              <a:t> </a:t>
            </a:r>
            <a:r>
              <a:rPr sz="2300" dirty="0">
                <a:latin typeface="Times New Roman"/>
                <a:cs typeface="Times New Roman"/>
              </a:rPr>
              <a:t>Luật</a:t>
            </a:r>
            <a:r>
              <a:rPr sz="2300" spc="185" dirty="0">
                <a:latin typeface="Times New Roman"/>
                <a:cs typeface="Times New Roman"/>
              </a:rPr>
              <a:t> </a:t>
            </a:r>
            <a:r>
              <a:rPr sz="2300" dirty="0">
                <a:latin typeface="Times New Roman"/>
                <a:cs typeface="Times New Roman"/>
              </a:rPr>
              <a:t>Khám</a:t>
            </a:r>
            <a:r>
              <a:rPr sz="2300" spc="180" dirty="0">
                <a:latin typeface="Times New Roman"/>
                <a:cs typeface="Times New Roman"/>
              </a:rPr>
              <a:t> </a:t>
            </a:r>
            <a:r>
              <a:rPr sz="2300" dirty="0">
                <a:latin typeface="Times New Roman"/>
                <a:cs typeface="Times New Roman"/>
              </a:rPr>
              <a:t>bệnh,</a:t>
            </a:r>
            <a:r>
              <a:rPr sz="2300" spc="200" dirty="0">
                <a:latin typeface="Times New Roman"/>
                <a:cs typeface="Times New Roman"/>
              </a:rPr>
              <a:t> </a:t>
            </a:r>
            <a:r>
              <a:rPr sz="2300" dirty="0">
                <a:latin typeface="Times New Roman"/>
                <a:cs typeface="Times New Roman"/>
              </a:rPr>
              <a:t>chữa</a:t>
            </a:r>
            <a:r>
              <a:rPr sz="2300" spc="185" dirty="0">
                <a:latin typeface="Times New Roman"/>
                <a:cs typeface="Times New Roman"/>
              </a:rPr>
              <a:t> </a:t>
            </a:r>
            <a:r>
              <a:rPr sz="2300" dirty="0">
                <a:latin typeface="Times New Roman"/>
                <a:cs typeface="Times New Roman"/>
              </a:rPr>
              <a:t>bệnh</a:t>
            </a:r>
            <a:r>
              <a:rPr sz="2300" spc="195" dirty="0">
                <a:latin typeface="Times New Roman"/>
                <a:cs typeface="Times New Roman"/>
              </a:rPr>
              <a:t> </a:t>
            </a:r>
            <a:r>
              <a:rPr sz="2300" dirty="0">
                <a:latin typeface="Times New Roman"/>
                <a:cs typeface="Times New Roman"/>
              </a:rPr>
              <a:t>(nếu</a:t>
            </a:r>
            <a:r>
              <a:rPr sz="2300" spc="195" dirty="0">
                <a:latin typeface="Times New Roman"/>
                <a:cs typeface="Times New Roman"/>
              </a:rPr>
              <a:t> </a:t>
            </a:r>
            <a:r>
              <a:rPr sz="2300" dirty="0">
                <a:latin typeface="Times New Roman"/>
                <a:cs typeface="Times New Roman"/>
              </a:rPr>
              <a:t>có)</a:t>
            </a:r>
            <a:r>
              <a:rPr sz="2300" spc="190" dirty="0">
                <a:latin typeface="Times New Roman"/>
                <a:cs typeface="Times New Roman"/>
              </a:rPr>
              <a:t> </a:t>
            </a:r>
            <a:r>
              <a:rPr sz="2300" dirty="0">
                <a:latin typeface="Times New Roman"/>
                <a:cs typeface="Times New Roman"/>
              </a:rPr>
              <a:t>bao</a:t>
            </a:r>
            <a:r>
              <a:rPr sz="2300" spc="195" dirty="0">
                <a:latin typeface="Times New Roman"/>
                <a:cs typeface="Times New Roman"/>
              </a:rPr>
              <a:t> </a:t>
            </a:r>
            <a:r>
              <a:rPr sz="2300" dirty="0">
                <a:latin typeface="Times New Roman"/>
                <a:cs typeface="Times New Roman"/>
              </a:rPr>
              <a:t>gồm</a:t>
            </a:r>
            <a:r>
              <a:rPr sz="2300" spc="175" dirty="0">
                <a:latin typeface="Times New Roman"/>
                <a:cs typeface="Times New Roman"/>
              </a:rPr>
              <a:t> </a:t>
            </a:r>
            <a:r>
              <a:rPr sz="2300" dirty="0">
                <a:latin typeface="Times New Roman"/>
                <a:cs typeface="Times New Roman"/>
              </a:rPr>
              <a:t>các</a:t>
            </a:r>
            <a:r>
              <a:rPr sz="2300" spc="210" dirty="0">
                <a:latin typeface="Times New Roman"/>
                <a:cs typeface="Times New Roman"/>
              </a:rPr>
              <a:t> </a:t>
            </a:r>
            <a:r>
              <a:rPr sz="2300" dirty="0">
                <a:latin typeface="Times New Roman"/>
                <a:cs typeface="Times New Roman"/>
              </a:rPr>
              <a:t>gói</a:t>
            </a:r>
            <a:r>
              <a:rPr sz="2300" spc="190" dirty="0">
                <a:latin typeface="Times New Roman"/>
                <a:cs typeface="Times New Roman"/>
              </a:rPr>
              <a:t> </a:t>
            </a:r>
            <a:r>
              <a:rPr sz="2300" spc="-20" dirty="0">
                <a:latin typeface="Times New Roman"/>
                <a:cs typeface="Times New Roman"/>
              </a:rPr>
              <a:t>thầu </a:t>
            </a:r>
            <a:r>
              <a:rPr sz="2300" dirty="0">
                <a:latin typeface="Times New Roman"/>
                <a:cs typeface="Times New Roman"/>
              </a:rPr>
              <a:t>dịch vụ</a:t>
            </a:r>
            <a:r>
              <a:rPr sz="2300" spc="5" dirty="0">
                <a:latin typeface="Times New Roman"/>
                <a:cs typeface="Times New Roman"/>
              </a:rPr>
              <a:t> </a:t>
            </a:r>
            <a:r>
              <a:rPr sz="2300" dirty="0">
                <a:latin typeface="Times New Roman"/>
                <a:cs typeface="Times New Roman"/>
              </a:rPr>
              <a:t>tư</a:t>
            </a:r>
            <a:r>
              <a:rPr sz="2300" spc="5" dirty="0">
                <a:latin typeface="Times New Roman"/>
                <a:cs typeface="Times New Roman"/>
              </a:rPr>
              <a:t> </a:t>
            </a:r>
            <a:r>
              <a:rPr sz="2300" dirty="0">
                <a:latin typeface="Times New Roman"/>
                <a:cs typeface="Times New Roman"/>
              </a:rPr>
              <a:t>vấn,</a:t>
            </a:r>
            <a:r>
              <a:rPr sz="2300" spc="5" dirty="0">
                <a:latin typeface="Times New Roman"/>
                <a:cs typeface="Times New Roman"/>
              </a:rPr>
              <a:t> </a:t>
            </a:r>
            <a:r>
              <a:rPr sz="2300" dirty="0">
                <a:latin typeface="Times New Roman"/>
                <a:cs typeface="Times New Roman"/>
              </a:rPr>
              <a:t>phi</a:t>
            </a:r>
            <a:r>
              <a:rPr sz="2300" spc="-5" dirty="0">
                <a:latin typeface="Times New Roman"/>
                <a:cs typeface="Times New Roman"/>
              </a:rPr>
              <a:t> </a:t>
            </a:r>
            <a:r>
              <a:rPr sz="2300" dirty="0">
                <a:latin typeface="Times New Roman"/>
                <a:cs typeface="Times New Roman"/>
              </a:rPr>
              <a:t>tư</a:t>
            </a:r>
            <a:r>
              <a:rPr sz="2300" spc="5" dirty="0">
                <a:latin typeface="Times New Roman"/>
                <a:cs typeface="Times New Roman"/>
              </a:rPr>
              <a:t> </a:t>
            </a:r>
            <a:r>
              <a:rPr sz="2300" dirty="0">
                <a:latin typeface="Times New Roman"/>
                <a:cs typeface="Times New Roman"/>
              </a:rPr>
              <a:t>vấn,</a:t>
            </a:r>
            <a:r>
              <a:rPr sz="2300" spc="5" dirty="0">
                <a:latin typeface="Times New Roman"/>
                <a:cs typeface="Times New Roman"/>
              </a:rPr>
              <a:t> </a:t>
            </a:r>
            <a:r>
              <a:rPr sz="2300" dirty="0">
                <a:latin typeface="Times New Roman"/>
                <a:cs typeface="Times New Roman"/>
              </a:rPr>
              <a:t>thuốc,</a:t>
            </a:r>
            <a:r>
              <a:rPr sz="2300" spc="5" dirty="0">
                <a:latin typeface="Times New Roman"/>
                <a:cs typeface="Times New Roman"/>
              </a:rPr>
              <a:t> </a:t>
            </a:r>
            <a:r>
              <a:rPr sz="2300" dirty="0">
                <a:latin typeface="Times New Roman"/>
                <a:cs typeface="Times New Roman"/>
              </a:rPr>
              <a:t>hóa chất,</a:t>
            </a:r>
            <a:r>
              <a:rPr sz="2300" spc="5" dirty="0">
                <a:latin typeface="Times New Roman"/>
                <a:cs typeface="Times New Roman"/>
              </a:rPr>
              <a:t> </a:t>
            </a:r>
            <a:r>
              <a:rPr sz="2300" dirty="0">
                <a:latin typeface="Times New Roman"/>
                <a:cs typeface="Times New Roman"/>
              </a:rPr>
              <a:t>vật tư</a:t>
            </a:r>
            <a:r>
              <a:rPr sz="2300" spc="5" dirty="0">
                <a:latin typeface="Times New Roman"/>
                <a:cs typeface="Times New Roman"/>
              </a:rPr>
              <a:t> </a:t>
            </a:r>
            <a:r>
              <a:rPr sz="2300" dirty="0">
                <a:latin typeface="Times New Roman"/>
                <a:cs typeface="Times New Roman"/>
              </a:rPr>
              <a:t>xét nghiệm,</a:t>
            </a:r>
            <a:r>
              <a:rPr sz="2300" spc="5" dirty="0">
                <a:latin typeface="Times New Roman"/>
                <a:cs typeface="Times New Roman"/>
              </a:rPr>
              <a:t> </a:t>
            </a:r>
            <a:r>
              <a:rPr sz="2300" dirty="0">
                <a:latin typeface="Times New Roman"/>
                <a:cs typeface="Times New Roman"/>
              </a:rPr>
              <a:t>thiết</a:t>
            </a:r>
            <a:r>
              <a:rPr sz="2300" spc="5" dirty="0">
                <a:latin typeface="Times New Roman"/>
                <a:cs typeface="Times New Roman"/>
              </a:rPr>
              <a:t> </a:t>
            </a:r>
            <a:r>
              <a:rPr sz="2300" dirty="0">
                <a:latin typeface="Times New Roman"/>
                <a:cs typeface="Times New Roman"/>
              </a:rPr>
              <a:t>bị </a:t>
            </a:r>
            <a:r>
              <a:rPr sz="2300" spc="-50" dirty="0">
                <a:latin typeface="Times New Roman"/>
                <a:cs typeface="Times New Roman"/>
              </a:rPr>
              <a:t>y </a:t>
            </a:r>
            <a:r>
              <a:rPr sz="2300" dirty="0">
                <a:latin typeface="Times New Roman"/>
                <a:cs typeface="Times New Roman"/>
              </a:rPr>
              <a:t>tế,</a:t>
            </a:r>
            <a:r>
              <a:rPr sz="2300" spc="465" dirty="0">
                <a:latin typeface="Times New Roman"/>
                <a:cs typeface="Times New Roman"/>
              </a:rPr>
              <a:t> </a:t>
            </a:r>
            <a:r>
              <a:rPr sz="2300" dirty="0">
                <a:latin typeface="Times New Roman"/>
                <a:cs typeface="Times New Roman"/>
              </a:rPr>
              <a:t>linh</a:t>
            </a:r>
            <a:r>
              <a:rPr sz="2300" spc="470" dirty="0">
                <a:latin typeface="Times New Roman"/>
                <a:cs typeface="Times New Roman"/>
              </a:rPr>
              <a:t> </a:t>
            </a:r>
            <a:r>
              <a:rPr sz="2300" dirty="0">
                <a:latin typeface="Times New Roman"/>
                <a:cs typeface="Times New Roman"/>
              </a:rPr>
              <a:t>kiện,</a:t>
            </a:r>
            <a:r>
              <a:rPr sz="2300" spc="465" dirty="0">
                <a:latin typeface="Times New Roman"/>
                <a:cs typeface="Times New Roman"/>
              </a:rPr>
              <a:t> </a:t>
            </a:r>
            <a:r>
              <a:rPr sz="2300" dirty="0">
                <a:latin typeface="Times New Roman"/>
                <a:cs typeface="Times New Roman"/>
              </a:rPr>
              <a:t>phụ</a:t>
            </a:r>
            <a:r>
              <a:rPr sz="2300" spc="470" dirty="0">
                <a:latin typeface="Times New Roman"/>
                <a:cs typeface="Times New Roman"/>
              </a:rPr>
              <a:t> </a:t>
            </a:r>
            <a:r>
              <a:rPr sz="2300" dirty="0">
                <a:latin typeface="Times New Roman"/>
                <a:cs typeface="Times New Roman"/>
              </a:rPr>
              <a:t>kiện,</a:t>
            </a:r>
            <a:r>
              <a:rPr sz="2300" spc="455" dirty="0">
                <a:latin typeface="Times New Roman"/>
                <a:cs typeface="Times New Roman"/>
              </a:rPr>
              <a:t> </a:t>
            </a:r>
            <a:r>
              <a:rPr sz="2300" dirty="0">
                <a:latin typeface="Times New Roman"/>
                <a:cs typeface="Times New Roman"/>
              </a:rPr>
              <a:t>phương</a:t>
            </a:r>
            <a:r>
              <a:rPr sz="2300" spc="455" dirty="0">
                <a:latin typeface="Times New Roman"/>
                <a:cs typeface="Times New Roman"/>
              </a:rPr>
              <a:t> </a:t>
            </a:r>
            <a:r>
              <a:rPr sz="2300" dirty="0">
                <a:latin typeface="Times New Roman"/>
                <a:cs typeface="Times New Roman"/>
              </a:rPr>
              <a:t>tiện,</a:t>
            </a:r>
            <a:r>
              <a:rPr sz="2300" spc="465" dirty="0">
                <a:latin typeface="Times New Roman"/>
                <a:cs typeface="Times New Roman"/>
              </a:rPr>
              <a:t> </a:t>
            </a:r>
            <a:r>
              <a:rPr sz="2300" dirty="0">
                <a:latin typeface="Times New Roman"/>
                <a:cs typeface="Times New Roman"/>
              </a:rPr>
              <a:t>xây</a:t>
            </a:r>
            <a:r>
              <a:rPr sz="2300" spc="480" dirty="0">
                <a:latin typeface="Times New Roman"/>
                <a:cs typeface="Times New Roman"/>
              </a:rPr>
              <a:t> </a:t>
            </a:r>
            <a:r>
              <a:rPr sz="2300" dirty="0">
                <a:latin typeface="Times New Roman"/>
                <a:cs typeface="Times New Roman"/>
              </a:rPr>
              <a:t>lắp</a:t>
            </a:r>
            <a:r>
              <a:rPr sz="2300" spc="465" dirty="0">
                <a:latin typeface="Times New Roman"/>
                <a:cs typeface="Times New Roman"/>
              </a:rPr>
              <a:t> </a:t>
            </a:r>
            <a:r>
              <a:rPr sz="2300" dirty="0">
                <a:latin typeface="Times New Roman"/>
                <a:cs typeface="Times New Roman"/>
              </a:rPr>
              <a:t>do</a:t>
            </a:r>
            <a:r>
              <a:rPr sz="2300" spc="455" dirty="0">
                <a:latin typeface="Times New Roman"/>
                <a:cs typeface="Times New Roman"/>
              </a:rPr>
              <a:t> </a:t>
            </a:r>
            <a:r>
              <a:rPr sz="2300" dirty="0">
                <a:latin typeface="Times New Roman"/>
                <a:cs typeface="Times New Roman"/>
              </a:rPr>
              <a:t>nhu</a:t>
            </a:r>
            <a:r>
              <a:rPr sz="2300" spc="465" dirty="0">
                <a:latin typeface="Times New Roman"/>
                <a:cs typeface="Times New Roman"/>
              </a:rPr>
              <a:t> </a:t>
            </a:r>
            <a:r>
              <a:rPr sz="2300" dirty="0">
                <a:latin typeface="Times New Roman"/>
                <a:cs typeface="Times New Roman"/>
              </a:rPr>
              <a:t>cầu</a:t>
            </a:r>
            <a:r>
              <a:rPr sz="2300" spc="465" dirty="0">
                <a:latin typeface="Times New Roman"/>
                <a:cs typeface="Times New Roman"/>
              </a:rPr>
              <a:t> </a:t>
            </a:r>
            <a:r>
              <a:rPr sz="2300" dirty="0">
                <a:latin typeface="Times New Roman"/>
                <a:cs typeface="Times New Roman"/>
              </a:rPr>
              <a:t>đột</a:t>
            </a:r>
            <a:r>
              <a:rPr sz="2300" spc="465" dirty="0">
                <a:latin typeface="Times New Roman"/>
                <a:cs typeface="Times New Roman"/>
              </a:rPr>
              <a:t> </a:t>
            </a:r>
            <a:r>
              <a:rPr sz="2300" spc="-10" dirty="0">
                <a:latin typeface="Times New Roman"/>
                <a:cs typeface="Times New Roman"/>
              </a:rPr>
              <a:t>xuất, </a:t>
            </a:r>
            <a:r>
              <a:rPr sz="2300" dirty="0">
                <a:latin typeface="Times New Roman"/>
                <a:cs typeface="Times New Roman"/>
              </a:rPr>
              <a:t>không</a:t>
            </a:r>
            <a:r>
              <a:rPr sz="2300" spc="95" dirty="0">
                <a:latin typeface="Times New Roman"/>
                <a:cs typeface="Times New Roman"/>
              </a:rPr>
              <a:t> </a:t>
            </a:r>
            <a:r>
              <a:rPr sz="2300" dirty="0">
                <a:latin typeface="Times New Roman"/>
                <a:cs typeface="Times New Roman"/>
              </a:rPr>
              <a:t>có</a:t>
            </a:r>
            <a:r>
              <a:rPr sz="2300" spc="95" dirty="0">
                <a:latin typeface="Times New Roman"/>
                <a:cs typeface="Times New Roman"/>
              </a:rPr>
              <a:t> </a:t>
            </a:r>
            <a:r>
              <a:rPr sz="2300" dirty="0">
                <a:latin typeface="Times New Roman"/>
                <a:cs typeface="Times New Roman"/>
              </a:rPr>
              <a:t>mặt</a:t>
            </a:r>
            <a:r>
              <a:rPr sz="2300" spc="85" dirty="0">
                <a:latin typeface="Times New Roman"/>
                <a:cs typeface="Times New Roman"/>
              </a:rPr>
              <a:t> </a:t>
            </a:r>
            <a:r>
              <a:rPr sz="2300" dirty="0">
                <a:latin typeface="Times New Roman"/>
                <a:cs typeface="Times New Roman"/>
              </a:rPr>
              <a:t>hàng</a:t>
            </a:r>
            <a:r>
              <a:rPr sz="2300" spc="95" dirty="0">
                <a:latin typeface="Times New Roman"/>
                <a:cs typeface="Times New Roman"/>
              </a:rPr>
              <a:t> </a:t>
            </a:r>
            <a:r>
              <a:rPr sz="2300" dirty="0">
                <a:latin typeface="Times New Roman"/>
                <a:cs typeface="Times New Roman"/>
              </a:rPr>
              <a:t>thay</a:t>
            </a:r>
            <a:r>
              <a:rPr sz="2300" spc="110" dirty="0">
                <a:latin typeface="Times New Roman"/>
                <a:cs typeface="Times New Roman"/>
              </a:rPr>
              <a:t> </a:t>
            </a:r>
            <a:r>
              <a:rPr sz="2300" dirty="0">
                <a:latin typeface="Times New Roman"/>
                <a:cs typeface="Times New Roman"/>
              </a:rPr>
              <a:t>thế</a:t>
            </a:r>
            <a:r>
              <a:rPr sz="2300" spc="90" dirty="0">
                <a:latin typeface="Times New Roman"/>
                <a:cs typeface="Times New Roman"/>
              </a:rPr>
              <a:t> </a:t>
            </a:r>
            <a:r>
              <a:rPr sz="2300" dirty="0">
                <a:latin typeface="Times New Roman"/>
                <a:cs typeface="Times New Roman"/>
              </a:rPr>
              <a:t>và</a:t>
            </a:r>
            <a:r>
              <a:rPr sz="2300" spc="95" dirty="0">
                <a:latin typeface="Times New Roman"/>
                <a:cs typeface="Times New Roman"/>
              </a:rPr>
              <a:t> </a:t>
            </a:r>
            <a:r>
              <a:rPr sz="2300" dirty="0">
                <a:latin typeface="Times New Roman"/>
                <a:cs typeface="Times New Roman"/>
              </a:rPr>
              <a:t>bắt</a:t>
            </a:r>
            <a:r>
              <a:rPr sz="2300" spc="85" dirty="0">
                <a:latin typeface="Times New Roman"/>
                <a:cs typeface="Times New Roman"/>
              </a:rPr>
              <a:t> </a:t>
            </a:r>
            <a:r>
              <a:rPr sz="2300" dirty="0">
                <a:latin typeface="Times New Roman"/>
                <a:cs typeface="Times New Roman"/>
              </a:rPr>
              <a:t>buộc</a:t>
            </a:r>
            <a:r>
              <a:rPr sz="2300" spc="95" dirty="0">
                <a:latin typeface="Times New Roman"/>
                <a:cs typeface="Times New Roman"/>
              </a:rPr>
              <a:t> </a:t>
            </a:r>
            <a:r>
              <a:rPr sz="2300" dirty="0">
                <a:latin typeface="Times New Roman"/>
                <a:cs typeface="Times New Roman"/>
              </a:rPr>
              <a:t>phải</a:t>
            </a:r>
            <a:r>
              <a:rPr sz="2300" spc="90" dirty="0">
                <a:latin typeface="Times New Roman"/>
                <a:cs typeface="Times New Roman"/>
              </a:rPr>
              <a:t> </a:t>
            </a:r>
            <a:r>
              <a:rPr sz="2300" dirty="0">
                <a:latin typeface="Times New Roman"/>
                <a:cs typeface="Times New Roman"/>
              </a:rPr>
              <a:t>sử</a:t>
            </a:r>
            <a:r>
              <a:rPr sz="2300" spc="90" dirty="0">
                <a:latin typeface="Times New Roman"/>
                <a:cs typeface="Times New Roman"/>
              </a:rPr>
              <a:t> </a:t>
            </a:r>
            <a:r>
              <a:rPr sz="2300" dirty="0">
                <a:latin typeface="Times New Roman"/>
                <a:cs typeface="Times New Roman"/>
              </a:rPr>
              <a:t>dụng</a:t>
            </a:r>
            <a:r>
              <a:rPr sz="2300" spc="95" dirty="0">
                <a:latin typeface="Times New Roman"/>
                <a:cs typeface="Times New Roman"/>
              </a:rPr>
              <a:t> </a:t>
            </a:r>
            <a:r>
              <a:rPr sz="2300" dirty="0">
                <a:latin typeface="Times New Roman"/>
                <a:cs typeface="Times New Roman"/>
              </a:rPr>
              <a:t>để</a:t>
            </a:r>
            <a:r>
              <a:rPr sz="2300" spc="95" dirty="0">
                <a:latin typeface="Times New Roman"/>
                <a:cs typeface="Times New Roman"/>
              </a:rPr>
              <a:t> </a:t>
            </a:r>
            <a:r>
              <a:rPr sz="2300" dirty="0">
                <a:latin typeface="Times New Roman"/>
                <a:cs typeface="Times New Roman"/>
              </a:rPr>
              <a:t>đảm</a:t>
            </a:r>
            <a:r>
              <a:rPr sz="2300" spc="85" dirty="0">
                <a:latin typeface="Times New Roman"/>
                <a:cs typeface="Times New Roman"/>
              </a:rPr>
              <a:t> </a:t>
            </a:r>
            <a:r>
              <a:rPr sz="2300" dirty="0">
                <a:latin typeface="Times New Roman"/>
                <a:cs typeface="Times New Roman"/>
              </a:rPr>
              <a:t>bảo</a:t>
            </a:r>
            <a:r>
              <a:rPr sz="2300" spc="95" dirty="0">
                <a:latin typeface="Times New Roman"/>
                <a:cs typeface="Times New Roman"/>
              </a:rPr>
              <a:t> </a:t>
            </a:r>
            <a:r>
              <a:rPr sz="2300" spc="-25" dirty="0">
                <a:latin typeface="Times New Roman"/>
                <a:cs typeface="Times New Roman"/>
              </a:rPr>
              <a:t>sức </a:t>
            </a:r>
            <a:r>
              <a:rPr sz="2300" dirty="0">
                <a:latin typeface="Times New Roman"/>
                <a:cs typeface="Times New Roman"/>
              </a:rPr>
              <a:t>khoẻ,</a:t>
            </a:r>
            <a:r>
              <a:rPr sz="2300" spc="-25" dirty="0">
                <a:latin typeface="Times New Roman"/>
                <a:cs typeface="Times New Roman"/>
              </a:rPr>
              <a:t> </a:t>
            </a:r>
            <a:r>
              <a:rPr sz="2300" dirty="0">
                <a:latin typeface="Times New Roman"/>
                <a:cs typeface="Times New Roman"/>
              </a:rPr>
              <a:t>tính</a:t>
            </a:r>
            <a:r>
              <a:rPr sz="2300" spc="-15" dirty="0">
                <a:latin typeface="Times New Roman"/>
                <a:cs typeface="Times New Roman"/>
              </a:rPr>
              <a:t> </a:t>
            </a:r>
            <a:r>
              <a:rPr sz="2300" dirty="0">
                <a:latin typeface="Times New Roman"/>
                <a:cs typeface="Times New Roman"/>
              </a:rPr>
              <a:t>mạng của</a:t>
            </a:r>
            <a:r>
              <a:rPr sz="2300" spc="-20" dirty="0">
                <a:latin typeface="Times New Roman"/>
                <a:cs typeface="Times New Roman"/>
              </a:rPr>
              <a:t> </a:t>
            </a:r>
            <a:r>
              <a:rPr sz="2300" dirty="0">
                <a:latin typeface="Times New Roman"/>
                <a:cs typeface="Times New Roman"/>
              </a:rPr>
              <a:t>người</a:t>
            </a:r>
            <a:r>
              <a:rPr sz="2300" spc="-25" dirty="0">
                <a:latin typeface="Times New Roman"/>
                <a:cs typeface="Times New Roman"/>
              </a:rPr>
              <a:t> </a:t>
            </a:r>
            <a:r>
              <a:rPr sz="2300" spc="-10" dirty="0">
                <a:latin typeface="Times New Roman"/>
                <a:cs typeface="Times New Roman"/>
              </a:rPr>
              <a:t>bệnh;</a:t>
            </a:r>
            <a:endParaRPr sz="2300" dirty="0">
              <a:latin typeface="Times New Roman"/>
              <a:cs typeface="Times New Roman"/>
            </a:endParaRPr>
          </a:p>
          <a:p>
            <a:pPr marL="182880" indent="-170180" algn="just">
              <a:lnSpc>
                <a:spcPct val="100000"/>
              </a:lnSpc>
              <a:spcBef>
                <a:spcPts val="540"/>
              </a:spcBef>
              <a:buChar char="-"/>
              <a:tabLst>
                <a:tab pos="182880" algn="l"/>
              </a:tabLst>
            </a:pPr>
            <a:r>
              <a:rPr sz="2300" dirty="0">
                <a:latin typeface="Times New Roman"/>
                <a:cs typeface="Times New Roman"/>
              </a:rPr>
              <a:t>Các</a:t>
            </a:r>
            <a:r>
              <a:rPr sz="2300" spc="-20" dirty="0">
                <a:latin typeface="Times New Roman"/>
                <a:cs typeface="Times New Roman"/>
              </a:rPr>
              <a:t> </a:t>
            </a:r>
            <a:r>
              <a:rPr sz="2300" dirty="0">
                <a:latin typeface="Times New Roman"/>
                <a:cs typeface="Times New Roman"/>
              </a:rPr>
              <a:t>trường</a:t>
            </a:r>
            <a:r>
              <a:rPr sz="2300" spc="-20" dirty="0">
                <a:latin typeface="Times New Roman"/>
                <a:cs typeface="Times New Roman"/>
              </a:rPr>
              <a:t> </a:t>
            </a:r>
            <a:r>
              <a:rPr sz="2300" dirty="0">
                <a:latin typeface="Times New Roman"/>
                <a:cs typeface="Times New Roman"/>
              </a:rPr>
              <a:t>hợp</a:t>
            </a:r>
            <a:r>
              <a:rPr sz="2300" spc="-20" dirty="0">
                <a:latin typeface="Times New Roman"/>
                <a:cs typeface="Times New Roman"/>
              </a:rPr>
              <a:t> </a:t>
            </a:r>
            <a:r>
              <a:rPr sz="2300" dirty="0">
                <a:latin typeface="Times New Roman"/>
                <a:cs typeface="Times New Roman"/>
              </a:rPr>
              <a:t>khác</a:t>
            </a:r>
            <a:r>
              <a:rPr sz="2300" spc="-30" dirty="0">
                <a:latin typeface="Times New Roman"/>
                <a:cs typeface="Times New Roman"/>
              </a:rPr>
              <a:t> </a:t>
            </a:r>
            <a:r>
              <a:rPr sz="2300" dirty="0">
                <a:latin typeface="Times New Roman"/>
                <a:cs typeface="Times New Roman"/>
              </a:rPr>
              <a:t>theo</a:t>
            </a:r>
            <a:r>
              <a:rPr sz="2300" spc="-10" dirty="0">
                <a:latin typeface="Times New Roman"/>
                <a:cs typeface="Times New Roman"/>
              </a:rPr>
              <a:t> </a:t>
            </a:r>
            <a:r>
              <a:rPr sz="2300" dirty="0">
                <a:latin typeface="Times New Roman"/>
                <a:cs typeface="Times New Roman"/>
              </a:rPr>
              <a:t>hướng</a:t>
            </a:r>
            <a:r>
              <a:rPr sz="2300" spc="-20" dirty="0">
                <a:latin typeface="Times New Roman"/>
                <a:cs typeface="Times New Roman"/>
              </a:rPr>
              <a:t> </a:t>
            </a:r>
            <a:r>
              <a:rPr sz="2300" dirty="0">
                <a:latin typeface="Times New Roman"/>
                <a:cs typeface="Times New Roman"/>
              </a:rPr>
              <a:t>dẫn</a:t>
            </a:r>
            <a:r>
              <a:rPr sz="2300" spc="-20" dirty="0">
                <a:latin typeface="Times New Roman"/>
                <a:cs typeface="Times New Roman"/>
              </a:rPr>
              <a:t> </a:t>
            </a:r>
            <a:r>
              <a:rPr sz="2300" dirty="0">
                <a:latin typeface="Times New Roman"/>
                <a:cs typeface="Times New Roman"/>
              </a:rPr>
              <a:t>của</a:t>
            </a:r>
            <a:r>
              <a:rPr sz="2300" spc="-30" dirty="0">
                <a:latin typeface="Times New Roman"/>
                <a:cs typeface="Times New Roman"/>
              </a:rPr>
              <a:t> </a:t>
            </a:r>
            <a:r>
              <a:rPr sz="2300" dirty="0">
                <a:latin typeface="Times New Roman"/>
                <a:cs typeface="Times New Roman"/>
              </a:rPr>
              <a:t>Bộ</a:t>
            </a:r>
            <a:r>
              <a:rPr sz="2300" spc="-95" dirty="0">
                <a:latin typeface="Times New Roman"/>
                <a:cs typeface="Times New Roman"/>
              </a:rPr>
              <a:t> </a:t>
            </a:r>
            <a:r>
              <a:rPr sz="2300" dirty="0">
                <a:latin typeface="Times New Roman"/>
                <a:cs typeface="Times New Roman"/>
              </a:rPr>
              <a:t>Y</a:t>
            </a:r>
            <a:r>
              <a:rPr sz="2300" spc="-100" dirty="0">
                <a:latin typeface="Times New Roman"/>
                <a:cs typeface="Times New Roman"/>
              </a:rPr>
              <a:t> </a:t>
            </a:r>
            <a:r>
              <a:rPr sz="2300" dirty="0">
                <a:latin typeface="Times New Roman"/>
                <a:cs typeface="Times New Roman"/>
              </a:rPr>
              <a:t>tế</a:t>
            </a:r>
            <a:r>
              <a:rPr sz="2300" spc="-20" dirty="0">
                <a:latin typeface="Times New Roman"/>
                <a:cs typeface="Times New Roman"/>
              </a:rPr>
              <a:t> </a:t>
            </a:r>
            <a:r>
              <a:rPr sz="2300" dirty="0">
                <a:latin typeface="Times New Roman"/>
                <a:cs typeface="Times New Roman"/>
              </a:rPr>
              <a:t>(nếu</a:t>
            </a:r>
            <a:r>
              <a:rPr sz="2300" spc="-15" dirty="0">
                <a:latin typeface="Times New Roman"/>
                <a:cs typeface="Times New Roman"/>
              </a:rPr>
              <a:t> </a:t>
            </a:r>
            <a:r>
              <a:rPr sz="2300" spc="-20" dirty="0">
                <a:latin typeface="Times New Roman"/>
                <a:cs typeface="Times New Roman"/>
              </a:rPr>
              <a:t>có).</a:t>
            </a:r>
            <a:endParaRPr sz="2300" dirty="0">
              <a:latin typeface="Times New Roman"/>
              <a:cs typeface="Times New Roman"/>
            </a:endParaRPr>
          </a:p>
          <a:p>
            <a:pPr marL="12700" marR="5080" algn="just">
              <a:lnSpc>
                <a:spcPts val="2380"/>
              </a:lnSpc>
              <a:spcBef>
                <a:spcPts val="950"/>
              </a:spcBef>
            </a:pPr>
            <a:r>
              <a:rPr sz="2300" b="1" dirty="0">
                <a:latin typeface="Times New Roman"/>
                <a:cs typeface="Times New Roman"/>
              </a:rPr>
              <a:t>2.</a:t>
            </a:r>
            <a:r>
              <a:rPr sz="2300" b="1" spc="40" dirty="0">
                <a:latin typeface="Times New Roman"/>
                <a:cs typeface="Times New Roman"/>
              </a:rPr>
              <a:t> </a:t>
            </a:r>
            <a:r>
              <a:rPr sz="2300" b="1" dirty="0">
                <a:latin typeface="Times New Roman"/>
                <a:cs typeface="Times New Roman"/>
              </a:rPr>
              <a:t>Gói</a:t>
            </a:r>
            <a:r>
              <a:rPr sz="2300" b="1" spc="35" dirty="0">
                <a:latin typeface="Times New Roman"/>
                <a:cs typeface="Times New Roman"/>
              </a:rPr>
              <a:t> </a:t>
            </a:r>
            <a:r>
              <a:rPr sz="2300" b="1" dirty="0">
                <a:latin typeface="Times New Roman"/>
                <a:cs typeface="Times New Roman"/>
              </a:rPr>
              <a:t>thầu</a:t>
            </a:r>
            <a:r>
              <a:rPr sz="2300" b="1" spc="50" dirty="0">
                <a:latin typeface="Times New Roman"/>
                <a:cs typeface="Times New Roman"/>
              </a:rPr>
              <a:t> </a:t>
            </a:r>
            <a:r>
              <a:rPr sz="2300" b="1" dirty="0">
                <a:latin typeface="Times New Roman"/>
                <a:cs typeface="Times New Roman"/>
              </a:rPr>
              <a:t>cung</a:t>
            </a:r>
            <a:r>
              <a:rPr sz="2300" b="1" spc="45" dirty="0">
                <a:latin typeface="Times New Roman"/>
                <a:cs typeface="Times New Roman"/>
              </a:rPr>
              <a:t> </a:t>
            </a:r>
            <a:r>
              <a:rPr sz="2300" b="1" dirty="0">
                <a:latin typeface="Times New Roman"/>
                <a:cs typeface="Times New Roman"/>
              </a:rPr>
              <a:t>cấp</a:t>
            </a:r>
            <a:r>
              <a:rPr sz="2300" b="1" spc="40" dirty="0">
                <a:latin typeface="Times New Roman"/>
                <a:cs typeface="Times New Roman"/>
              </a:rPr>
              <a:t> </a:t>
            </a:r>
            <a:r>
              <a:rPr sz="2300" b="1" dirty="0">
                <a:latin typeface="Times New Roman"/>
                <a:cs typeface="Times New Roman"/>
              </a:rPr>
              <a:t>dịch</a:t>
            </a:r>
            <a:r>
              <a:rPr sz="2300" b="1" spc="45" dirty="0">
                <a:latin typeface="Times New Roman"/>
                <a:cs typeface="Times New Roman"/>
              </a:rPr>
              <a:t> </a:t>
            </a:r>
            <a:r>
              <a:rPr sz="2300" b="1" dirty="0">
                <a:latin typeface="Times New Roman"/>
                <a:cs typeface="Times New Roman"/>
              </a:rPr>
              <a:t>vụ</a:t>
            </a:r>
            <a:r>
              <a:rPr sz="2300" b="1" spc="45" dirty="0">
                <a:latin typeface="Times New Roman"/>
                <a:cs typeface="Times New Roman"/>
              </a:rPr>
              <a:t> </a:t>
            </a:r>
            <a:r>
              <a:rPr sz="2300" b="1" dirty="0">
                <a:latin typeface="Times New Roman"/>
                <a:cs typeface="Times New Roman"/>
              </a:rPr>
              <a:t>tư</a:t>
            </a:r>
            <a:r>
              <a:rPr sz="2300" b="1" spc="45" dirty="0">
                <a:latin typeface="Times New Roman"/>
                <a:cs typeface="Times New Roman"/>
              </a:rPr>
              <a:t> </a:t>
            </a:r>
            <a:r>
              <a:rPr sz="2300" b="1" dirty="0">
                <a:latin typeface="Times New Roman"/>
                <a:cs typeface="Times New Roman"/>
              </a:rPr>
              <a:t>vấn</a:t>
            </a:r>
            <a:r>
              <a:rPr sz="2300" b="1" spc="45" dirty="0">
                <a:latin typeface="Times New Roman"/>
                <a:cs typeface="Times New Roman"/>
              </a:rPr>
              <a:t> </a:t>
            </a:r>
            <a:r>
              <a:rPr sz="2300" b="1" dirty="0">
                <a:latin typeface="Times New Roman"/>
                <a:cs typeface="Times New Roman"/>
              </a:rPr>
              <a:t>phải</a:t>
            </a:r>
            <a:r>
              <a:rPr sz="2300" b="1" spc="45" dirty="0">
                <a:latin typeface="Times New Roman"/>
                <a:cs typeface="Times New Roman"/>
              </a:rPr>
              <a:t> </a:t>
            </a:r>
            <a:r>
              <a:rPr sz="2300" b="1" dirty="0">
                <a:latin typeface="Times New Roman"/>
                <a:cs typeface="Times New Roman"/>
              </a:rPr>
              <a:t>mua</a:t>
            </a:r>
            <a:r>
              <a:rPr sz="2300" b="1" spc="35" dirty="0">
                <a:latin typeface="Times New Roman"/>
                <a:cs typeface="Times New Roman"/>
              </a:rPr>
              <a:t> </a:t>
            </a:r>
            <a:r>
              <a:rPr sz="2300" b="1" dirty="0">
                <a:latin typeface="Times New Roman"/>
                <a:cs typeface="Times New Roman"/>
              </a:rPr>
              <a:t>từ</a:t>
            </a:r>
            <a:r>
              <a:rPr sz="2300" b="1" spc="40" dirty="0">
                <a:latin typeface="Times New Roman"/>
                <a:cs typeface="Times New Roman"/>
              </a:rPr>
              <a:t> </a:t>
            </a:r>
            <a:r>
              <a:rPr sz="2300" b="1" dirty="0">
                <a:latin typeface="Times New Roman"/>
                <a:cs typeface="Times New Roman"/>
              </a:rPr>
              <a:t>nhà</a:t>
            </a:r>
            <a:r>
              <a:rPr sz="2300" b="1" spc="40" dirty="0">
                <a:latin typeface="Times New Roman"/>
                <a:cs typeface="Times New Roman"/>
              </a:rPr>
              <a:t> </a:t>
            </a:r>
            <a:r>
              <a:rPr sz="2300" b="1" dirty="0">
                <a:latin typeface="Times New Roman"/>
                <a:cs typeface="Times New Roman"/>
              </a:rPr>
              <a:t>thầu</a:t>
            </a:r>
            <a:r>
              <a:rPr sz="2300" b="1" spc="45" dirty="0">
                <a:latin typeface="Times New Roman"/>
                <a:cs typeface="Times New Roman"/>
              </a:rPr>
              <a:t> </a:t>
            </a:r>
            <a:r>
              <a:rPr sz="2300" b="1" dirty="0">
                <a:latin typeface="Times New Roman"/>
                <a:cs typeface="Times New Roman"/>
              </a:rPr>
              <a:t>đã</a:t>
            </a:r>
            <a:r>
              <a:rPr sz="2300" b="1" spc="45" dirty="0">
                <a:latin typeface="Times New Roman"/>
                <a:cs typeface="Times New Roman"/>
              </a:rPr>
              <a:t> </a:t>
            </a:r>
            <a:r>
              <a:rPr sz="2300" b="1" spc="-20" dirty="0">
                <a:latin typeface="Times New Roman"/>
                <a:cs typeface="Times New Roman"/>
              </a:rPr>
              <a:t>thực </a:t>
            </a:r>
            <a:r>
              <a:rPr sz="2300" b="1" dirty="0">
                <a:latin typeface="Times New Roman"/>
                <a:cs typeface="Times New Roman"/>
              </a:rPr>
              <a:t>hiện</a:t>
            </a:r>
            <a:r>
              <a:rPr sz="2300" b="1" spc="120" dirty="0">
                <a:latin typeface="Times New Roman"/>
                <a:cs typeface="Times New Roman"/>
              </a:rPr>
              <a:t> </a:t>
            </a:r>
            <a:r>
              <a:rPr sz="2300" b="1" dirty="0">
                <a:latin typeface="Times New Roman"/>
                <a:cs typeface="Times New Roman"/>
              </a:rPr>
              <a:t>trước</a:t>
            </a:r>
            <a:r>
              <a:rPr sz="2300" b="1" spc="100" dirty="0">
                <a:latin typeface="Times New Roman"/>
                <a:cs typeface="Times New Roman"/>
              </a:rPr>
              <a:t> </a:t>
            </a:r>
            <a:r>
              <a:rPr sz="2300" b="1" dirty="0">
                <a:latin typeface="Times New Roman"/>
                <a:cs typeface="Times New Roman"/>
              </a:rPr>
              <a:t>đó</a:t>
            </a:r>
            <a:r>
              <a:rPr sz="2300" b="1" spc="125" dirty="0">
                <a:latin typeface="Times New Roman"/>
                <a:cs typeface="Times New Roman"/>
              </a:rPr>
              <a:t> </a:t>
            </a:r>
            <a:r>
              <a:rPr sz="2300" b="1" dirty="0">
                <a:latin typeface="Times New Roman"/>
                <a:cs typeface="Times New Roman"/>
              </a:rPr>
              <a:t>do</a:t>
            </a:r>
            <a:r>
              <a:rPr sz="2300" b="1" spc="110" dirty="0">
                <a:latin typeface="Times New Roman"/>
                <a:cs typeface="Times New Roman"/>
              </a:rPr>
              <a:t> </a:t>
            </a:r>
            <a:r>
              <a:rPr sz="2300" b="1" dirty="0">
                <a:latin typeface="Times New Roman"/>
                <a:cs typeface="Times New Roman"/>
              </a:rPr>
              <a:t>cần</a:t>
            </a:r>
            <a:r>
              <a:rPr sz="2300" b="1" spc="110" dirty="0">
                <a:latin typeface="Times New Roman"/>
                <a:cs typeface="Times New Roman"/>
              </a:rPr>
              <a:t> </a:t>
            </a:r>
            <a:r>
              <a:rPr sz="2300" b="1" dirty="0">
                <a:latin typeface="Times New Roman"/>
                <a:cs typeface="Times New Roman"/>
              </a:rPr>
              <a:t>bảo</a:t>
            </a:r>
            <a:r>
              <a:rPr sz="2300" b="1" spc="130" dirty="0">
                <a:latin typeface="Times New Roman"/>
                <a:cs typeface="Times New Roman"/>
              </a:rPr>
              <a:t> </a:t>
            </a:r>
            <a:r>
              <a:rPr sz="2300" b="1" dirty="0">
                <a:latin typeface="Times New Roman"/>
                <a:cs typeface="Times New Roman"/>
              </a:rPr>
              <a:t>đảm</a:t>
            </a:r>
            <a:r>
              <a:rPr sz="2300" b="1" spc="120" dirty="0">
                <a:latin typeface="Times New Roman"/>
                <a:cs typeface="Times New Roman"/>
              </a:rPr>
              <a:t> </a:t>
            </a:r>
            <a:r>
              <a:rPr sz="2300" b="1" dirty="0">
                <a:latin typeface="Times New Roman"/>
                <a:cs typeface="Times New Roman"/>
              </a:rPr>
              <a:t>tính</a:t>
            </a:r>
            <a:r>
              <a:rPr sz="2300" b="1" spc="110" dirty="0">
                <a:latin typeface="Times New Roman"/>
                <a:cs typeface="Times New Roman"/>
              </a:rPr>
              <a:t> </a:t>
            </a:r>
            <a:r>
              <a:rPr sz="2300" b="1" dirty="0">
                <a:latin typeface="Times New Roman"/>
                <a:cs typeface="Times New Roman"/>
              </a:rPr>
              <a:t>tương</a:t>
            </a:r>
            <a:r>
              <a:rPr sz="2300" b="1" spc="125" dirty="0">
                <a:latin typeface="Times New Roman"/>
                <a:cs typeface="Times New Roman"/>
              </a:rPr>
              <a:t> </a:t>
            </a:r>
            <a:r>
              <a:rPr sz="2300" b="1" dirty="0">
                <a:latin typeface="Times New Roman"/>
                <a:cs typeface="Times New Roman"/>
              </a:rPr>
              <a:t>thích</a:t>
            </a:r>
            <a:r>
              <a:rPr sz="2300" b="1" spc="105" dirty="0">
                <a:latin typeface="Times New Roman"/>
                <a:cs typeface="Times New Roman"/>
              </a:rPr>
              <a:t> </a:t>
            </a:r>
            <a:r>
              <a:rPr sz="2300" b="1" dirty="0">
                <a:latin typeface="Times New Roman"/>
                <a:cs typeface="Times New Roman"/>
              </a:rPr>
              <a:t>về</a:t>
            </a:r>
            <a:r>
              <a:rPr sz="2300" b="1" spc="120" dirty="0">
                <a:latin typeface="Times New Roman"/>
                <a:cs typeface="Times New Roman"/>
              </a:rPr>
              <a:t> </a:t>
            </a:r>
            <a:r>
              <a:rPr sz="2300" b="1" dirty="0">
                <a:latin typeface="Times New Roman"/>
                <a:cs typeface="Times New Roman"/>
              </a:rPr>
              <a:t>công</a:t>
            </a:r>
            <a:r>
              <a:rPr sz="2300" b="1" spc="114" dirty="0">
                <a:latin typeface="Times New Roman"/>
                <a:cs typeface="Times New Roman"/>
              </a:rPr>
              <a:t> </a:t>
            </a:r>
            <a:r>
              <a:rPr sz="2300" b="1" dirty="0">
                <a:latin typeface="Times New Roman"/>
                <a:cs typeface="Times New Roman"/>
              </a:rPr>
              <a:t>nghệ,</a:t>
            </a:r>
            <a:r>
              <a:rPr sz="2300" b="1" spc="125" dirty="0">
                <a:latin typeface="Times New Roman"/>
                <a:cs typeface="Times New Roman"/>
              </a:rPr>
              <a:t> </a:t>
            </a:r>
            <a:r>
              <a:rPr sz="2300" b="1" spc="-25" dirty="0">
                <a:latin typeface="Times New Roman"/>
                <a:cs typeface="Times New Roman"/>
              </a:rPr>
              <a:t>bản </a:t>
            </a:r>
            <a:r>
              <a:rPr sz="2300" b="1" dirty="0">
                <a:latin typeface="Times New Roman"/>
                <a:cs typeface="Times New Roman"/>
              </a:rPr>
              <a:t>quyền</a:t>
            </a:r>
            <a:r>
              <a:rPr sz="2300" b="1" spc="-20" dirty="0">
                <a:latin typeface="Times New Roman"/>
                <a:cs typeface="Times New Roman"/>
              </a:rPr>
              <a:t> </a:t>
            </a:r>
            <a:r>
              <a:rPr sz="2300" b="1" dirty="0">
                <a:latin typeface="Times New Roman"/>
                <a:cs typeface="Times New Roman"/>
              </a:rPr>
              <a:t>mà</a:t>
            </a:r>
            <a:r>
              <a:rPr sz="2300" b="1" spc="-20" dirty="0">
                <a:latin typeface="Times New Roman"/>
                <a:cs typeface="Times New Roman"/>
              </a:rPr>
              <a:t> </a:t>
            </a:r>
            <a:r>
              <a:rPr sz="2300" b="1" dirty="0">
                <a:latin typeface="Times New Roman"/>
                <a:cs typeface="Times New Roman"/>
              </a:rPr>
              <a:t>không</a:t>
            </a:r>
            <a:r>
              <a:rPr sz="2300" b="1" spc="-35" dirty="0">
                <a:latin typeface="Times New Roman"/>
                <a:cs typeface="Times New Roman"/>
              </a:rPr>
              <a:t> </a:t>
            </a:r>
            <a:r>
              <a:rPr sz="2300" b="1" dirty="0">
                <a:latin typeface="Times New Roman"/>
                <a:cs typeface="Times New Roman"/>
              </a:rPr>
              <a:t>thể</a:t>
            </a:r>
            <a:r>
              <a:rPr sz="2300" b="1" spc="-10" dirty="0">
                <a:latin typeface="Times New Roman"/>
                <a:cs typeface="Times New Roman"/>
              </a:rPr>
              <a:t> </a:t>
            </a:r>
            <a:r>
              <a:rPr sz="2300" b="1" dirty="0">
                <a:latin typeface="Times New Roman"/>
                <a:cs typeface="Times New Roman"/>
              </a:rPr>
              <a:t>mua</a:t>
            </a:r>
            <a:r>
              <a:rPr sz="2300" b="1" spc="-25" dirty="0">
                <a:latin typeface="Times New Roman"/>
                <a:cs typeface="Times New Roman"/>
              </a:rPr>
              <a:t> </a:t>
            </a:r>
            <a:r>
              <a:rPr sz="2300" b="1" dirty="0">
                <a:latin typeface="Times New Roman"/>
                <a:cs typeface="Times New Roman"/>
              </a:rPr>
              <a:t>được</a:t>
            </a:r>
            <a:r>
              <a:rPr sz="2300" b="1" spc="-25" dirty="0">
                <a:latin typeface="Times New Roman"/>
                <a:cs typeface="Times New Roman"/>
              </a:rPr>
              <a:t> </a:t>
            </a:r>
            <a:r>
              <a:rPr sz="2300" b="1" dirty="0">
                <a:latin typeface="Times New Roman"/>
                <a:cs typeface="Times New Roman"/>
              </a:rPr>
              <a:t>từ</a:t>
            </a:r>
            <a:r>
              <a:rPr sz="2300" b="1" spc="-15" dirty="0">
                <a:latin typeface="Times New Roman"/>
                <a:cs typeface="Times New Roman"/>
              </a:rPr>
              <a:t> </a:t>
            </a:r>
            <a:r>
              <a:rPr sz="2300" b="1" dirty="0">
                <a:latin typeface="Times New Roman"/>
                <a:cs typeface="Times New Roman"/>
              </a:rPr>
              <a:t>nhà</a:t>
            </a:r>
            <a:r>
              <a:rPr sz="2300" b="1" spc="-20" dirty="0">
                <a:latin typeface="Times New Roman"/>
                <a:cs typeface="Times New Roman"/>
              </a:rPr>
              <a:t> </a:t>
            </a:r>
            <a:r>
              <a:rPr sz="2300" b="1" dirty="0">
                <a:latin typeface="Times New Roman"/>
                <a:cs typeface="Times New Roman"/>
              </a:rPr>
              <a:t>thầu</a:t>
            </a:r>
            <a:r>
              <a:rPr sz="2300" b="1" spc="-20" dirty="0">
                <a:latin typeface="Times New Roman"/>
                <a:cs typeface="Times New Roman"/>
              </a:rPr>
              <a:t> </a:t>
            </a:r>
            <a:r>
              <a:rPr sz="2300" b="1" spc="-10" dirty="0">
                <a:latin typeface="Times New Roman"/>
                <a:cs typeface="Times New Roman"/>
              </a:rPr>
              <a:t>khác;</a:t>
            </a:r>
            <a:endParaRPr sz="2300" dirty="0">
              <a:latin typeface="Times New Roman"/>
              <a:cs typeface="Times New Roman"/>
            </a:endParaRPr>
          </a:p>
        </p:txBody>
      </p:sp>
      <p:sp>
        <p:nvSpPr>
          <p:cNvPr id="10" name="TextBox 9">
            <a:extLst>
              <a:ext uri="{FF2B5EF4-FFF2-40B4-BE49-F238E27FC236}">
                <a16:creationId xmlns:a16="http://schemas.microsoft.com/office/drawing/2014/main" id="{71FB5736-7536-B669-D8F9-8ED6754C27FB}"/>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141880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5363" y="2673095"/>
            <a:ext cx="2596896" cy="1210055"/>
          </a:xfrm>
          <a:prstGeom prst="rect">
            <a:avLst/>
          </a:prstGeom>
        </p:spPr>
      </p:pic>
      <p:sp>
        <p:nvSpPr>
          <p:cNvPr id="3" name="object 3"/>
          <p:cNvSpPr txBox="1"/>
          <p:nvPr/>
        </p:nvSpPr>
        <p:spPr>
          <a:xfrm>
            <a:off x="245363" y="2673095"/>
            <a:ext cx="2597150" cy="1210310"/>
          </a:xfrm>
          <a:prstGeom prst="rect">
            <a:avLst/>
          </a:prstGeom>
          <a:ln w="12191">
            <a:solidFill>
              <a:srgbClr val="5FCAEE"/>
            </a:solidFill>
          </a:ln>
        </p:spPr>
        <p:txBody>
          <a:bodyPr vert="horz" wrap="square" lIns="0" tIns="32384" rIns="0" bIns="0" rtlCol="0">
            <a:spAutoFit/>
          </a:bodyPr>
          <a:lstStyle/>
          <a:p>
            <a:pPr marL="758825" marR="83185" indent="-668020">
              <a:lnSpc>
                <a:spcPct val="100000"/>
              </a:lnSpc>
              <a:spcBef>
                <a:spcPts val="254"/>
              </a:spcBef>
            </a:pPr>
            <a:r>
              <a:rPr sz="3200" b="1" dirty="0">
                <a:latin typeface="Times New Roman"/>
                <a:cs typeface="Times New Roman"/>
              </a:rPr>
              <a:t>Chỉ</a:t>
            </a:r>
            <a:r>
              <a:rPr sz="3200" b="1" spc="-30" dirty="0">
                <a:latin typeface="Times New Roman"/>
                <a:cs typeface="Times New Roman"/>
              </a:rPr>
              <a:t> </a:t>
            </a:r>
            <a:r>
              <a:rPr sz="3200" b="1" dirty="0">
                <a:latin typeface="Times New Roman"/>
                <a:cs typeface="Times New Roman"/>
              </a:rPr>
              <a:t>định</a:t>
            </a:r>
            <a:r>
              <a:rPr sz="3200" b="1" spc="-20" dirty="0">
                <a:latin typeface="Times New Roman"/>
                <a:cs typeface="Times New Roman"/>
              </a:rPr>
              <a:t> thầu </a:t>
            </a:r>
            <a:r>
              <a:rPr sz="3200" b="1" spc="-10" dirty="0">
                <a:latin typeface="Times New Roman"/>
                <a:cs typeface="Times New Roman"/>
              </a:rPr>
              <a:t>(Đ.23)</a:t>
            </a:r>
            <a:endParaRPr sz="3200">
              <a:latin typeface="Times New Roman"/>
              <a:cs typeface="Times New Roman"/>
            </a:endParaRPr>
          </a:p>
        </p:txBody>
      </p:sp>
      <p:grpSp>
        <p:nvGrpSpPr>
          <p:cNvPr id="4" name="object 4"/>
          <p:cNvGrpSpPr/>
          <p:nvPr/>
        </p:nvGrpSpPr>
        <p:grpSpPr>
          <a:xfrm>
            <a:off x="3020557" y="630478"/>
            <a:ext cx="8097520" cy="5971540"/>
            <a:chOff x="3020557" y="630478"/>
            <a:chExt cx="8097520" cy="5971540"/>
          </a:xfrm>
        </p:grpSpPr>
        <p:pic>
          <p:nvPicPr>
            <p:cNvPr id="5" name="object 5"/>
            <p:cNvPicPr/>
            <p:nvPr/>
          </p:nvPicPr>
          <p:blipFill>
            <a:blip r:embed="rId3" cstate="print"/>
            <a:stretch>
              <a:fillRect/>
            </a:stretch>
          </p:blipFill>
          <p:spPr>
            <a:xfrm>
              <a:off x="3020557" y="630478"/>
              <a:ext cx="8097032" cy="69494"/>
            </a:xfrm>
            <a:prstGeom prst="rect">
              <a:avLst/>
            </a:prstGeom>
          </p:spPr>
        </p:pic>
        <p:sp>
          <p:nvSpPr>
            <p:cNvPr id="6" name="object 6"/>
            <p:cNvSpPr/>
            <p:nvPr/>
          </p:nvSpPr>
          <p:spPr>
            <a:xfrm>
              <a:off x="3047999" y="638937"/>
              <a:ext cx="8046720" cy="0"/>
            </a:xfrm>
            <a:custGeom>
              <a:avLst/>
              <a:gdLst/>
              <a:ahLst/>
              <a:cxnLst/>
              <a:rect l="l" t="t" r="r" b="b"/>
              <a:pathLst>
                <a:path w="8046720">
                  <a:moveTo>
                    <a:pt x="0" y="0"/>
                  </a:moveTo>
                  <a:lnTo>
                    <a:pt x="8046720" y="0"/>
                  </a:lnTo>
                </a:path>
              </a:pathLst>
            </a:custGeom>
            <a:ln w="6858">
              <a:solidFill>
                <a:srgbClr val="2D83C3"/>
              </a:solidFill>
            </a:ln>
          </p:spPr>
          <p:txBody>
            <a:bodyPr wrap="square" lIns="0" tIns="0" rIns="0" bIns="0" rtlCol="0"/>
            <a:lstStyle/>
            <a:p>
              <a:endParaRPr/>
            </a:p>
          </p:txBody>
        </p:sp>
        <p:sp>
          <p:nvSpPr>
            <p:cNvPr id="7" name="object 7"/>
            <p:cNvSpPr/>
            <p:nvPr/>
          </p:nvSpPr>
          <p:spPr>
            <a:xfrm>
              <a:off x="3048761" y="642366"/>
              <a:ext cx="8046720" cy="5949950"/>
            </a:xfrm>
            <a:custGeom>
              <a:avLst/>
              <a:gdLst/>
              <a:ahLst/>
              <a:cxnLst/>
              <a:rect l="l" t="t" r="r" b="b"/>
              <a:pathLst>
                <a:path w="8046720" h="5949950">
                  <a:moveTo>
                    <a:pt x="8046720" y="0"/>
                  </a:moveTo>
                  <a:lnTo>
                    <a:pt x="0" y="0"/>
                  </a:lnTo>
                  <a:lnTo>
                    <a:pt x="0" y="5949696"/>
                  </a:lnTo>
                  <a:lnTo>
                    <a:pt x="8046720" y="5949696"/>
                  </a:lnTo>
                  <a:lnTo>
                    <a:pt x="8046720" y="0"/>
                  </a:lnTo>
                  <a:close/>
                </a:path>
              </a:pathLst>
            </a:custGeom>
            <a:solidFill>
              <a:srgbClr val="FFFFFF"/>
            </a:solidFill>
          </p:spPr>
          <p:txBody>
            <a:bodyPr wrap="square" lIns="0" tIns="0" rIns="0" bIns="0" rtlCol="0"/>
            <a:lstStyle/>
            <a:p>
              <a:endParaRPr/>
            </a:p>
          </p:txBody>
        </p:sp>
        <p:sp>
          <p:nvSpPr>
            <p:cNvPr id="8" name="object 8"/>
            <p:cNvSpPr/>
            <p:nvPr/>
          </p:nvSpPr>
          <p:spPr>
            <a:xfrm>
              <a:off x="3048761" y="642366"/>
              <a:ext cx="8046720" cy="5949950"/>
            </a:xfrm>
            <a:custGeom>
              <a:avLst/>
              <a:gdLst/>
              <a:ahLst/>
              <a:cxnLst/>
              <a:rect l="l" t="t" r="r" b="b"/>
              <a:pathLst>
                <a:path w="8046720" h="5949950">
                  <a:moveTo>
                    <a:pt x="0" y="5949696"/>
                  </a:moveTo>
                  <a:lnTo>
                    <a:pt x="8046720" y="5949696"/>
                  </a:lnTo>
                  <a:lnTo>
                    <a:pt x="8046720" y="0"/>
                  </a:lnTo>
                  <a:lnTo>
                    <a:pt x="0" y="0"/>
                  </a:lnTo>
                  <a:lnTo>
                    <a:pt x="0" y="5949696"/>
                  </a:lnTo>
                  <a:close/>
                </a:path>
              </a:pathLst>
            </a:custGeom>
            <a:ln w="19812">
              <a:solidFill>
                <a:srgbClr val="000000"/>
              </a:solidFill>
            </a:ln>
          </p:spPr>
          <p:txBody>
            <a:bodyPr wrap="square" lIns="0" tIns="0" rIns="0" bIns="0" rtlCol="0"/>
            <a:lstStyle/>
            <a:p>
              <a:endParaRPr/>
            </a:p>
          </p:txBody>
        </p:sp>
      </p:grpSp>
      <p:sp>
        <p:nvSpPr>
          <p:cNvPr id="9" name="object 9"/>
          <p:cNvSpPr txBox="1"/>
          <p:nvPr/>
        </p:nvSpPr>
        <p:spPr>
          <a:xfrm>
            <a:off x="3119373" y="662178"/>
            <a:ext cx="7907655" cy="5952490"/>
          </a:xfrm>
          <a:prstGeom prst="rect">
            <a:avLst/>
          </a:prstGeom>
        </p:spPr>
        <p:txBody>
          <a:bodyPr vert="horz" wrap="square" lIns="0" tIns="57785" rIns="0" bIns="0" rtlCol="0">
            <a:spAutoFit/>
          </a:bodyPr>
          <a:lstStyle/>
          <a:p>
            <a:pPr marL="12700" marR="6985" indent="308610" algn="just">
              <a:lnSpc>
                <a:spcPct val="86300"/>
              </a:lnSpc>
              <a:spcBef>
                <a:spcPts val="455"/>
              </a:spcBef>
              <a:buAutoNum type="arabicPeriod" startAt="3"/>
              <a:tabLst>
                <a:tab pos="321310" algn="l"/>
              </a:tabLst>
            </a:pPr>
            <a:r>
              <a:rPr sz="2200" b="1" dirty="0">
                <a:latin typeface="Times New Roman"/>
                <a:cs typeface="Times New Roman"/>
              </a:rPr>
              <a:t>Gói</a:t>
            </a:r>
            <a:r>
              <a:rPr sz="2200" b="1" spc="195" dirty="0">
                <a:latin typeface="Times New Roman"/>
                <a:cs typeface="Times New Roman"/>
              </a:rPr>
              <a:t> </a:t>
            </a:r>
            <a:r>
              <a:rPr sz="2200" b="1" dirty="0">
                <a:latin typeface="Times New Roman"/>
                <a:cs typeface="Times New Roman"/>
              </a:rPr>
              <a:t>thầu</a:t>
            </a:r>
            <a:r>
              <a:rPr sz="2200" b="1" spc="175" dirty="0">
                <a:latin typeface="Times New Roman"/>
                <a:cs typeface="Times New Roman"/>
              </a:rPr>
              <a:t> </a:t>
            </a:r>
            <a:r>
              <a:rPr sz="2200" b="1" dirty="0">
                <a:latin typeface="Times New Roman"/>
                <a:cs typeface="Times New Roman"/>
              </a:rPr>
              <a:t>mua</a:t>
            </a:r>
            <a:r>
              <a:rPr sz="2200" b="1" spc="195" dirty="0">
                <a:latin typeface="Times New Roman"/>
                <a:cs typeface="Times New Roman"/>
              </a:rPr>
              <a:t> </a:t>
            </a:r>
            <a:r>
              <a:rPr sz="2200" b="1" dirty="0">
                <a:latin typeface="Times New Roman"/>
                <a:cs typeface="Times New Roman"/>
              </a:rPr>
              <a:t>sắm</a:t>
            </a:r>
            <a:r>
              <a:rPr sz="2200" b="1" spc="190" dirty="0">
                <a:latin typeface="Times New Roman"/>
                <a:cs typeface="Times New Roman"/>
              </a:rPr>
              <a:t> </a:t>
            </a:r>
            <a:r>
              <a:rPr sz="2200" b="1" dirty="0">
                <a:latin typeface="Times New Roman"/>
                <a:cs typeface="Times New Roman"/>
              </a:rPr>
              <a:t>hàng</a:t>
            </a:r>
            <a:r>
              <a:rPr sz="2200" b="1" spc="200" dirty="0">
                <a:latin typeface="Times New Roman"/>
                <a:cs typeface="Times New Roman"/>
              </a:rPr>
              <a:t> </a:t>
            </a:r>
            <a:r>
              <a:rPr sz="2200" b="1" dirty="0">
                <a:latin typeface="Times New Roman"/>
                <a:cs typeface="Times New Roman"/>
              </a:rPr>
              <a:t>hóa,</a:t>
            </a:r>
            <a:r>
              <a:rPr sz="2200" b="1" spc="195" dirty="0">
                <a:latin typeface="Times New Roman"/>
                <a:cs typeface="Times New Roman"/>
              </a:rPr>
              <a:t> </a:t>
            </a:r>
            <a:r>
              <a:rPr sz="2200" b="1" dirty="0">
                <a:latin typeface="Times New Roman"/>
                <a:cs typeface="Times New Roman"/>
              </a:rPr>
              <a:t>dịch</a:t>
            </a:r>
            <a:r>
              <a:rPr sz="2200" b="1" spc="180" dirty="0">
                <a:latin typeface="Times New Roman"/>
                <a:cs typeface="Times New Roman"/>
              </a:rPr>
              <a:t> </a:t>
            </a:r>
            <a:r>
              <a:rPr sz="2200" b="1" dirty="0">
                <a:latin typeface="Times New Roman"/>
                <a:cs typeface="Times New Roman"/>
              </a:rPr>
              <a:t>vụ</a:t>
            </a:r>
            <a:r>
              <a:rPr sz="2200" b="1" spc="195" dirty="0">
                <a:latin typeface="Times New Roman"/>
                <a:cs typeface="Times New Roman"/>
              </a:rPr>
              <a:t> </a:t>
            </a:r>
            <a:r>
              <a:rPr sz="2200" b="1" dirty="0">
                <a:latin typeface="Times New Roman"/>
                <a:cs typeface="Times New Roman"/>
              </a:rPr>
              <a:t>phi</a:t>
            </a:r>
            <a:r>
              <a:rPr sz="2200" b="1" spc="180" dirty="0">
                <a:latin typeface="Times New Roman"/>
                <a:cs typeface="Times New Roman"/>
              </a:rPr>
              <a:t> </a:t>
            </a:r>
            <a:r>
              <a:rPr sz="2200" b="1" dirty="0">
                <a:latin typeface="Times New Roman"/>
                <a:cs typeface="Times New Roman"/>
              </a:rPr>
              <a:t>tư</a:t>
            </a:r>
            <a:r>
              <a:rPr sz="2200" b="1" spc="195" dirty="0">
                <a:latin typeface="Times New Roman"/>
                <a:cs typeface="Times New Roman"/>
              </a:rPr>
              <a:t> </a:t>
            </a:r>
            <a:r>
              <a:rPr sz="2200" b="1" dirty="0">
                <a:latin typeface="Times New Roman"/>
                <a:cs typeface="Times New Roman"/>
              </a:rPr>
              <a:t>vấn</a:t>
            </a:r>
            <a:r>
              <a:rPr sz="2200" b="1" spc="195" dirty="0">
                <a:latin typeface="Times New Roman"/>
                <a:cs typeface="Times New Roman"/>
              </a:rPr>
              <a:t> </a:t>
            </a:r>
            <a:r>
              <a:rPr sz="2200" b="1" dirty="0">
                <a:latin typeface="Times New Roman"/>
                <a:cs typeface="Times New Roman"/>
              </a:rPr>
              <a:t>phải</a:t>
            </a:r>
            <a:r>
              <a:rPr sz="2200" b="1" spc="185" dirty="0">
                <a:latin typeface="Times New Roman"/>
                <a:cs typeface="Times New Roman"/>
              </a:rPr>
              <a:t> </a:t>
            </a:r>
            <a:r>
              <a:rPr sz="2200" b="1" dirty="0">
                <a:latin typeface="Times New Roman"/>
                <a:cs typeface="Times New Roman"/>
              </a:rPr>
              <a:t>mua</a:t>
            </a:r>
            <a:r>
              <a:rPr sz="2200" b="1" spc="195" dirty="0">
                <a:latin typeface="Times New Roman"/>
                <a:cs typeface="Times New Roman"/>
              </a:rPr>
              <a:t> </a:t>
            </a:r>
            <a:r>
              <a:rPr sz="2200" b="1" spc="-25" dirty="0">
                <a:latin typeface="Times New Roman"/>
                <a:cs typeface="Times New Roman"/>
              </a:rPr>
              <a:t>từ </a:t>
            </a:r>
            <a:r>
              <a:rPr sz="2200" b="1" dirty="0">
                <a:latin typeface="Times New Roman"/>
                <a:cs typeface="Times New Roman"/>
              </a:rPr>
              <a:t>nhà</a:t>
            </a:r>
            <a:r>
              <a:rPr sz="2200" b="1" spc="65" dirty="0">
                <a:latin typeface="Times New Roman"/>
                <a:cs typeface="Times New Roman"/>
              </a:rPr>
              <a:t> </a:t>
            </a:r>
            <a:r>
              <a:rPr sz="2200" b="1" dirty="0">
                <a:latin typeface="Times New Roman"/>
                <a:cs typeface="Times New Roman"/>
              </a:rPr>
              <a:t>thầu</a:t>
            </a:r>
            <a:r>
              <a:rPr sz="2200" b="1" spc="65" dirty="0">
                <a:latin typeface="Times New Roman"/>
                <a:cs typeface="Times New Roman"/>
              </a:rPr>
              <a:t> </a:t>
            </a:r>
            <a:r>
              <a:rPr sz="2200" b="1" dirty="0">
                <a:latin typeface="Times New Roman"/>
                <a:cs typeface="Times New Roman"/>
              </a:rPr>
              <a:t>đã</a:t>
            </a:r>
            <a:r>
              <a:rPr sz="2200" b="1" spc="65" dirty="0">
                <a:latin typeface="Times New Roman"/>
                <a:cs typeface="Times New Roman"/>
              </a:rPr>
              <a:t> </a:t>
            </a:r>
            <a:r>
              <a:rPr sz="2200" b="1" dirty="0">
                <a:latin typeface="Times New Roman"/>
                <a:cs typeface="Times New Roman"/>
              </a:rPr>
              <a:t>thực</a:t>
            </a:r>
            <a:r>
              <a:rPr sz="2200" b="1" spc="60" dirty="0">
                <a:latin typeface="Times New Roman"/>
                <a:cs typeface="Times New Roman"/>
              </a:rPr>
              <a:t> </a:t>
            </a:r>
            <a:r>
              <a:rPr sz="2200" b="1" dirty="0">
                <a:latin typeface="Times New Roman"/>
                <a:cs typeface="Times New Roman"/>
              </a:rPr>
              <a:t>hiện</a:t>
            </a:r>
            <a:r>
              <a:rPr sz="2200" b="1" spc="65" dirty="0">
                <a:latin typeface="Times New Roman"/>
                <a:cs typeface="Times New Roman"/>
              </a:rPr>
              <a:t> </a:t>
            </a:r>
            <a:r>
              <a:rPr sz="2200" b="1" dirty="0">
                <a:latin typeface="Times New Roman"/>
                <a:cs typeface="Times New Roman"/>
              </a:rPr>
              <a:t>trước</a:t>
            </a:r>
            <a:r>
              <a:rPr sz="2200" b="1" spc="55" dirty="0">
                <a:latin typeface="Times New Roman"/>
                <a:cs typeface="Times New Roman"/>
              </a:rPr>
              <a:t> </a:t>
            </a:r>
            <a:r>
              <a:rPr sz="2200" b="1" dirty="0">
                <a:latin typeface="Times New Roman"/>
                <a:cs typeface="Times New Roman"/>
              </a:rPr>
              <a:t>đó</a:t>
            </a:r>
            <a:r>
              <a:rPr sz="2200" b="1" spc="70" dirty="0">
                <a:latin typeface="Times New Roman"/>
                <a:cs typeface="Times New Roman"/>
              </a:rPr>
              <a:t> </a:t>
            </a:r>
            <a:r>
              <a:rPr sz="2200" b="1" dirty="0">
                <a:latin typeface="Times New Roman"/>
                <a:cs typeface="Times New Roman"/>
              </a:rPr>
              <a:t>hoặc</a:t>
            </a:r>
            <a:r>
              <a:rPr sz="2200" b="1" spc="75" dirty="0">
                <a:latin typeface="Times New Roman"/>
                <a:cs typeface="Times New Roman"/>
              </a:rPr>
              <a:t> </a:t>
            </a:r>
            <a:r>
              <a:rPr sz="2200" b="1" dirty="0">
                <a:latin typeface="Times New Roman"/>
                <a:cs typeface="Times New Roman"/>
              </a:rPr>
              <a:t>từ</a:t>
            </a:r>
            <a:r>
              <a:rPr sz="2200" b="1" spc="70" dirty="0">
                <a:latin typeface="Times New Roman"/>
                <a:cs typeface="Times New Roman"/>
              </a:rPr>
              <a:t> </a:t>
            </a:r>
            <a:r>
              <a:rPr sz="2200" b="1" dirty="0">
                <a:latin typeface="Times New Roman"/>
                <a:cs typeface="Times New Roman"/>
              </a:rPr>
              <a:t>hãng</a:t>
            </a:r>
            <a:r>
              <a:rPr sz="2200" b="1" spc="75" dirty="0">
                <a:latin typeface="Times New Roman"/>
                <a:cs typeface="Times New Roman"/>
              </a:rPr>
              <a:t> </a:t>
            </a:r>
            <a:r>
              <a:rPr sz="2200" b="1" dirty="0">
                <a:latin typeface="Times New Roman"/>
                <a:cs typeface="Times New Roman"/>
              </a:rPr>
              <a:t>sản</a:t>
            </a:r>
            <a:r>
              <a:rPr sz="2200" b="1" spc="65" dirty="0">
                <a:latin typeface="Times New Roman"/>
                <a:cs typeface="Times New Roman"/>
              </a:rPr>
              <a:t> </a:t>
            </a:r>
            <a:r>
              <a:rPr sz="2200" b="1" dirty="0">
                <a:latin typeface="Times New Roman"/>
                <a:cs typeface="Times New Roman"/>
              </a:rPr>
              <a:t>xuất,</a:t>
            </a:r>
            <a:r>
              <a:rPr sz="2200" b="1" spc="65" dirty="0">
                <a:latin typeface="Times New Roman"/>
                <a:cs typeface="Times New Roman"/>
              </a:rPr>
              <a:t> </a:t>
            </a:r>
            <a:r>
              <a:rPr sz="2200" b="1" dirty="0">
                <a:latin typeface="Times New Roman"/>
                <a:cs typeface="Times New Roman"/>
              </a:rPr>
              <a:t>đại</a:t>
            </a:r>
            <a:r>
              <a:rPr sz="2200" b="1" spc="65" dirty="0">
                <a:latin typeface="Times New Roman"/>
                <a:cs typeface="Times New Roman"/>
              </a:rPr>
              <a:t> </a:t>
            </a:r>
            <a:r>
              <a:rPr sz="2200" b="1" dirty="0">
                <a:latin typeface="Times New Roman"/>
                <a:cs typeface="Times New Roman"/>
              </a:rPr>
              <a:t>lý</a:t>
            </a:r>
            <a:r>
              <a:rPr sz="2200" b="1" spc="55" dirty="0">
                <a:latin typeface="Times New Roman"/>
                <a:cs typeface="Times New Roman"/>
              </a:rPr>
              <a:t> </a:t>
            </a:r>
            <a:r>
              <a:rPr sz="2200" b="1" spc="-25" dirty="0">
                <a:latin typeface="Times New Roman"/>
                <a:cs typeface="Times New Roman"/>
              </a:rPr>
              <a:t>của </a:t>
            </a:r>
            <a:r>
              <a:rPr sz="2200" b="1" dirty="0">
                <a:latin typeface="Times New Roman"/>
                <a:cs typeface="Times New Roman"/>
              </a:rPr>
              <a:t>hãng</a:t>
            </a:r>
            <a:r>
              <a:rPr sz="2200" b="1" spc="5" dirty="0">
                <a:latin typeface="Times New Roman"/>
                <a:cs typeface="Times New Roman"/>
              </a:rPr>
              <a:t> </a:t>
            </a:r>
            <a:r>
              <a:rPr sz="2200" b="1" dirty="0">
                <a:latin typeface="Times New Roman"/>
                <a:cs typeface="Times New Roman"/>
              </a:rPr>
              <a:t>sản</a:t>
            </a:r>
            <a:r>
              <a:rPr sz="2200" b="1" spc="-10" dirty="0">
                <a:latin typeface="Times New Roman"/>
                <a:cs typeface="Times New Roman"/>
              </a:rPr>
              <a:t> </a:t>
            </a:r>
            <a:r>
              <a:rPr sz="2200" b="1" dirty="0">
                <a:latin typeface="Times New Roman"/>
                <a:cs typeface="Times New Roman"/>
              </a:rPr>
              <a:t>xuất do cần bảo</a:t>
            </a:r>
            <a:r>
              <a:rPr sz="2200" b="1" spc="-5" dirty="0">
                <a:latin typeface="Times New Roman"/>
                <a:cs typeface="Times New Roman"/>
              </a:rPr>
              <a:t> </a:t>
            </a:r>
            <a:r>
              <a:rPr sz="2200" b="1" dirty="0">
                <a:latin typeface="Times New Roman"/>
                <a:cs typeface="Times New Roman"/>
              </a:rPr>
              <a:t>đảm</a:t>
            </a:r>
            <a:r>
              <a:rPr sz="2200" b="1" spc="-10" dirty="0">
                <a:latin typeface="Times New Roman"/>
                <a:cs typeface="Times New Roman"/>
              </a:rPr>
              <a:t> </a:t>
            </a:r>
            <a:r>
              <a:rPr sz="2200" b="1" dirty="0">
                <a:latin typeface="Times New Roman"/>
                <a:cs typeface="Times New Roman"/>
              </a:rPr>
              <a:t>tính tương thích</a:t>
            </a:r>
            <a:r>
              <a:rPr sz="2200" b="1" spc="-5" dirty="0">
                <a:latin typeface="Times New Roman"/>
                <a:cs typeface="Times New Roman"/>
              </a:rPr>
              <a:t> </a:t>
            </a:r>
            <a:r>
              <a:rPr sz="2200" b="1" dirty="0">
                <a:latin typeface="Times New Roman"/>
                <a:cs typeface="Times New Roman"/>
              </a:rPr>
              <a:t>về</a:t>
            </a:r>
            <a:r>
              <a:rPr sz="2200" b="1" spc="-5" dirty="0">
                <a:latin typeface="Times New Roman"/>
                <a:cs typeface="Times New Roman"/>
              </a:rPr>
              <a:t> </a:t>
            </a:r>
            <a:r>
              <a:rPr sz="2200" b="1" dirty="0">
                <a:latin typeface="Times New Roman"/>
                <a:cs typeface="Times New Roman"/>
              </a:rPr>
              <a:t>công</a:t>
            </a:r>
            <a:r>
              <a:rPr sz="2200" b="1" spc="10" dirty="0">
                <a:latin typeface="Times New Roman"/>
                <a:cs typeface="Times New Roman"/>
              </a:rPr>
              <a:t> </a:t>
            </a:r>
            <a:r>
              <a:rPr sz="2200" b="1" dirty="0">
                <a:latin typeface="Times New Roman"/>
                <a:cs typeface="Times New Roman"/>
              </a:rPr>
              <a:t>nghệ,</a:t>
            </a:r>
            <a:r>
              <a:rPr sz="2200" b="1" spc="-10" dirty="0">
                <a:latin typeface="Times New Roman"/>
                <a:cs typeface="Times New Roman"/>
              </a:rPr>
              <a:t> </a:t>
            </a:r>
            <a:r>
              <a:rPr sz="2200" b="1" spc="-25" dirty="0">
                <a:latin typeface="Times New Roman"/>
                <a:cs typeface="Times New Roman"/>
              </a:rPr>
              <a:t>bản </a:t>
            </a:r>
            <a:r>
              <a:rPr sz="2200" b="1" dirty="0">
                <a:latin typeface="Times New Roman"/>
                <a:cs typeface="Times New Roman"/>
              </a:rPr>
              <a:t>quyền</a:t>
            </a:r>
            <a:r>
              <a:rPr sz="2200" b="1" spc="55" dirty="0">
                <a:latin typeface="Times New Roman"/>
                <a:cs typeface="Times New Roman"/>
              </a:rPr>
              <a:t> </a:t>
            </a:r>
            <a:r>
              <a:rPr sz="2200" b="1" dirty="0">
                <a:latin typeface="Times New Roman"/>
                <a:cs typeface="Times New Roman"/>
              </a:rPr>
              <a:t>với</a:t>
            </a:r>
            <a:r>
              <a:rPr sz="2200" b="1" spc="60" dirty="0">
                <a:latin typeface="Times New Roman"/>
                <a:cs typeface="Times New Roman"/>
              </a:rPr>
              <a:t> </a:t>
            </a:r>
            <a:r>
              <a:rPr sz="2200" b="1" dirty="0">
                <a:latin typeface="Times New Roman"/>
                <a:cs typeface="Times New Roman"/>
              </a:rPr>
              <a:t>các</a:t>
            </a:r>
            <a:r>
              <a:rPr sz="2200" b="1" spc="55" dirty="0">
                <a:latin typeface="Times New Roman"/>
                <a:cs typeface="Times New Roman"/>
              </a:rPr>
              <a:t> </a:t>
            </a:r>
            <a:r>
              <a:rPr sz="2200" b="1" dirty="0">
                <a:latin typeface="Times New Roman"/>
                <a:cs typeface="Times New Roman"/>
              </a:rPr>
              <a:t>trang</a:t>
            </a:r>
            <a:r>
              <a:rPr sz="2200" b="1" spc="65" dirty="0">
                <a:latin typeface="Times New Roman"/>
                <a:cs typeface="Times New Roman"/>
              </a:rPr>
              <a:t> </a:t>
            </a:r>
            <a:r>
              <a:rPr sz="2200" b="1" dirty="0">
                <a:latin typeface="Times New Roman"/>
                <a:cs typeface="Times New Roman"/>
              </a:rPr>
              <a:t>thiết</a:t>
            </a:r>
            <a:r>
              <a:rPr sz="2200" b="1" spc="75" dirty="0">
                <a:latin typeface="Times New Roman"/>
                <a:cs typeface="Times New Roman"/>
              </a:rPr>
              <a:t> </a:t>
            </a:r>
            <a:r>
              <a:rPr sz="2200" b="1" dirty="0">
                <a:latin typeface="Times New Roman"/>
                <a:cs typeface="Times New Roman"/>
              </a:rPr>
              <a:t>bị,</a:t>
            </a:r>
            <a:r>
              <a:rPr sz="2200" b="1" spc="60" dirty="0">
                <a:latin typeface="Times New Roman"/>
                <a:cs typeface="Times New Roman"/>
              </a:rPr>
              <a:t> </a:t>
            </a:r>
            <a:r>
              <a:rPr sz="2200" b="1" dirty="0">
                <a:latin typeface="Times New Roman"/>
                <a:cs typeface="Times New Roman"/>
              </a:rPr>
              <a:t>máy</a:t>
            </a:r>
            <a:r>
              <a:rPr sz="2200" b="1" spc="60" dirty="0">
                <a:latin typeface="Times New Roman"/>
                <a:cs typeface="Times New Roman"/>
              </a:rPr>
              <a:t> </a:t>
            </a:r>
            <a:r>
              <a:rPr sz="2200" b="1" dirty="0">
                <a:latin typeface="Times New Roman"/>
                <a:cs typeface="Times New Roman"/>
              </a:rPr>
              <a:t>móc,</a:t>
            </a:r>
            <a:r>
              <a:rPr sz="2200" b="1" spc="60" dirty="0">
                <a:latin typeface="Times New Roman"/>
                <a:cs typeface="Times New Roman"/>
              </a:rPr>
              <a:t> </a:t>
            </a:r>
            <a:r>
              <a:rPr sz="2200" b="1" dirty="0">
                <a:latin typeface="Times New Roman"/>
                <a:cs typeface="Times New Roman"/>
              </a:rPr>
              <a:t>phần</a:t>
            </a:r>
            <a:r>
              <a:rPr sz="2200" b="1" spc="65" dirty="0">
                <a:latin typeface="Times New Roman"/>
                <a:cs typeface="Times New Roman"/>
              </a:rPr>
              <a:t> </a:t>
            </a:r>
            <a:r>
              <a:rPr sz="2200" b="1" dirty="0">
                <a:latin typeface="Times New Roman"/>
                <a:cs typeface="Times New Roman"/>
              </a:rPr>
              <a:t>mềm,</a:t>
            </a:r>
            <a:r>
              <a:rPr sz="2200" b="1" spc="65" dirty="0">
                <a:latin typeface="Times New Roman"/>
                <a:cs typeface="Times New Roman"/>
              </a:rPr>
              <a:t> </a:t>
            </a:r>
            <a:r>
              <a:rPr sz="2200" b="1" dirty="0">
                <a:latin typeface="Times New Roman"/>
                <a:cs typeface="Times New Roman"/>
              </a:rPr>
              <a:t>dịch</a:t>
            </a:r>
            <a:r>
              <a:rPr sz="2200" b="1" spc="60" dirty="0">
                <a:latin typeface="Times New Roman"/>
                <a:cs typeface="Times New Roman"/>
              </a:rPr>
              <a:t> </a:t>
            </a:r>
            <a:r>
              <a:rPr sz="2200" b="1" dirty="0">
                <a:latin typeface="Times New Roman"/>
                <a:cs typeface="Times New Roman"/>
              </a:rPr>
              <a:t>vụ</a:t>
            </a:r>
            <a:r>
              <a:rPr sz="2200" b="1" spc="60" dirty="0">
                <a:latin typeface="Times New Roman"/>
                <a:cs typeface="Times New Roman"/>
              </a:rPr>
              <a:t> </a:t>
            </a:r>
            <a:r>
              <a:rPr sz="2200" b="1" dirty="0">
                <a:latin typeface="Times New Roman"/>
                <a:cs typeface="Times New Roman"/>
              </a:rPr>
              <a:t>sẵn</a:t>
            </a:r>
            <a:r>
              <a:rPr sz="2200" b="1" spc="60" dirty="0">
                <a:latin typeface="Times New Roman"/>
                <a:cs typeface="Times New Roman"/>
              </a:rPr>
              <a:t> </a:t>
            </a:r>
            <a:r>
              <a:rPr sz="2200" b="1" spc="-25" dirty="0">
                <a:latin typeface="Times New Roman"/>
                <a:cs typeface="Times New Roman"/>
              </a:rPr>
              <a:t>có </a:t>
            </a:r>
            <a:r>
              <a:rPr sz="2200" b="1" dirty="0">
                <a:latin typeface="Times New Roman"/>
                <a:cs typeface="Times New Roman"/>
              </a:rPr>
              <a:t>hoặc</a:t>
            </a:r>
            <a:r>
              <a:rPr sz="2200" b="1" spc="135" dirty="0">
                <a:latin typeface="Times New Roman"/>
                <a:cs typeface="Times New Roman"/>
              </a:rPr>
              <a:t> </a:t>
            </a:r>
            <a:r>
              <a:rPr sz="2200" b="1" dirty="0">
                <a:latin typeface="Times New Roman"/>
                <a:cs typeface="Times New Roman"/>
              </a:rPr>
              <a:t>do</a:t>
            </a:r>
            <a:r>
              <a:rPr sz="2200" b="1" spc="135" dirty="0">
                <a:latin typeface="Times New Roman"/>
                <a:cs typeface="Times New Roman"/>
              </a:rPr>
              <a:t> </a:t>
            </a:r>
            <a:r>
              <a:rPr sz="2200" b="1" dirty="0">
                <a:latin typeface="Times New Roman"/>
                <a:cs typeface="Times New Roman"/>
              </a:rPr>
              <a:t>các</a:t>
            </a:r>
            <a:r>
              <a:rPr sz="2200" b="1" spc="145" dirty="0">
                <a:latin typeface="Times New Roman"/>
                <a:cs typeface="Times New Roman"/>
              </a:rPr>
              <a:t> </a:t>
            </a:r>
            <a:r>
              <a:rPr sz="2200" b="1" dirty="0">
                <a:latin typeface="Times New Roman"/>
                <a:cs typeface="Times New Roman"/>
              </a:rPr>
              <a:t>điều</a:t>
            </a:r>
            <a:r>
              <a:rPr sz="2200" b="1" spc="135" dirty="0">
                <a:latin typeface="Times New Roman"/>
                <a:cs typeface="Times New Roman"/>
              </a:rPr>
              <a:t> </a:t>
            </a:r>
            <a:r>
              <a:rPr sz="2200" b="1" dirty="0">
                <a:latin typeface="Times New Roman"/>
                <a:cs typeface="Times New Roman"/>
              </a:rPr>
              <a:t>kiện</a:t>
            </a:r>
            <a:r>
              <a:rPr sz="2200" b="1" spc="140" dirty="0">
                <a:latin typeface="Times New Roman"/>
                <a:cs typeface="Times New Roman"/>
              </a:rPr>
              <a:t> </a:t>
            </a:r>
            <a:r>
              <a:rPr sz="2200" b="1" dirty="0">
                <a:latin typeface="Times New Roman"/>
                <a:cs typeface="Times New Roman"/>
              </a:rPr>
              <a:t>bảo</a:t>
            </a:r>
            <a:r>
              <a:rPr sz="2200" b="1" spc="135" dirty="0">
                <a:latin typeface="Times New Roman"/>
                <a:cs typeface="Times New Roman"/>
              </a:rPr>
              <a:t> </a:t>
            </a:r>
            <a:r>
              <a:rPr sz="2200" b="1" dirty="0">
                <a:latin typeface="Times New Roman"/>
                <a:cs typeface="Times New Roman"/>
              </a:rPr>
              <a:t>hành</a:t>
            </a:r>
            <a:r>
              <a:rPr sz="2200" b="1" spc="140" dirty="0">
                <a:latin typeface="Times New Roman"/>
                <a:cs typeface="Times New Roman"/>
              </a:rPr>
              <a:t> </a:t>
            </a:r>
            <a:r>
              <a:rPr sz="2200" b="1" dirty="0">
                <a:latin typeface="Times New Roman"/>
                <a:cs typeface="Times New Roman"/>
              </a:rPr>
              <a:t>của</a:t>
            </a:r>
            <a:r>
              <a:rPr sz="2200" b="1" spc="135" dirty="0">
                <a:latin typeface="Times New Roman"/>
                <a:cs typeface="Times New Roman"/>
              </a:rPr>
              <a:t> </a:t>
            </a:r>
            <a:r>
              <a:rPr sz="2200" b="1" dirty="0">
                <a:latin typeface="Times New Roman"/>
                <a:cs typeface="Times New Roman"/>
              </a:rPr>
              <a:t>nhà</a:t>
            </a:r>
            <a:r>
              <a:rPr sz="2200" b="1" spc="140" dirty="0">
                <a:latin typeface="Times New Roman"/>
                <a:cs typeface="Times New Roman"/>
              </a:rPr>
              <a:t> </a:t>
            </a:r>
            <a:r>
              <a:rPr sz="2200" b="1" dirty="0">
                <a:latin typeface="Times New Roman"/>
                <a:cs typeface="Times New Roman"/>
              </a:rPr>
              <a:t>thầu,</a:t>
            </a:r>
            <a:r>
              <a:rPr sz="2200" b="1" spc="135" dirty="0">
                <a:latin typeface="Times New Roman"/>
                <a:cs typeface="Times New Roman"/>
              </a:rPr>
              <a:t> </a:t>
            </a:r>
            <a:r>
              <a:rPr sz="2200" b="1" dirty="0">
                <a:latin typeface="Times New Roman"/>
                <a:cs typeface="Times New Roman"/>
              </a:rPr>
              <a:t>hãng</a:t>
            </a:r>
            <a:r>
              <a:rPr sz="2200" b="1" spc="140" dirty="0">
                <a:latin typeface="Times New Roman"/>
                <a:cs typeface="Times New Roman"/>
              </a:rPr>
              <a:t> </a:t>
            </a:r>
            <a:r>
              <a:rPr sz="2200" b="1" dirty="0">
                <a:latin typeface="Times New Roman"/>
                <a:cs typeface="Times New Roman"/>
              </a:rPr>
              <a:t>sản</a:t>
            </a:r>
            <a:r>
              <a:rPr sz="2200" b="1" spc="135" dirty="0">
                <a:latin typeface="Times New Roman"/>
                <a:cs typeface="Times New Roman"/>
              </a:rPr>
              <a:t> </a:t>
            </a:r>
            <a:r>
              <a:rPr sz="2200" b="1" dirty="0">
                <a:latin typeface="Times New Roman"/>
                <a:cs typeface="Times New Roman"/>
              </a:rPr>
              <a:t>xuất</a:t>
            </a:r>
            <a:r>
              <a:rPr sz="2200" b="1" spc="135" dirty="0">
                <a:latin typeface="Times New Roman"/>
                <a:cs typeface="Times New Roman"/>
              </a:rPr>
              <a:t> </a:t>
            </a:r>
            <a:r>
              <a:rPr sz="2200" b="1" spc="-25" dirty="0">
                <a:latin typeface="Times New Roman"/>
                <a:cs typeface="Times New Roman"/>
              </a:rPr>
              <a:t>mà </a:t>
            </a:r>
            <a:r>
              <a:rPr sz="2200" b="1" dirty="0">
                <a:latin typeface="Times New Roman"/>
                <a:cs typeface="Times New Roman"/>
              </a:rPr>
              <a:t>không</a:t>
            </a:r>
            <a:r>
              <a:rPr sz="2200" b="1" spc="-40" dirty="0">
                <a:latin typeface="Times New Roman"/>
                <a:cs typeface="Times New Roman"/>
              </a:rPr>
              <a:t> </a:t>
            </a:r>
            <a:r>
              <a:rPr sz="2200" b="1" dirty="0">
                <a:latin typeface="Times New Roman"/>
                <a:cs typeface="Times New Roman"/>
              </a:rPr>
              <a:t>thể</a:t>
            </a:r>
            <a:r>
              <a:rPr sz="2200" b="1" spc="-40" dirty="0">
                <a:latin typeface="Times New Roman"/>
                <a:cs typeface="Times New Roman"/>
              </a:rPr>
              <a:t> </a:t>
            </a:r>
            <a:r>
              <a:rPr sz="2200" b="1" dirty="0">
                <a:latin typeface="Times New Roman"/>
                <a:cs typeface="Times New Roman"/>
              </a:rPr>
              <a:t>mua</a:t>
            </a:r>
            <a:r>
              <a:rPr sz="2200" b="1" spc="-40" dirty="0">
                <a:latin typeface="Times New Roman"/>
                <a:cs typeface="Times New Roman"/>
              </a:rPr>
              <a:t> </a:t>
            </a:r>
            <a:r>
              <a:rPr sz="2200" b="1" dirty="0">
                <a:latin typeface="Times New Roman"/>
                <a:cs typeface="Times New Roman"/>
              </a:rPr>
              <a:t>được</a:t>
            </a:r>
            <a:r>
              <a:rPr sz="2200" b="1" spc="-30" dirty="0">
                <a:latin typeface="Times New Roman"/>
                <a:cs typeface="Times New Roman"/>
              </a:rPr>
              <a:t> </a:t>
            </a:r>
            <a:r>
              <a:rPr sz="2200" b="1" dirty="0">
                <a:latin typeface="Times New Roman"/>
                <a:cs typeface="Times New Roman"/>
              </a:rPr>
              <a:t>từ</a:t>
            </a:r>
            <a:r>
              <a:rPr sz="2200" b="1" spc="-35" dirty="0">
                <a:latin typeface="Times New Roman"/>
                <a:cs typeface="Times New Roman"/>
              </a:rPr>
              <a:t> </a:t>
            </a:r>
            <a:r>
              <a:rPr sz="2200" b="1" dirty="0">
                <a:latin typeface="Times New Roman"/>
                <a:cs typeface="Times New Roman"/>
              </a:rPr>
              <a:t>nhà</a:t>
            </a:r>
            <a:r>
              <a:rPr sz="2200" b="1" spc="-45" dirty="0">
                <a:latin typeface="Times New Roman"/>
                <a:cs typeface="Times New Roman"/>
              </a:rPr>
              <a:t> </a:t>
            </a:r>
            <a:r>
              <a:rPr sz="2200" b="1" dirty="0">
                <a:latin typeface="Times New Roman"/>
                <a:cs typeface="Times New Roman"/>
              </a:rPr>
              <a:t>thầu</a:t>
            </a:r>
            <a:r>
              <a:rPr sz="2200" b="1" spc="-35" dirty="0">
                <a:latin typeface="Times New Roman"/>
                <a:cs typeface="Times New Roman"/>
              </a:rPr>
              <a:t> </a:t>
            </a:r>
            <a:r>
              <a:rPr sz="2200" b="1" dirty="0">
                <a:latin typeface="Times New Roman"/>
                <a:cs typeface="Times New Roman"/>
              </a:rPr>
              <a:t>khác,</a:t>
            </a:r>
            <a:r>
              <a:rPr sz="2200" b="1" spc="-50" dirty="0">
                <a:latin typeface="Times New Roman"/>
                <a:cs typeface="Times New Roman"/>
              </a:rPr>
              <a:t> </a:t>
            </a:r>
            <a:r>
              <a:rPr sz="2200" b="1" dirty="0">
                <a:latin typeface="Times New Roman"/>
                <a:cs typeface="Times New Roman"/>
              </a:rPr>
              <a:t>hãng</a:t>
            </a:r>
            <a:r>
              <a:rPr sz="2200" b="1" spc="-25" dirty="0">
                <a:latin typeface="Times New Roman"/>
                <a:cs typeface="Times New Roman"/>
              </a:rPr>
              <a:t> </a:t>
            </a:r>
            <a:r>
              <a:rPr sz="2200" b="1" dirty="0">
                <a:latin typeface="Times New Roman"/>
                <a:cs typeface="Times New Roman"/>
              </a:rPr>
              <a:t>sản</a:t>
            </a:r>
            <a:r>
              <a:rPr sz="2200" b="1" spc="-45" dirty="0">
                <a:latin typeface="Times New Roman"/>
                <a:cs typeface="Times New Roman"/>
              </a:rPr>
              <a:t> </a:t>
            </a:r>
            <a:r>
              <a:rPr sz="2200" b="1" dirty="0">
                <a:latin typeface="Times New Roman"/>
                <a:cs typeface="Times New Roman"/>
              </a:rPr>
              <a:t>xuất</a:t>
            </a:r>
            <a:r>
              <a:rPr sz="2200" b="1" spc="-30" dirty="0">
                <a:latin typeface="Times New Roman"/>
                <a:cs typeface="Times New Roman"/>
              </a:rPr>
              <a:t> </a:t>
            </a:r>
            <a:r>
              <a:rPr sz="2200" b="1" spc="-10" dirty="0">
                <a:latin typeface="Times New Roman"/>
                <a:cs typeface="Times New Roman"/>
              </a:rPr>
              <a:t>khác;</a:t>
            </a:r>
            <a:endParaRPr sz="2200">
              <a:latin typeface="Times New Roman"/>
              <a:cs typeface="Times New Roman"/>
            </a:endParaRPr>
          </a:p>
          <a:p>
            <a:pPr marL="12700" marR="6985" indent="292100" algn="just">
              <a:lnSpc>
                <a:spcPts val="2280"/>
              </a:lnSpc>
              <a:spcBef>
                <a:spcPts val="895"/>
              </a:spcBef>
              <a:buAutoNum type="arabicPeriod" startAt="3"/>
              <a:tabLst>
                <a:tab pos="304800" algn="l"/>
              </a:tabLst>
            </a:pPr>
            <a:r>
              <a:rPr sz="2200" b="1" dirty="0">
                <a:latin typeface="Times New Roman"/>
                <a:cs typeface="Times New Roman"/>
              </a:rPr>
              <a:t>Gói</a:t>
            </a:r>
            <a:r>
              <a:rPr sz="2200" b="1" spc="55" dirty="0">
                <a:latin typeface="Times New Roman"/>
                <a:cs typeface="Times New Roman"/>
              </a:rPr>
              <a:t> </a:t>
            </a:r>
            <a:r>
              <a:rPr sz="2200" b="1" dirty="0">
                <a:latin typeface="Times New Roman"/>
                <a:cs typeface="Times New Roman"/>
              </a:rPr>
              <a:t>thầu</a:t>
            </a:r>
            <a:r>
              <a:rPr sz="2200" b="1" spc="60" dirty="0">
                <a:latin typeface="Times New Roman"/>
                <a:cs typeface="Times New Roman"/>
              </a:rPr>
              <a:t> </a:t>
            </a:r>
            <a:r>
              <a:rPr sz="2200" b="1" dirty="0">
                <a:latin typeface="Times New Roman"/>
                <a:cs typeface="Times New Roman"/>
              </a:rPr>
              <a:t>chỉ</a:t>
            </a:r>
            <a:r>
              <a:rPr sz="2200" b="1" spc="60" dirty="0">
                <a:latin typeface="Times New Roman"/>
                <a:cs typeface="Times New Roman"/>
              </a:rPr>
              <a:t> </a:t>
            </a:r>
            <a:r>
              <a:rPr sz="2200" b="1" dirty="0">
                <a:latin typeface="Times New Roman"/>
                <a:cs typeface="Times New Roman"/>
              </a:rPr>
              <a:t>có</a:t>
            </a:r>
            <a:r>
              <a:rPr sz="2200" b="1" spc="55" dirty="0">
                <a:latin typeface="Times New Roman"/>
                <a:cs typeface="Times New Roman"/>
              </a:rPr>
              <a:t> </a:t>
            </a:r>
            <a:r>
              <a:rPr sz="2200" b="1" dirty="0">
                <a:latin typeface="Times New Roman"/>
                <a:cs typeface="Times New Roman"/>
              </a:rPr>
              <a:t>duy</a:t>
            </a:r>
            <a:r>
              <a:rPr sz="2200" b="1" spc="55" dirty="0">
                <a:latin typeface="Times New Roman"/>
                <a:cs typeface="Times New Roman"/>
              </a:rPr>
              <a:t> </a:t>
            </a:r>
            <a:r>
              <a:rPr sz="2200" b="1" dirty="0">
                <a:latin typeface="Times New Roman"/>
                <a:cs typeface="Times New Roman"/>
              </a:rPr>
              <a:t>nhất</a:t>
            </a:r>
            <a:r>
              <a:rPr sz="2200" b="1" spc="50" dirty="0">
                <a:latin typeface="Times New Roman"/>
                <a:cs typeface="Times New Roman"/>
              </a:rPr>
              <a:t> </a:t>
            </a:r>
            <a:r>
              <a:rPr sz="2200" b="1" dirty="0">
                <a:latin typeface="Times New Roman"/>
                <a:cs typeface="Times New Roman"/>
              </a:rPr>
              <a:t>một</a:t>
            </a:r>
            <a:r>
              <a:rPr sz="2200" b="1" spc="55" dirty="0">
                <a:latin typeface="Times New Roman"/>
                <a:cs typeface="Times New Roman"/>
              </a:rPr>
              <a:t> </a:t>
            </a:r>
            <a:r>
              <a:rPr sz="2200" b="1" dirty="0">
                <a:latin typeface="Times New Roman"/>
                <a:cs typeface="Times New Roman"/>
              </a:rPr>
              <a:t>nhà</a:t>
            </a:r>
            <a:r>
              <a:rPr sz="2200" b="1" spc="45" dirty="0">
                <a:latin typeface="Times New Roman"/>
                <a:cs typeface="Times New Roman"/>
              </a:rPr>
              <a:t> </a:t>
            </a:r>
            <a:r>
              <a:rPr sz="2200" b="1" dirty="0">
                <a:latin typeface="Times New Roman"/>
                <a:cs typeface="Times New Roman"/>
              </a:rPr>
              <a:t>thầu</a:t>
            </a:r>
            <a:r>
              <a:rPr sz="2200" b="1" spc="60" dirty="0">
                <a:latin typeface="Times New Roman"/>
                <a:cs typeface="Times New Roman"/>
              </a:rPr>
              <a:t> </a:t>
            </a:r>
            <a:r>
              <a:rPr sz="2200" b="1" dirty="0">
                <a:latin typeface="Times New Roman"/>
                <a:cs typeface="Times New Roman"/>
              </a:rPr>
              <a:t>thực</a:t>
            </a:r>
            <a:r>
              <a:rPr sz="2200" b="1" spc="50" dirty="0">
                <a:latin typeface="Times New Roman"/>
                <a:cs typeface="Times New Roman"/>
              </a:rPr>
              <a:t> </a:t>
            </a:r>
            <a:r>
              <a:rPr sz="2200" b="1" dirty="0">
                <a:latin typeface="Times New Roman"/>
                <a:cs typeface="Times New Roman"/>
              </a:rPr>
              <a:t>hiện</a:t>
            </a:r>
            <a:r>
              <a:rPr sz="2200" b="1" spc="60" dirty="0">
                <a:latin typeface="Times New Roman"/>
                <a:cs typeface="Times New Roman"/>
              </a:rPr>
              <a:t> </a:t>
            </a:r>
            <a:r>
              <a:rPr sz="2200" b="1" dirty="0">
                <a:latin typeface="Times New Roman"/>
                <a:cs typeface="Times New Roman"/>
              </a:rPr>
              <a:t>được</a:t>
            </a:r>
            <a:r>
              <a:rPr sz="2200" b="1" spc="50" dirty="0">
                <a:latin typeface="Times New Roman"/>
                <a:cs typeface="Times New Roman"/>
              </a:rPr>
              <a:t> </a:t>
            </a:r>
            <a:r>
              <a:rPr sz="2200" b="1" dirty="0">
                <a:latin typeface="Times New Roman"/>
                <a:cs typeface="Times New Roman"/>
              </a:rPr>
              <a:t>trên</a:t>
            </a:r>
            <a:r>
              <a:rPr sz="2200" b="1" spc="55" dirty="0">
                <a:latin typeface="Times New Roman"/>
                <a:cs typeface="Times New Roman"/>
              </a:rPr>
              <a:t> </a:t>
            </a:r>
            <a:r>
              <a:rPr sz="2200" b="1" spc="-25" dirty="0">
                <a:latin typeface="Times New Roman"/>
                <a:cs typeface="Times New Roman"/>
              </a:rPr>
              <a:t>thị </a:t>
            </a:r>
            <a:r>
              <a:rPr sz="2200" b="1" dirty="0">
                <a:latin typeface="Times New Roman"/>
                <a:cs typeface="Times New Roman"/>
              </a:rPr>
              <a:t>trường</a:t>
            </a:r>
            <a:r>
              <a:rPr sz="2200" b="1" spc="-30" dirty="0">
                <a:latin typeface="Times New Roman"/>
                <a:cs typeface="Times New Roman"/>
              </a:rPr>
              <a:t> </a:t>
            </a:r>
            <a:r>
              <a:rPr sz="2200" b="1" dirty="0">
                <a:latin typeface="Times New Roman"/>
                <a:cs typeface="Times New Roman"/>
              </a:rPr>
              <a:t>do</a:t>
            </a:r>
            <a:r>
              <a:rPr sz="2200" b="1" spc="-35" dirty="0">
                <a:latin typeface="Times New Roman"/>
                <a:cs typeface="Times New Roman"/>
              </a:rPr>
              <a:t> </a:t>
            </a:r>
            <a:r>
              <a:rPr sz="2200" b="1" dirty="0">
                <a:latin typeface="Times New Roman"/>
                <a:cs typeface="Times New Roman"/>
              </a:rPr>
              <a:t>yêu</a:t>
            </a:r>
            <a:r>
              <a:rPr sz="2200" b="1" spc="-30" dirty="0">
                <a:latin typeface="Times New Roman"/>
                <a:cs typeface="Times New Roman"/>
              </a:rPr>
              <a:t> </a:t>
            </a:r>
            <a:r>
              <a:rPr sz="2200" b="1" dirty="0">
                <a:latin typeface="Times New Roman"/>
                <a:cs typeface="Times New Roman"/>
              </a:rPr>
              <a:t>cầu</a:t>
            </a:r>
            <a:r>
              <a:rPr sz="2200" b="1" spc="-35" dirty="0">
                <a:latin typeface="Times New Roman"/>
                <a:cs typeface="Times New Roman"/>
              </a:rPr>
              <a:t> </a:t>
            </a:r>
            <a:r>
              <a:rPr sz="2200" b="1" dirty="0">
                <a:latin typeface="Times New Roman"/>
                <a:cs typeface="Times New Roman"/>
              </a:rPr>
              <a:t>về</a:t>
            </a:r>
            <a:r>
              <a:rPr sz="2200" b="1" spc="-50" dirty="0">
                <a:latin typeface="Times New Roman"/>
                <a:cs typeface="Times New Roman"/>
              </a:rPr>
              <a:t> </a:t>
            </a:r>
            <a:r>
              <a:rPr sz="2200" b="1" dirty="0">
                <a:latin typeface="Times New Roman"/>
                <a:cs typeface="Times New Roman"/>
              </a:rPr>
              <a:t>giải</a:t>
            </a:r>
            <a:r>
              <a:rPr sz="2200" b="1" spc="-40" dirty="0">
                <a:latin typeface="Times New Roman"/>
                <a:cs typeface="Times New Roman"/>
              </a:rPr>
              <a:t> </a:t>
            </a:r>
            <a:r>
              <a:rPr sz="2200" b="1" dirty="0">
                <a:latin typeface="Times New Roman"/>
                <a:cs typeface="Times New Roman"/>
              </a:rPr>
              <a:t>pháp</a:t>
            </a:r>
            <a:r>
              <a:rPr sz="2200" b="1" spc="-30" dirty="0">
                <a:latin typeface="Times New Roman"/>
                <a:cs typeface="Times New Roman"/>
              </a:rPr>
              <a:t> </a:t>
            </a:r>
            <a:r>
              <a:rPr sz="2200" b="1" dirty="0">
                <a:latin typeface="Times New Roman"/>
                <a:cs typeface="Times New Roman"/>
              </a:rPr>
              <a:t>công</a:t>
            </a:r>
            <a:r>
              <a:rPr sz="2200" b="1" spc="-40" dirty="0">
                <a:latin typeface="Times New Roman"/>
                <a:cs typeface="Times New Roman"/>
              </a:rPr>
              <a:t> </a:t>
            </a:r>
            <a:r>
              <a:rPr sz="2200" b="1" spc="-10" dirty="0">
                <a:latin typeface="Times New Roman"/>
                <a:cs typeface="Times New Roman"/>
              </a:rPr>
              <a:t>nghệ;</a:t>
            </a:r>
            <a:endParaRPr sz="2200">
              <a:latin typeface="Times New Roman"/>
              <a:cs typeface="Times New Roman"/>
            </a:endParaRPr>
          </a:p>
          <a:p>
            <a:pPr marL="312420" indent="-299720" algn="just">
              <a:lnSpc>
                <a:spcPts val="2455"/>
              </a:lnSpc>
              <a:spcBef>
                <a:spcPts val="509"/>
              </a:spcBef>
              <a:buAutoNum type="arabicPeriod" startAt="3"/>
              <a:tabLst>
                <a:tab pos="312420" algn="l"/>
              </a:tabLst>
            </a:pPr>
            <a:r>
              <a:rPr sz="2200" b="1" dirty="0">
                <a:latin typeface="Times New Roman"/>
                <a:cs typeface="Times New Roman"/>
              </a:rPr>
              <a:t>Gói</a:t>
            </a:r>
            <a:r>
              <a:rPr sz="2200" b="1" spc="114" dirty="0">
                <a:latin typeface="Times New Roman"/>
                <a:cs typeface="Times New Roman"/>
              </a:rPr>
              <a:t> </a:t>
            </a:r>
            <a:r>
              <a:rPr sz="2200" b="1" dirty="0">
                <a:latin typeface="Times New Roman"/>
                <a:cs typeface="Times New Roman"/>
              </a:rPr>
              <a:t>thầu</a:t>
            </a:r>
            <a:r>
              <a:rPr sz="2200" b="1" spc="120" dirty="0">
                <a:latin typeface="Times New Roman"/>
                <a:cs typeface="Times New Roman"/>
              </a:rPr>
              <a:t> </a:t>
            </a:r>
            <a:r>
              <a:rPr sz="2200" b="1" dirty="0">
                <a:latin typeface="Times New Roman"/>
                <a:cs typeface="Times New Roman"/>
              </a:rPr>
              <a:t>thuộc</a:t>
            </a:r>
            <a:r>
              <a:rPr sz="2200" b="1" spc="114" dirty="0">
                <a:latin typeface="Times New Roman"/>
                <a:cs typeface="Times New Roman"/>
              </a:rPr>
              <a:t> </a:t>
            </a:r>
            <a:r>
              <a:rPr sz="2200" b="1" dirty="0">
                <a:latin typeface="Times New Roman"/>
                <a:cs typeface="Times New Roman"/>
              </a:rPr>
              <a:t>dự</a:t>
            </a:r>
            <a:r>
              <a:rPr sz="2200" b="1" spc="120" dirty="0">
                <a:latin typeface="Times New Roman"/>
                <a:cs typeface="Times New Roman"/>
              </a:rPr>
              <a:t> </a:t>
            </a:r>
            <a:r>
              <a:rPr sz="2200" b="1" dirty="0">
                <a:latin typeface="Times New Roman"/>
                <a:cs typeface="Times New Roman"/>
              </a:rPr>
              <a:t>án</a:t>
            </a:r>
            <a:r>
              <a:rPr sz="2200" b="1" spc="120" dirty="0">
                <a:latin typeface="Times New Roman"/>
                <a:cs typeface="Times New Roman"/>
              </a:rPr>
              <a:t> </a:t>
            </a:r>
            <a:r>
              <a:rPr sz="2200" b="1" dirty="0">
                <a:latin typeface="Times New Roman"/>
                <a:cs typeface="Times New Roman"/>
              </a:rPr>
              <a:t>quan</a:t>
            </a:r>
            <a:r>
              <a:rPr sz="2200" b="1" spc="120" dirty="0">
                <a:latin typeface="Times New Roman"/>
                <a:cs typeface="Times New Roman"/>
              </a:rPr>
              <a:t> </a:t>
            </a:r>
            <a:r>
              <a:rPr sz="2200" b="1" dirty="0">
                <a:latin typeface="Times New Roman"/>
                <a:cs typeface="Times New Roman"/>
              </a:rPr>
              <a:t>trọng</a:t>
            </a:r>
            <a:r>
              <a:rPr sz="2200" b="1" spc="114" dirty="0">
                <a:latin typeface="Times New Roman"/>
                <a:cs typeface="Times New Roman"/>
              </a:rPr>
              <a:t> </a:t>
            </a:r>
            <a:r>
              <a:rPr sz="2200" b="1" dirty="0">
                <a:latin typeface="Times New Roman"/>
                <a:cs typeface="Times New Roman"/>
              </a:rPr>
              <a:t>quốc</a:t>
            </a:r>
            <a:r>
              <a:rPr sz="2200" b="1" spc="120" dirty="0">
                <a:latin typeface="Times New Roman"/>
                <a:cs typeface="Times New Roman"/>
              </a:rPr>
              <a:t> </a:t>
            </a:r>
            <a:r>
              <a:rPr sz="2200" b="1" dirty="0">
                <a:latin typeface="Times New Roman"/>
                <a:cs typeface="Times New Roman"/>
              </a:rPr>
              <a:t>gia</a:t>
            </a:r>
            <a:r>
              <a:rPr sz="2200" b="1" spc="125" dirty="0">
                <a:latin typeface="Times New Roman"/>
                <a:cs typeface="Times New Roman"/>
              </a:rPr>
              <a:t> </a:t>
            </a:r>
            <a:r>
              <a:rPr sz="2200" b="1" dirty="0">
                <a:latin typeface="Times New Roman"/>
                <a:cs typeface="Times New Roman"/>
              </a:rPr>
              <a:t>được</a:t>
            </a:r>
            <a:r>
              <a:rPr sz="2200" b="1" spc="110" dirty="0">
                <a:latin typeface="Times New Roman"/>
                <a:cs typeface="Times New Roman"/>
              </a:rPr>
              <a:t> </a:t>
            </a:r>
            <a:r>
              <a:rPr sz="2200" b="1" dirty="0">
                <a:latin typeface="Times New Roman"/>
                <a:cs typeface="Times New Roman"/>
              </a:rPr>
              <a:t>áp</a:t>
            </a:r>
            <a:r>
              <a:rPr sz="2200" b="1" spc="120" dirty="0">
                <a:latin typeface="Times New Roman"/>
                <a:cs typeface="Times New Roman"/>
              </a:rPr>
              <a:t> </a:t>
            </a:r>
            <a:r>
              <a:rPr sz="2200" b="1" dirty="0">
                <a:latin typeface="Times New Roman"/>
                <a:cs typeface="Times New Roman"/>
              </a:rPr>
              <a:t>dụng</a:t>
            </a:r>
            <a:r>
              <a:rPr sz="2200" b="1" spc="120" dirty="0">
                <a:latin typeface="Times New Roman"/>
                <a:cs typeface="Times New Roman"/>
              </a:rPr>
              <a:t> </a:t>
            </a:r>
            <a:r>
              <a:rPr sz="2200" b="1" spc="-20" dirty="0">
                <a:latin typeface="Times New Roman"/>
                <a:cs typeface="Times New Roman"/>
              </a:rPr>
              <a:t>hình</a:t>
            </a:r>
            <a:endParaRPr sz="2200">
              <a:latin typeface="Times New Roman"/>
              <a:cs typeface="Times New Roman"/>
            </a:endParaRPr>
          </a:p>
          <a:p>
            <a:pPr marL="12700" algn="just">
              <a:lnSpc>
                <a:spcPts val="2455"/>
              </a:lnSpc>
            </a:pPr>
            <a:r>
              <a:rPr sz="2200" b="1" dirty="0">
                <a:latin typeface="Times New Roman"/>
                <a:cs typeface="Times New Roman"/>
              </a:rPr>
              <a:t>thức</a:t>
            </a:r>
            <a:r>
              <a:rPr sz="2200" b="1" spc="-45" dirty="0">
                <a:latin typeface="Times New Roman"/>
                <a:cs typeface="Times New Roman"/>
              </a:rPr>
              <a:t> </a:t>
            </a:r>
            <a:r>
              <a:rPr sz="2200" b="1" dirty="0">
                <a:latin typeface="Times New Roman"/>
                <a:cs typeface="Times New Roman"/>
              </a:rPr>
              <a:t>chỉ</a:t>
            </a:r>
            <a:r>
              <a:rPr sz="2200" b="1" spc="-45" dirty="0">
                <a:latin typeface="Times New Roman"/>
                <a:cs typeface="Times New Roman"/>
              </a:rPr>
              <a:t> </a:t>
            </a:r>
            <a:r>
              <a:rPr sz="2200" b="1" dirty="0">
                <a:latin typeface="Times New Roman"/>
                <a:cs typeface="Times New Roman"/>
              </a:rPr>
              <a:t>định</a:t>
            </a:r>
            <a:r>
              <a:rPr sz="2200" b="1" spc="-40" dirty="0">
                <a:latin typeface="Times New Roman"/>
                <a:cs typeface="Times New Roman"/>
              </a:rPr>
              <a:t> </a:t>
            </a:r>
            <a:r>
              <a:rPr sz="2200" b="1" dirty="0">
                <a:latin typeface="Times New Roman"/>
                <a:cs typeface="Times New Roman"/>
              </a:rPr>
              <a:t>thầu</a:t>
            </a:r>
            <a:r>
              <a:rPr sz="2200" b="1" spc="-50" dirty="0">
                <a:latin typeface="Times New Roman"/>
                <a:cs typeface="Times New Roman"/>
              </a:rPr>
              <a:t> </a:t>
            </a:r>
            <a:r>
              <a:rPr sz="2200" b="1" dirty="0">
                <a:latin typeface="Times New Roman"/>
                <a:cs typeface="Times New Roman"/>
              </a:rPr>
              <a:t>theo</a:t>
            </a:r>
            <a:r>
              <a:rPr sz="2200" b="1" spc="-40" dirty="0">
                <a:latin typeface="Times New Roman"/>
                <a:cs typeface="Times New Roman"/>
              </a:rPr>
              <a:t> </a:t>
            </a:r>
            <a:r>
              <a:rPr sz="2200" b="1" dirty="0">
                <a:latin typeface="Times New Roman"/>
                <a:cs typeface="Times New Roman"/>
              </a:rPr>
              <a:t>Nghị</a:t>
            </a:r>
            <a:r>
              <a:rPr sz="2200" b="1" spc="-40" dirty="0">
                <a:latin typeface="Times New Roman"/>
                <a:cs typeface="Times New Roman"/>
              </a:rPr>
              <a:t> </a:t>
            </a:r>
            <a:r>
              <a:rPr sz="2200" b="1" dirty="0">
                <a:latin typeface="Times New Roman"/>
                <a:cs typeface="Times New Roman"/>
              </a:rPr>
              <a:t>quyết</a:t>
            </a:r>
            <a:r>
              <a:rPr sz="2200" b="1" spc="-50" dirty="0">
                <a:latin typeface="Times New Roman"/>
                <a:cs typeface="Times New Roman"/>
              </a:rPr>
              <a:t> </a:t>
            </a:r>
            <a:r>
              <a:rPr sz="2200" b="1" dirty="0">
                <a:latin typeface="Times New Roman"/>
                <a:cs typeface="Times New Roman"/>
              </a:rPr>
              <a:t>của</a:t>
            </a:r>
            <a:r>
              <a:rPr sz="2200" b="1" spc="-40" dirty="0">
                <a:latin typeface="Times New Roman"/>
                <a:cs typeface="Times New Roman"/>
              </a:rPr>
              <a:t> </a:t>
            </a:r>
            <a:r>
              <a:rPr sz="2200" b="1" dirty="0">
                <a:latin typeface="Times New Roman"/>
                <a:cs typeface="Times New Roman"/>
              </a:rPr>
              <a:t>Quốc</a:t>
            </a:r>
            <a:r>
              <a:rPr sz="2200" b="1" spc="-45" dirty="0">
                <a:latin typeface="Times New Roman"/>
                <a:cs typeface="Times New Roman"/>
              </a:rPr>
              <a:t> </a:t>
            </a:r>
            <a:r>
              <a:rPr sz="2200" b="1" spc="-20" dirty="0">
                <a:latin typeface="Times New Roman"/>
                <a:cs typeface="Times New Roman"/>
              </a:rPr>
              <a:t>hội;</a:t>
            </a:r>
            <a:endParaRPr sz="2200">
              <a:latin typeface="Times New Roman"/>
              <a:cs typeface="Times New Roman"/>
            </a:endParaRPr>
          </a:p>
          <a:p>
            <a:pPr marL="290830" indent="-278130" algn="just">
              <a:lnSpc>
                <a:spcPct val="100000"/>
              </a:lnSpc>
              <a:spcBef>
                <a:spcPts val="530"/>
              </a:spcBef>
              <a:buAutoNum type="arabicPeriod" startAt="6"/>
              <a:tabLst>
                <a:tab pos="290830" algn="l"/>
              </a:tabLst>
            </a:pPr>
            <a:r>
              <a:rPr sz="2200" b="1" dirty="0">
                <a:latin typeface="Times New Roman"/>
                <a:cs typeface="Times New Roman"/>
              </a:rPr>
              <a:t>Gói</a:t>
            </a:r>
            <a:r>
              <a:rPr sz="2200" b="1" spc="-50" dirty="0">
                <a:latin typeface="Times New Roman"/>
                <a:cs typeface="Times New Roman"/>
              </a:rPr>
              <a:t> </a:t>
            </a:r>
            <a:r>
              <a:rPr sz="2200" b="1" dirty="0">
                <a:latin typeface="Times New Roman"/>
                <a:cs typeface="Times New Roman"/>
              </a:rPr>
              <a:t>thầu</a:t>
            </a:r>
            <a:r>
              <a:rPr sz="2200" b="1" spc="-35" dirty="0">
                <a:latin typeface="Times New Roman"/>
                <a:cs typeface="Times New Roman"/>
              </a:rPr>
              <a:t> </a:t>
            </a:r>
            <a:r>
              <a:rPr sz="2200" b="1" dirty="0">
                <a:latin typeface="Times New Roman"/>
                <a:cs typeface="Times New Roman"/>
              </a:rPr>
              <a:t>thuộc</a:t>
            </a:r>
            <a:r>
              <a:rPr sz="2200" b="1" spc="-40" dirty="0">
                <a:latin typeface="Times New Roman"/>
                <a:cs typeface="Times New Roman"/>
              </a:rPr>
              <a:t> </a:t>
            </a:r>
            <a:r>
              <a:rPr sz="2200" b="1" dirty="0">
                <a:latin typeface="Times New Roman"/>
                <a:cs typeface="Times New Roman"/>
              </a:rPr>
              <a:t>hạn</a:t>
            </a:r>
            <a:r>
              <a:rPr sz="2200" b="1" spc="-50" dirty="0">
                <a:latin typeface="Times New Roman"/>
                <a:cs typeface="Times New Roman"/>
              </a:rPr>
              <a:t> </a:t>
            </a:r>
            <a:r>
              <a:rPr sz="2200" b="1" dirty="0">
                <a:latin typeface="Times New Roman"/>
                <a:cs typeface="Times New Roman"/>
              </a:rPr>
              <a:t>mức</a:t>
            </a:r>
            <a:r>
              <a:rPr sz="2200" b="1" spc="-35" dirty="0">
                <a:latin typeface="Times New Roman"/>
                <a:cs typeface="Times New Roman"/>
              </a:rPr>
              <a:t> </a:t>
            </a:r>
            <a:r>
              <a:rPr sz="2200" b="1" dirty="0">
                <a:latin typeface="Times New Roman"/>
                <a:cs typeface="Times New Roman"/>
              </a:rPr>
              <a:t>được</a:t>
            </a:r>
            <a:r>
              <a:rPr sz="2200" b="1" spc="-35" dirty="0">
                <a:latin typeface="Times New Roman"/>
                <a:cs typeface="Times New Roman"/>
              </a:rPr>
              <a:t> </a:t>
            </a:r>
            <a:r>
              <a:rPr sz="2200" b="1" dirty="0">
                <a:latin typeface="Times New Roman"/>
                <a:cs typeface="Times New Roman"/>
              </a:rPr>
              <a:t>chỉ</a:t>
            </a:r>
            <a:r>
              <a:rPr sz="2200" b="1" spc="-40" dirty="0">
                <a:latin typeface="Times New Roman"/>
                <a:cs typeface="Times New Roman"/>
              </a:rPr>
              <a:t> </a:t>
            </a:r>
            <a:r>
              <a:rPr sz="2200" b="1" dirty="0">
                <a:latin typeface="Times New Roman"/>
                <a:cs typeface="Times New Roman"/>
              </a:rPr>
              <a:t>định</a:t>
            </a:r>
            <a:r>
              <a:rPr sz="2200" b="1" spc="-45" dirty="0">
                <a:latin typeface="Times New Roman"/>
                <a:cs typeface="Times New Roman"/>
              </a:rPr>
              <a:t> </a:t>
            </a:r>
            <a:r>
              <a:rPr sz="2200" b="1" spc="-10" dirty="0">
                <a:latin typeface="Times New Roman"/>
                <a:cs typeface="Times New Roman"/>
              </a:rPr>
              <a:t>thầu:</a:t>
            </a:r>
            <a:endParaRPr sz="2200">
              <a:latin typeface="Times New Roman"/>
              <a:cs typeface="Times New Roman"/>
            </a:endParaRPr>
          </a:p>
          <a:p>
            <a:pPr marL="82550" algn="just">
              <a:lnSpc>
                <a:spcPct val="100000"/>
              </a:lnSpc>
              <a:spcBef>
                <a:spcPts val="530"/>
              </a:spcBef>
            </a:pPr>
            <a:r>
              <a:rPr sz="2200" dirty="0">
                <a:latin typeface="Times New Roman"/>
                <a:cs typeface="Times New Roman"/>
              </a:rPr>
              <a:t>+</a:t>
            </a:r>
            <a:r>
              <a:rPr sz="2200" spc="-30" dirty="0">
                <a:latin typeface="Times New Roman"/>
                <a:cs typeface="Times New Roman"/>
              </a:rPr>
              <a:t> </a:t>
            </a:r>
            <a:r>
              <a:rPr sz="2200" dirty="0">
                <a:latin typeface="Times New Roman"/>
                <a:cs typeface="Times New Roman"/>
              </a:rPr>
              <a:t>Gói</a:t>
            </a:r>
            <a:r>
              <a:rPr sz="2200" spc="-15" dirty="0">
                <a:latin typeface="Times New Roman"/>
                <a:cs typeface="Times New Roman"/>
              </a:rPr>
              <a:t> </a:t>
            </a:r>
            <a:r>
              <a:rPr sz="2200" dirty="0">
                <a:latin typeface="Times New Roman"/>
                <a:cs typeface="Times New Roman"/>
              </a:rPr>
              <a:t>thầu</a:t>
            </a:r>
            <a:r>
              <a:rPr sz="2200" spc="-30" dirty="0">
                <a:latin typeface="Times New Roman"/>
                <a:cs typeface="Times New Roman"/>
              </a:rPr>
              <a:t> </a:t>
            </a:r>
            <a:r>
              <a:rPr sz="2200" dirty="0">
                <a:latin typeface="Times New Roman"/>
                <a:cs typeface="Times New Roman"/>
              </a:rPr>
              <a:t>thuộc</a:t>
            </a:r>
            <a:r>
              <a:rPr sz="2200" spc="-35" dirty="0">
                <a:latin typeface="Times New Roman"/>
                <a:cs typeface="Times New Roman"/>
              </a:rPr>
              <a:t> </a:t>
            </a:r>
            <a:r>
              <a:rPr sz="2200" dirty="0">
                <a:latin typeface="Times New Roman"/>
                <a:cs typeface="Times New Roman"/>
              </a:rPr>
              <a:t>dự</a:t>
            </a:r>
            <a:r>
              <a:rPr sz="2200" spc="-25" dirty="0">
                <a:latin typeface="Times New Roman"/>
                <a:cs typeface="Times New Roman"/>
              </a:rPr>
              <a:t> </a:t>
            </a:r>
            <a:r>
              <a:rPr sz="2200" dirty="0">
                <a:latin typeface="Times New Roman"/>
                <a:cs typeface="Times New Roman"/>
              </a:rPr>
              <a:t>toán</a:t>
            </a:r>
            <a:r>
              <a:rPr sz="2200" spc="-15" dirty="0">
                <a:latin typeface="Times New Roman"/>
                <a:cs typeface="Times New Roman"/>
              </a:rPr>
              <a:t> </a:t>
            </a:r>
            <a:r>
              <a:rPr sz="2200" dirty="0">
                <a:latin typeface="Times New Roman"/>
                <a:cs typeface="Times New Roman"/>
              </a:rPr>
              <a:t>mua</a:t>
            </a:r>
            <a:r>
              <a:rPr sz="2200" spc="-10" dirty="0">
                <a:latin typeface="Times New Roman"/>
                <a:cs typeface="Times New Roman"/>
              </a:rPr>
              <a:t> </a:t>
            </a:r>
            <a:r>
              <a:rPr sz="2200" dirty="0">
                <a:latin typeface="Times New Roman"/>
                <a:cs typeface="Times New Roman"/>
              </a:rPr>
              <a:t>sắm</a:t>
            </a:r>
            <a:r>
              <a:rPr sz="2200" spc="-20" dirty="0">
                <a:latin typeface="Times New Roman"/>
                <a:cs typeface="Times New Roman"/>
              </a:rPr>
              <a:t> </a:t>
            </a:r>
            <a:r>
              <a:rPr sz="2200" dirty="0">
                <a:latin typeface="Times New Roman"/>
                <a:cs typeface="Times New Roman"/>
              </a:rPr>
              <a:t>từ</a:t>
            </a:r>
            <a:r>
              <a:rPr sz="2200" spc="-15" dirty="0">
                <a:latin typeface="Times New Roman"/>
                <a:cs typeface="Times New Roman"/>
              </a:rPr>
              <a:t> </a:t>
            </a:r>
            <a:r>
              <a:rPr sz="2200" dirty="0">
                <a:latin typeface="Times New Roman"/>
                <a:cs typeface="Times New Roman"/>
              </a:rPr>
              <a:t>50</a:t>
            </a:r>
            <a:r>
              <a:rPr sz="2200" spc="-30" dirty="0">
                <a:latin typeface="Times New Roman"/>
                <a:cs typeface="Times New Roman"/>
              </a:rPr>
              <a:t> </a:t>
            </a:r>
            <a:r>
              <a:rPr sz="2200" dirty="0">
                <a:latin typeface="Times New Roman"/>
                <a:cs typeface="Times New Roman"/>
              </a:rPr>
              <a:t>đến</a:t>
            </a:r>
            <a:r>
              <a:rPr sz="2200" spc="-20" dirty="0">
                <a:latin typeface="Times New Roman"/>
                <a:cs typeface="Times New Roman"/>
              </a:rPr>
              <a:t> </a:t>
            </a:r>
            <a:r>
              <a:rPr sz="2200" spc="-10" dirty="0">
                <a:latin typeface="Times New Roman"/>
                <a:cs typeface="Times New Roman"/>
              </a:rPr>
              <a:t>100tr;</a:t>
            </a:r>
            <a:endParaRPr sz="2200">
              <a:latin typeface="Times New Roman"/>
              <a:cs typeface="Times New Roman"/>
            </a:endParaRPr>
          </a:p>
          <a:p>
            <a:pPr marL="82550" algn="just">
              <a:lnSpc>
                <a:spcPts val="2460"/>
              </a:lnSpc>
              <a:spcBef>
                <a:spcPts val="515"/>
              </a:spcBef>
            </a:pPr>
            <a:r>
              <a:rPr sz="2200" dirty="0">
                <a:latin typeface="Times New Roman"/>
                <a:cs typeface="Times New Roman"/>
              </a:rPr>
              <a:t>+</a:t>
            </a:r>
            <a:r>
              <a:rPr sz="2200" spc="5" dirty="0">
                <a:latin typeface="Times New Roman"/>
                <a:cs typeface="Times New Roman"/>
              </a:rPr>
              <a:t> </a:t>
            </a:r>
            <a:r>
              <a:rPr sz="2200" dirty="0">
                <a:latin typeface="Times New Roman"/>
                <a:cs typeface="Times New Roman"/>
              </a:rPr>
              <a:t>Gói</a:t>
            </a:r>
            <a:r>
              <a:rPr sz="2200" spc="20" dirty="0">
                <a:latin typeface="Times New Roman"/>
                <a:cs typeface="Times New Roman"/>
              </a:rPr>
              <a:t> </a:t>
            </a:r>
            <a:r>
              <a:rPr sz="2200" dirty="0">
                <a:latin typeface="Times New Roman"/>
                <a:cs typeface="Times New Roman"/>
              </a:rPr>
              <a:t>thầu</a:t>
            </a:r>
            <a:r>
              <a:rPr sz="2200" spc="20" dirty="0">
                <a:latin typeface="Times New Roman"/>
                <a:cs typeface="Times New Roman"/>
              </a:rPr>
              <a:t> </a:t>
            </a:r>
            <a:r>
              <a:rPr sz="2200" dirty="0">
                <a:latin typeface="Times New Roman"/>
                <a:cs typeface="Times New Roman"/>
              </a:rPr>
              <a:t>thuộc</a:t>
            </a:r>
            <a:r>
              <a:rPr sz="2200" spc="20" dirty="0">
                <a:latin typeface="Times New Roman"/>
                <a:cs typeface="Times New Roman"/>
              </a:rPr>
              <a:t> </a:t>
            </a:r>
            <a:r>
              <a:rPr sz="2200" dirty="0">
                <a:latin typeface="Times New Roman"/>
                <a:cs typeface="Times New Roman"/>
              </a:rPr>
              <a:t>dự</a:t>
            </a:r>
            <a:r>
              <a:rPr sz="2200" spc="10" dirty="0">
                <a:latin typeface="Times New Roman"/>
                <a:cs typeface="Times New Roman"/>
              </a:rPr>
              <a:t> </a:t>
            </a:r>
            <a:r>
              <a:rPr sz="2200" dirty="0">
                <a:latin typeface="Times New Roman"/>
                <a:cs typeface="Times New Roman"/>
              </a:rPr>
              <a:t>án</a:t>
            </a:r>
            <a:r>
              <a:rPr sz="2200" spc="20" dirty="0">
                <a:latin typeface="Times New Roman"/>
                <a:cs typeface="Times New Roman"/>
              </a:rPr>
              <a:t> </a:t>
            </a:r>
            <a:r>
              <a:rPr sz="2200" dirty="0">
                <a:latin typeface="Times New Roman"/>
                <a:cs typeface="Times New Roman"/>
              </a:rPr>
              <a:t>đầu</a:t>
            </a:r>
            <a:r>
              <a:rPr sz="2200" spc="10" dirty="0">
                <a:latin typeface="Times New Roman"/>
                <a:cs typeface="Times New Roman"/>
              </a:rPr>
              <a:t> </a:t>
            </a:r>
            <a:r>
              <a:rPr sz="2200" dirty="0">
                <a:latin typeface="Times New Roman"/>
                <a:cs typeface="Times New Roman"/>
              </a:rPr>
              <a:t>tư:</a:t>
            </a:r>
            <a:r>
              <a:rPr sz="2200" spc="15" dirty="0">
                <a:latin typeface="Times New Roman"/>
                <a:cs typeface="Times New Roman"/>
              </a:rPr>
              <a:t> </a:t>
            </a:r>
            <a:r>
              <a:rPr sz="2200" dirty="0">
                <a:latin typeface="Times New Roman"/>
                <a:cs typeface="Times New Roman"/>
              </a:rPr>
              <a:t>TV</a:t>
            </a:r>
            <a:r>
              <a:rPr sz="2200" spc="-20" dirty="0">
                <a:latin typeface="Times New Roman"/>
                <a:cs typeface="Times New Roman"/>
              </a:rPr>
              <a:t> </a:t>
            </a:r>
            <a:r>
              <a:rPr sz="2200" dirty="0">
                <a:latin typeface="Times New Roman"/>
                <a:cs typeface="Times New Roman"/>
              </a:rPr>
              <a:t>(không</a:t>
            </a:r>
            <a:r>
              <a:rPr sz="2200" spc="20" dirty="0">
                <a:latin typeface="Times New Roman"/>
                <a:cs typeface="Times New Roman"/>
              </a:rPr>
              <a:t> </a:t>
            </a:r>
            <a:r>
              <a:rPr sz="2200" dirty="0">
                <a:latin typeface="Times New Roman"/>
                <a:cs typeface="Times New Roman"/>
              </a:rPr>
              <a:t>quá</a:t>
            </a:r>
            <a:r>
              <a:rPr sz="2200" spc="10" dirty="0">
                <a:latin typeface="Times New Roman"/>
                <a:cs typeface="Times New Roman"/>
              </a:rPr>
              <a:t> </a:t>
            </a:r>
            <a:r>
              <a:rPr sz="2200" dirty="0">
                <a:latin typeface="Times New Roman"/>
                <a:cs typeface="Times New Roman"/>
              </a:rPr>
              <a:t>500tr),</a:t>
            </a:r>
            <a:r>
              <a:rPr sz="2200" spc="20" dirty="0">
                <a:latin typeface="Times New Roman"/>
                <a:cs typeface="Times New Roman"/>
              </a:rPr>
              <a:t> </a:t>
            </a:r>
            <a:r>
              <a:rPr sz="2200" spc="-50" dirty="0">
                <a:latin typeface="Times New Roman"/>
                <a:cs typeface="Times New Roman"/>
              </a:rPr>
              <a:t>PTV,</a:t>
            </a:r>
            <a:r>
              <a:rPr sz="2200" spc="25" dirty="0">
                <a:latin typeface="Times New Roman"/>
                <a:cs typeface="Times New Roman"/>
              </a:rPr>
              <a:t> </a:t>
            </a:r>
            <a:r>
              <a:rPr sz="2200" dirty="0">
                <a:latin typeface="Times New Roman"/>
                <a:cs typeface="Times New Roman"/>
              </a:rPr>
              <a:t>HH,</a:t>
            </a:r>
            <a:r>
              <a:rPr sz="2200" spc="25" dirty="0">
                <a:latin typeface="Times New Roman"/>
                <a:cs typeface="Times New Roman"/>
              </a:rPr>
              <a:t> </a:t>
            </a:r>
            <a:r>
              <a:rPr sz="2200" spc="-25" dirty="0">
                <a:latin typeface="Times New Roman"/>
                <a:cs typeface="Times New Roman"/>
              </a:rPr>
              <a:t>XL,</a:t>
            </a:r>
            <a:endParaRPr sz="2200">
              <a:latin typeface="Times New Roman"/>
              <a:cs typeface="Times New Roman"/>
            </a:endParaRPr>
          </a:p>
          <a:p>
            <a:pPr marL="12700" algn="just">
              <a:lnSpc>
                <a:spcPts val="2460"/>
              </a:lnSpc>
            </a:pPr>
            <a:r>
              <a:rPr sz="2200" dirty="0">
                <a:latin typeface="Times New Roman"/>
                <a:cs typeface="Times New Roman"/>
              </a:rPr>
              <a:t>Hỗn</a:t>
            </a:r>
            <a:r>
              <a:rPr sz="2200" spc="-35" dirty="0">
                <a:latin typeface="Times New Roman"/>
                <a:cs typeface="Times New Roman"/>
              </a:rPr>
              <a:t> </a:t>
            </a:r>
            <a:r>
              <a:rPr sz="2200" dirty="0">
                <a:latin typeface="Times New Roman"/>
                <a:cs typeface="Times New Roman"/>
              </a:rPr>
              <a:t>hợp</a:t>
            </a:r>
            <a:r>
              <a:rPr sz="2200" spc="-40" dirty="0">
                <a:latin typeface="Times New Roman"/>
                <a:cs typeface="Times New Roman"/>
              </a:rPr>
              <a:t> </a:t>
            </a:r>
            <a:r>
              <a:rPr sz="2200" dirty="0">
                <a:latin typeface="Times New Roman"/>
                <a:cs typeface="Times New Roman"/>
              </a:rPr>
              <a:t>(không</a:t>
            </a:r>
            <a:r>
              <a:rPr sz="2200" spc="-55" dirty="0">
                <a:latin typeface="Times New Roman"/>
                <a:cs typeface="Times New Roman"/>
              </a:rPr>
              <a:t> </a:t>
            </a:r>
            <a:r>
              <a:rPr sz="2200" dirty="0">
                <a:latin typeface="Times New Roman"/>
                <a:cs typeface="Times New Roman"/>
              </a:rPr>
              <a:t>quá</a:t>
            </a:r>
            <a:r>
              <a:rPr sz="2200" spc="-50" dirty="0">
                <a:latin typeface="Times New Roman"/>
                <a:cs typeface="Times New Roman"/>
              </a:rPr>
              <a:t> </a:t>
            </a:r>
            <a:r>
              <a:rPr sz="2200" dirty="0">
                <a:latin typeface="Times New Roman"/>
                <a:cs typeface="Times New Roman"/>
              </a:rPr>
              <a:t>01</a:t>
            </a:r>
            <a:r>
              <a:rPr sz="2200" spc="-30" dirty="0">
                <a:latin typeface="Times New Roman"/>
                <a:cs typeface="Times New Roman"/>
              </a:rPr>
              <a:t> </a:t>
            </a:r>
            <a:r>
              <a:rPr sz="2200" dirty="0">
                <a:latin typeface="Times New Roman"/>
                <a:cs typeface="Times New Roman"/>
              </a:rPr>
              <a:t>tỷ</a:t>
            </a:r>
            <a:r>
              <a:rPr sz="2200" spc="-75" dirty="0">
                <a:latin typeface="Times New Roman"/>
                <a:cs typeface="Times New Roman"/>
              </a:rPr>
              <a:t> </a:t>
            </a:r>
            <a:r>
              <a:rPr sz="2200" spc="-10" dirty="0">
                <a:latin typeface="Times New Roman"/>
                <a:cs typeface="Times New Roman"/>
              </a:rPr>
              <a:t>VNĐ);</a:t>
            </a:r>
            <a:endParaRPr sz="2200">
              <a:latin typeface="Times New Roman"/>
              <a:cs typeface="Times New Roman"/>
            </a:endParaRPr>
          </a:p>
          <a:p>
            <a:pPr marL="12700" marR="5080" indent="69850" algn="just">
              <a:lnSpc>
                <a:spcPts val="2280"/>
              </a:lnSpc>
              <a:spcBef>
                <a:spcPts val="894"/>
              </a:spcBef>
            </a:pPr>
            <a:r>
              <a:rPr sz="2200" dirty="0">
                <a:latin typeface="Wingdings"/>
                <a:cs typeface="Wingdings"/>
              </a:rPr>
              <a:t></a:t>
            </a:r>
            <a:r>
              <a:rPr sz="2200" spc="95" dirty="0">
                <a:latin typeface="Times New Roman"/>
                <a:cs typeface="Times New Roman"/>
              </a:rPr>
              <a:t> </a:t>
            </a:r>
            <a:r>
              <a:rPr sz="2200" dirty="0">
                <a:latin typeface="Times New Roman"/>
                <a:cs typeface="Times New Roman"/>
              </a:rPr>
              <a:t>Việc</a:t>
            </a:r>
            <a:r>
              <a:rPr sz="2200" spc="100" dirty="0">
                <a:latin typeface="Times New Roman"/>
                <a:cs typeface="Times New Roman"/>
              </a:rPr>
              <a:t> </a:t>
            </a:r>
            <a:r>
              <a:rPr sz="2200" dirty="0">
                <a:latin typeface="Times New Roman"/>
                <a:cs typeface="Times New Roman"/>
              </a:rPr>
              <a:t>chỉ</a:t>
            </a:r>
            <a:r>
              <a:rPr sz="2200" spc="114" dirty="0">
                <a:latin typeface="Times New Roman"/>
                <a:cs typeface="Times New Roman"/>
              </a:rPr>
              <a:t> </a:t>
            </a:r>
            <a:r>
              <a:rPr sz="2200" dirty="0">
                <a:latin typeface="Times New Roman"/>
                <a:cs typeface="Times New Roman"/>
              </a:rPr>
              <a:t>định</a:t>
            </a:r>
            <a:r>
              <a:rPr sz="2200" spc="114" dirty="0">
                <a:latin typeface="Times New Roman"/>
                <a:cs typeface="Times New Roman"/>
              </a:rPr>
              <a:t> </a:t>
            </a:r>
            <a:r>
              <a:rPr sz="2200" dirty="0">
                <a:latin typeface="Times New Roman"/>
                <a:cs typeface="Times New Roman"/>
              </a:rPr>
              <a:t>thầu</a:t>
            </a:r>
            <a:r>
              <a:rPr sz="2200" spc="100" dirty="0">
                <a:latin typeface="Times New Roman"/>
                <a:cs typeface="Times New Roman"/>
              </a:rPr>
              <a:t> </a:t>
            </a:r>
            <a:r>
              <a:rPr sz="2200" dirty="0">
                <a:latin typeface="Times New Roman"/>
                <a:cs typeface="Times New Roman"/>
              </a:rPr>
              <a:t>phải</a:t>
            </a:r>
            <a:r>
              <a:rPr sz="2200" spc="105" dirty="0">
                <a:latin typeface="Times New Roman"/>
                <a:cs typeface="Times New Roman"/>
              </a:rPr>
              <a:t> </a:t>
            </a:r>
            <a:r>
              <a:rPr sz="2200" dirty="0">
                <a:latin typeface="Times New Roman"/>
                <a:cs typeface="Times New Roman"/>
              </a:rPr>
              <a:t>được</a:t>
            </a:r>
            <a:r>
              <a:rPr sz="2200" spc="105" dirty="0">
                <a:latin typeface="Times New Roman"/>
                <a:cs typeface="Times New Roman"/>
              </a:rPr>
              <a:t> </a:t>
            </a:r>
            <a:r>
              <a:rPr sz="2200" dirty="0">
                <a:latin typeface="Times New Roman"/>
                <a:cs typeface="Times New Roman"/>
              </a:rPr>
              <a:t>thực</a:t>
            </a:r>
            <a:r>
              <a:rPr sz="2200" spc="95" dirty="0">
                <a:latin typeface="Times New Roman"/>
                <a:cs typeface="Times New Roman"/>
              </a:rPr>
              <a:t> </a:t>
            </a:r>
            <a:r>
              <a:rPr sz="2200" dirty="0">
                <a:latin typeface="Times New Roman"/>
                <a:cs typeface="Times New Roman"/>
              </a:rPr>
              <a:t>hiện</a:t>
            </a:r>
            <a:r>
              <a:rPr sz="2200" spc="110" dirty="0">
                <a:latin typeface="Times New Roman"/>
                <a:cs typeface="Times New Roman"/>
              </a:rPr>
              <a:t> </a:t>
            </a:r>
            <a:r>
              <a:rPr sz="2200" dirty="0">
                <a:latin typeface="Times New Roman"/>
                <a:cs typeface="Times New Roman"/>
              </a:rPr>
              <a:t>trong</a:t>
            </a:r>
            <a:r>
              <a:rPr sz="2200" spc="105" dirty="0">
                <a:latin typeface="Times New Roman"/>
                <a:cs typeface="Times New Roman"/>
              </a:rPr>
              <a:t> </a:t>
            </a:r>
            <a:r>
              <a:rPr sz="2200" dirty="0">
                <a:latin typeface="Times New Roman"/>
                <a:cs typeface="Times New Roman"/>
              </a:rPr>
              <a:t>thời</a:t>
            </a:r>
            <a:r>
              <a:rPr sz="2200" spc="100" dirty="0">
                <a:latin typeface="Times New Roman"/>
                <a:cs typeface="Times New Roman"/>
              </a:rPr>
              <a:t> </a:t>
            </a:r>
            <a:r>
              <a:rPr sz="2200" dirty="0">
                <a:latin typeface="Times New Roman"/>
                <a:cs typeface="Times New Roman"/>
              </a:rPr>
              <a:t>hạn</a:t>
            </a:r>
            <a:r>
              <a:rPr sz="2200" spc="110" dirty="0">
                <a:latin typeface="Times New Roman"/>
                <a:cs typeface="Times New Roman"/>
              </a:rPr>
              <a:t> </a:t>
            </a:r>
            <a:r>
              <a:rPr sz="2200" dirty="0">
                <a:latin typeface="Times New Roman"/>
                <a:cs typeface="Times New Roman"/>
              </a:rPr>
              <a:t>không</a:t>
            </a:r>
            <a:r>
              <a:rPr sz="2200" spc="110" dirty="0">
                <a:latin typeface="Times New Roman"/>
                <a:cs typeface="Times New Roman"/>
              </a:rPr>
              <a:t> </a:t>
            </a:r>
            <a:r>
              <a:rPr sz="2200" spc="-25" dirty="0">
                <a:latin typeface="Times New Roman"/>
                <a:cs typeface="Times New Roman"/>
              </a:rPr>
              <a:t>quá </a:t>
            </a:r>
            <a:r>
              <a:rPr sz="2200" dirty="0">
                <a:latin typeface="Times New Roman"/>
                <a:cs typeface="Times New Roman"/>
              </a:rPr>
              <a:t>45</a:t>
            </a:r>
            <a:r>
              <a:rPr sz="2200" spc="300" dirty="0">
                <a:latin typeface="Times New Roman"/>
                <a:cs typeface="Times New Roman"/>
              </a:rPr>
              <a:t> </a:t>
            </a:r>
            <a:r>
              <a:rPr sz="2200" dirty="0">
                <a:latin typeface="Times New Roman"/>
                <a:cs typeface="Times New Roman"/>
              </a:rPr>
              <a:t>ngày</a:t>
            </a:r>
            <a:r>
              <a:rPr sz="2200" spc="320" dirty="0">
                <a:latin typeface="Times New Roman"/>
                <a:cs typeface="Times New Roman"/>
              </a:rPr>
              <a:t> </a:t>
            </a:r>
            <a:r>
              <a:rPr sz="2200" dirty="0">
                <a:latin typeface="Times New Roman"/>
                <a:cs typeface="Times New Roman"/>
              </a:rPr>
              <a:t>kể</a:t>
            </a:r>
            <a:r>
              <a:rPr sz="2200" spc="295" dirty="0">
                <a:latin typeface="Times New Roman"/>
                <a:cs typeface="Times New Roman"/>
              </a:rPr>
              <a:t> </a:t>
            </a:r>
            <a:r>
              <a:rPr sz="2200" dirty="0">
                <a:latin typeface="Times New Roman"/>
                <a:cs typeface="Times New Roman"/>
              </a:rPr>
              <a:t>từ</a:t>
            </a:r>
            <a:r>
              <a:rPr sz="2200" spc="295" dirty="0">
                <a:latin typeface="Times New Roman"/>
                <a:cs typeface="Times New Roman"/>
              </a:rPr>
              <a:t> </a:t>
            </a:r>
            <a:r>
              <a:rPr sz="2200" dirty="0">
                <a:latin typeface="Times New Roman"/>
                <a:cs typeface="Times New Roman"/>
              </a:rPr>
              <a:t>ngày</a:t>
            </a:r>
            <a:r>
              <a:rPr sz="2200" spc="310" dirty="0">
                <a:latin typeface="Times New Roman"/>
                <a:cs typeface="Times New Roman"/>
              </a:rPr>
              <a:t> </a:t>
            </a:r>
            <a:r>
              <a:rPr sz="2200" dirty="0">
                <a:latin typeface="Times New Roman"/>
                <a:cs typeface="Times New Roman"/>
              </a:rPr>
              <a:t>phê</a:t>
            </a:r>
            <a:r>
              <a:rPr sz="2200" spc="285" dirty="0">
                <a:latin typeface="Times New Roman"/>
                <a:cs typeface="Times New Roman"/>
              </a:rPr>
              <a:t> </a:t>
            </a:r>
            <a:r>
              <a:rPr sz="2200" dirty="0">
                <a:latin typeface="Times New Roman"/>
                <a:cs typeface="Times New Roman"/>
              </a:rPr>
              <a:t>duyệt</a:t>
            </a:r>
            <a:r>
              <a:rPr sz="2200" spc="295" dirty="0">
                <a:latin typeface="Times New Roman"/>
                <a:cs typeface="Times New Roman"/>
              </a:rPr>
              <a:t> </a:t>
            </a:r>
            <a:r>
              <a:rPr sz="2200" dirty="0">
                <a:latin typeface="Times New Roman"/>
                <a:cs typeface="Times New Roman"/>
              </a:rPr>
              <a:t>hồ</a:t>
            </a:r>
            <a:r>
              <a:rPr sz="2200" spc="305" dirty="0">
                <a:latin typeface="Times New Roman"/>
                <a:cs typeface="Times New Roman"/>
              </a:rPr>
              <a:t> </a:t>
            </a:r>
            <a:r>
              <a:rPr sz="2200" dirty="0">
                <a:latin typeface="Times New Roman"/>
                <a:cs typeface="Times New Roman"/>
              </a:rPr>
              <a:t>sơ</a:t>
            </a:r>
            <a:r>
              <a:rPr sz="2200" spc="295" dirty="0">
                <a:latin typeface="Times New Roman"/>
                <a:cs typeface="Times New Roman"/>
              </a:rPr>
              <a:t> </a:t>
            </a:r>
            <a:r>
              <a:rPr sz="2200" dirty="0">
                <a:latin typeface="Times New Roman"/>
                <a:cs typeface="Times New Roman"/>
              </a:rPr>
              <a:t>yêu</a:t>
            </a:r>
            <a:r>
              <a:rPr sz="2200" spc="305" dirty="0">
                <a:latin typeface="Times New Roman"/>
                <a:cs typeface="Times New Roman"/>
              </a:rPr>
              <a:t> </a:t>
            </a:r>
            <a:r>
              <a:rPr sz="2200" dirty="0">
                <a:latin typeface="Times New Roman"/>
                <a:cs typeface="Times New Roman"/>
              </a:rPr>
              <a:t>cầu</a:t>
            </a:r>
            <a:r>
              <a:rPr sz="2200" spc="305" dirty="0">
                <a:latin typeface="Times New Roman"/>
                <a:cs typeface="Times New Roman"/>
              </a:rPr>
              <a:t> </a:t>
            </a:r>
            <a:r>
              <a:rPr sz="2200" dirty="0">
                <a:latin typeface="Times New Roman"/>
                <a:cs typeface="Times New Roman"/>
              </a:rPr>
              <a:t>đến</a:t>
            </a:r>
            <a:r>
              <a:rPr sz="2200" spc="310" dirty="0">
                <a:latin typeface="Times New Roman"/>
                <a:cs typeface="Times New Roman"/>
              </a:rPr>
              <a:t> </a:t>
            </a:r>
            <a:r>
              <a:rPr sz="2200" dirty="0">
                <a:latin typeface="Times New Roman"/>
                <a:cs typeface="Times New Roman"/>
              </a:rPr>
              <a:t>ngày</a:t>
            </a:r>
            <a:r>
              <a:rPr sz="2200" spc="315" dirty="0">
                <a:latin typeface="Times New Roman"/>
                <a:cs typeface="Times New Roman"/>
              </a:rPr>
              <a:t> </a:t>
            </a:r>
            <a:r>
              <a:rPr sz="2200" dirty="0">
                <a:latin typeface="Times New Roman"/>
                <a:cs typeface="Times New Roman"/>
              </a:rPr>
              <a:t>ký</a:t>
            </a:r>
            <a:r>
              <a:rPr sz="2200" spc="305" dirty="0">
                <a:latin typeface="Times New Roman"/>
                <a:cs typeface="Times New Roman"/>
              </a:rPr>
              <a:t> </a:t>
            </a:r>
            <a:r>
              <a:rPr sz="2200" dirty="0">
                <a:latin typeface="Times New Roman"/>
                <a:cs typeface="Times New Roman"/>
              </a:rPr>
              <a:t>kết</a:t>
            </a:r>
            <a:r>
              <a:rPr sz="2200" spc="300" dirty="0">
                <a:latin typeface="Times New Roman"/>
                <a:cs typeface="Times New Roman"/>
              </a:rPr>
              <a:t> </a:t>
            </a:r>
            <a:r>
              <a:rPr sz="2200" spc="-25" dirty="0">
                <a:latin typeface="Times New Roman"/>
                <a:cs typeface="Times New Roman"/>
              </a:rPr>
              <a:t>hợp </a:t>
            </a:r>
            <a:r>
              <a:rPr sz="2200" dirty="0">
                <a:latin typeface="Times New Roman"/>
                <a:cs typeface="Times New Roman"/>
              </a:rPr>
              <a:t>đồng;</a:t>
            </a:r>
            <a:r>
              <a:rPr sz="2200" spc="300" dirty="0">
                <a:latin typeface="Times New Roman"/>
                <a:cs typeface="Times New Roman"/>
              </a:rPr>
              <a:t> </a:t>
            </a:r>
            <a:r>
              <a:rPr sz="2200" dirty="0">
                <a:latin typeface="Times New Roman"/>
                <a:cs typeface="Times New Roman"/>
              </a:rPr>
              <a:t>trường</a:t>
            </a:r>
            <a:r>
              <a:rPr sz="2200" spc="310" dirty="0">
                <a:latin typeface="Times New Roman"/>
                <a:cs typeface="Times New Roman"/>
              </a:rPr>
              <a:t> </a:t>
            </a:r>
            <a:r>
              <a:rPr sz="2200" dirty="0">
                <a:latin typeface="Times New Roman"/>
                <a:cs typeface="Times New Roman"/>
              </a:rPr>
              <a:t>hợp</a:t>
            </a:r>
            <a:r>
              <a:rPr sz="2200" spc="310" dirty="0">
                <a:latin typeface="Times New Roman"/>
                <a:cs typeface="Times New Roman"/>
              </a:rPr>
              <a:t> </a:t>
            </a:r>
            <a:r>
              <a:rPr sz="2200" dirty="0">
                <a:latin typeface="Times New Roman"/>
                <a:cs typeface="Times New Roman"/>
              </a:rPr>
              <a:t>gói</a:t>
            </a:r>
            <a:r>
              <a:rPr sz="2200" spc="300" dirty="0">
                <a:latin typeface="Times New Roman"/>
                <a:cs typeface="Times New Roman"/>
              </a:rPr>
              <a:t> </a:t>
            </a:r>
            <a:r>
              <a:rPr sz="2200" dirty="0">
                <a:latin typeface="Times New Roman"/>
                <a:cs typeface="Times New Roman"/>
              </a:rPr>
              <a:t>thầu</a:t>
            </a:r>
            <a:r>
              <a:rPr sz="2200" spc="325" dirty="0">
                <a:latin typeface="Times New Roman"/>
                <a:cs typeface="Times New Roman"/>
              </a:rPr>
              <a:t> </a:t>
            </a:r>
            <a:r>
              <a:rPr sz="2200" dirty="0">
                <a:latin typeface="Times New Roman"/>
                <a:cs typeface="Times New Roman"/>
              </a:rPr>
              <a:t>có</a:t>
            </a:r>
            <a:r>
              <a:rPr sz="2200" spc="305" dirty="0">
                <a:latin typeface="Times New Roman"/>
                <a:cs typeface="Times New Roman"/>
              </a:rPr>
              <a:t> </a:t>
            </a:r>
            <a:r>
              <a:rPr sz="2200" dirty="0">
                <a:latin typeface="Times New Roman"/>
                <a:cs typeface="Times New Roman"/>
              </a:rPr>
              <a:t>quy</a:t>
            </a:r>
            <a:r>
              <a:rPr sz="2200" spc="315" dirty="0">
                <a:latin typeface="Times New Roman"/>
                <a:cs typeface="Times New Roman"/>
              </a:rPr>
              <a:t> </a:t>
            </a:r>
            <a:r>
              <a:rPr sz="2200" dirty="0">
                <a:latin typeface="Times New Roman"/>
                <a:cs typeface="Times New Roman"/>
              </a:rPr>
              <a:t>mô</a:t>
            </a:r>
            <a:r>
              <a:rPr sz="2200" spc="320" dirty="0">
                <a:latin typeface="Times New Roman"/>
                <a:cs typeface="Times New Roman"/>
              </a:rPr>
              <a:t> </a:t>
            </a:r>
            <a:r>
              <a:rPr sz="2200" dirty="0">
                <a:latin typeface="Times New Roman"/>
                <a:cs typeface="Times New Roman"/>
              </a:rPr>
              <a:t>lớn,</a:t>
            </a:r>
            <a:r>
              <a:rPr sz="2200" spc="310" dirty="0">
                <a:latin typeface="Times New Roman"/>
                <a:cs typeface="Times New Roman"/>
              </a:rPr>
              <a:t> </a:t>
            </a:r>
            <a:r>
              <a:rPr sz="2200" dirty="0">
                <a:latin typeface="Times New Roman"/>
                <a:cs typeface="Times New Roman"/>
              </a:rPr>
              <a:t>phức</a:t>
            </a:r>
            <a:r>
              <a:rPr sz="2200" spc="310" dirty="0">
                <a:latin typeface="Times New Roman"/>
                <a:cs typeface="Times New Roman"/>
              </a:rPr>
              <a:t> </a:t>
            </a:r>
            <a:r>
              <a:rPr sz="2200" dirty="0">
                <a:latin typeface="Times New Roman"/>
                <a:cs typeface="Times New Roman"/>
              </a:rPr>
              <a:t>tạp</a:t>
            </a:r>
            <a:r>
              <a:rPr sz="2200" spc="320" dirty="0">
                <a:latin typeface="Times New Roman"/>
                <a:cs typeface="Times New Roman"/>
              </a:rPr>
              <a:t> </a:t>
            </a:r>
            <a:r>
              <a:rPr sz="2200" dirty="0">
                <a:latin typeface="Times New Roman"/>
                <a:cs typeface="Times New Roman"/>
              </a:rPr>
              <a:t>không</a:t>
            </a:r>
            <a:r>
              <a:rPr sz="2200" spc="320" dirty="0">
                <a:latin typeface="Times New Roman"/>
                <a:cs typeface="Times New Roman"/>
              </a:rPr>
              <a:t> </a:t>
            </a:r>
            <a:r>
              <a:rPr sz="2200" dirty="0">
                <a:latin typeface="Times New Roman"/>
                <a:cs typeface="Times New Roman"/>
              </a:rPr>
              <a:t>quá</a:t>
            </a:r>
            <a:r>
              <a:rPr sz="2200" spc="305" dirty="0">
                <a:latin typeface="Times New Roman"/>
                <a:cs typeface="Times New Roman"/>
              </a:rPr>
              <a:t> </a:t>
            </a:r>
            <a:r>
              <a:rPr sz="2200" spc="-25" dirty="0">
                <a:latin typeface="Times New Roman"/>
                <a:cs typeface="Times New Roman"/>
              </a:rPr>
              <a:t>90 </a:t>
            </a:r>
            <a:r>
              <a:rPr sz="2200" spc="-20" dirty="0">
                <a:latin typeface="Times New Roman"/>
                <a:cs typeface="Times New Roman"/>
              </a:rPr>
              <a:t>ngày</a:t>
            </a:r>
            <a:endParaRPr sz="2200">
              <a:latin typeface="Times New Roman"/>
              <a:cs typeface="Times New Roman"/>
            </a:endParaRPr>
          </a:p>
        </p:txBody>
      </p:sp>
      <p:sp>
        <p:nvSpPr>
          <p:cNvPr id="10" name="TextBox 9">
            <a:extLst>
              <a:ext uri="{FF2B5EF4-FFF2-40B4-BE49-F238E27FC236}">
                <a16:creationId xmlns:a16="http://schemas.microsoft.com/office/drawing/2014/main" id="{D5B81EF7-47A0-2A02-9BD1-2DEA649CCEC4}"/>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1094006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4841" y="1600491"/>
            <a:ext cx="2631440" cy="141605"/>
          </a:xfrm>
          <a:custGeom>
            <a:avLst/>
            <a:gdLst/>
            <a:ahLst/>
            <a:cxnLst/>
            <a:rect l="l" t="t" r="r" b="b"/>
            <a:pathLst>
              <a:path w="2631440" h="141605">
                <a:moveTo>
                  <a:pt x="0" y="0"/>
                </a:moveTo>
                <a:lnTo>
                  <a:pt x="0" y="13334"/>
                </a:lnTo>
                <a:lnTo>
                  <a:pt x="2631440" y="13334"/>
                </a:lnTo>
                <a:lnTo>
                  <a:pt x="2631440" y="141477"/>
                </a:lnTo>
              </a:path>
            </a:pathLst>
          </a:custGeom>
          <a:ln w="19811">
            <a:solidFill>
              <a:srgbClr val="95D141"/>
            </a:solidFill>
          </a:ln>
        </p:spPr>
        <p:txBody>
          <a:bodyPr wrap="square" lIns="0" tIns="0" rIns="0" bIns="0" rtlCol="0"/>
          <a:lstStyle/>
          <a:p>
            <a:endParaRPr/>
          </a:p>
        </p:txBody>
      </p:sp>
      <p:sp>
        <p:nvSpPr>
          <p:cNvPr id="3" name="object 3"/>
          <p:cNvSpPr/>
          <p:nvPr/>
        </p:nvSpPr>
        <p:spPr>
          <a:xfrm>
            <a:off x="4018026" y="2260384"/>
            <a:ext cx="88265" cy="3044825"/>
          </a:xfrm>
          <a:custGeom>
            <a:avLst/>
            <a:gdLst/>
            <a:ahLst/>
            <a:cxnLst/>
            <a:rect l="l" t="t" r="r" b="b"/>
            <a:pathLst>
              <a:path w="88264" h="3044825">
                <a:moveTo>
                  <a:pt x="0" y="0"/>
                </a:moveTo>
                <a:lnTo>
                  <a:pt x="0" y="3044698"/>
                </a:lnTo>
                <a:lnTo>
                  <a:pt x="88011" y="3044698"/>
                </a:lnTo>
              </a:path>
              <a:path w="88264" h="3044825">
                <a:moveTo>
                  <a:pt x="0" y="0"/>
                </a:moveTo>
                <a:lnTo>
                  <a:pt x="0" y="2224024"/>
                </a:lnTo>
                <a:lnTo>
                  <a:pt x="88011" y="2224024"/>
                </a:lnTo>
              </a:path>
              <a:path w="88264" h="3044825">
                <a:moveTo>
                  <a:pt x="0" y="0"/>
                </a:moveTo>
                <a:lnTo>
                  <a:pt x="0" y="1403350"/>
                </a:lnTo>
                <a:lnTo>
                  <a:pt x="88011" y="1403350"/>
                </a:lnTo>
              </a:path>
              <a:path w="88264" h="3044825">
                <a:moveTo>
                  <a:pt x="0" y="0"/>
                </a:moveTo>
                <a:lnTo>
                  <a:pt x="0" y="582676"/>
                </a:lnTo>
                <a:lnTo>
                  <a:pt x="88011" y="582676"/>
                </a:lnTo>
              </a:path>
            </a:pathLst>
          </a:custGeom>
          <a:ln w="19812">
            <a:solidFill>
              <a:srgbClr val="5FCAEE"/>
            </a:solidFill>
          </a:ln>
        </p:spPr>
        <p:txBody>
          <a:bodyPr wrap="square" lIns="0" tIns="0" rIns="0" bIns="0" rtlCol="0"/>
          <a:lstStyle/>
          <a:p>
            <a:endParaRPr/>
          </a:p>
        </p:txBody>
      </p:sp>
      <p:grpSp>
        <p:nvGrpSpPr>
          <p:cNvPr id="4" name="object 4"/>
          <p:cNvGrpSpPr/>
          <p:nvPr/>
        </p:nvGrpSpPr>
        <p:grpSpPr>
          <a:xfrm>
            <a:off x="2208022" y="1061745"/>
            <a:ext cx="6286500" cy="805815"/>
            <a:chOff x="2208022" y="134099"/>
            <a:chExt cx="6286500" cy="805815"/>
          </a:xfrm>
        </p:grpSpPr>
        <p:sp>
          <p:nvSpPr>
            <p:cNvPr id="5" name="object 5"/>
            <p:cNvSpPr/>
            <p:nvPr/>
          </p:nvSpPr>
          <p:spPr>
            <a:xfrm>
              <a:off x="2218182" y="672846"/>
              <a:ext cx="3756025" cy="256540"/>
            </a:xfrm>
            <a:custGeom>
              <a:avLst/>
              <a:gdLst/>
              <a:ahLst/>
              <a:cxnLst/>
              <a:rect l="l" t="t" r="r" b="b"/>
              <a:pathLst>
                <a:path w="3756025" h="256540">
                  <a:moveTo>
                    <a:pt x="3755898" y="0"/>
                  </a:moveTo>
                  <a:lnTo>
                    <a:pt x="3755898" y="83946"/>
                  </a:lnTo>
                  <a:lnTo>
                    <a:pt x="2668523" y="83946"/>
                  </a:lnTo>
                  <a:lnTo>
                    <a:pt x="2668523" y="212216"/>
                  </a:lnTo>
                </a:path>
                <a:path w="3756025" h="256540">
                  <a:moveTo>
                    <a:pt x="3755390" y="0"/>
                  </a:moveTo>
                  <a:lnTo>
                    <a:pt x="3755390" y="128142"/>
                  </a:lnTo>
                  <a:lnTo>
                    <a:pt x="0" y="128142"/>
                  </a:lnTo>
                  <a:lnTo>
                    <a:pt x="0" y="256412"/>
                  </a:lnTo>
                </a:path>
              </a:pathLst>
            </a:custGeom>
            <a:ln w="19812">
              <a:solidFill>
                <a:srgbClr val="95D141"/>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450336" y="134099"/>
              <a:ext cx="5043677" cy="547890"/>
            </a:xfrm>
            <a:prstGeom prst="rect">
              <a:avLst/>
            </a:prstGeom>
          </p:spPr>
        </p:pic>
      </p:grpSp>
      <p:sp>
        <p:nvSpPr>
          <p:cNvPr id="7" name="object 7"/>
          <p:cNvSpPr txBox="1">
            <a:spLocks noGrp="1"/>
          </p:cNvSpPr>
          <p:nvPr>
            <p:ph type="title"/>
          </p:nvPr>
        </p:nvSpPr>
        <p:spPr>
          <a:xfrm>
            <a:off x="558616" y="1068712"/>
            <a:ext cx="8093640" cy="443070"/>
          </a:xfrm>
          <a:prstGeom prst="rect">
            <a:avLst/>
          </a:prstGeom>
        </p:spPr>
        <p:txBody>
          <a:bodyPr vert="horz" wrap="square" lIns="0" tIns="12065" rIns="0" bIns="0" rtlCol="0">
            <a:spAutoFit/>
          </a:bodyPr>
          <a:lstStyle/>
          <a:p>
            <a:pPr marL="3786504">
              <a:lnSpc>
                <a:spcPct val="100000"/>
              </a:lnSpc>
              <a:spcBef>
                <a:spcPts val="95"/>
              </a:spcBef>
            </a:pPr>
            <a:r>
              <a:rPr sz="2800" dirty="0">
                <a:solidFill>
                  <a:srgbClr val="FF0000"/>
                </a:solidFill>
              </a:rPr>
              <a:t>Mua</a:t>
            </a:r>
            <a:r>
              <a:rPr sz="2800" spc="-40" dirty="0">
                <a:solidFill>
                  <a:srgbClr val="FF0000"/>
                </a:solidFill>
              </a:rPr>
              <a:t> </a:t>
            </a:r>
            <a:r>
              <a:rPr sz="2800" dirty="0">
                <a:solidFill>
                  <a:srgbClr val="FF0000"/>
                </a:solidFill>
              </a:rPr>
              <a:t>sắm</a:t>
            </a:r>
            <a:r>
              <a:rPr sz="2800" spc="-45" dirty="0">
                <a:solidFill>
                  <a:srgbClr val="FF0000"/>
                </a:solidFill>
              </a:rPr>
              <a:t> </a:t>
            </a:r>
            <a:r>
              <a:rPr sz="2800" dirty="0">
                <a:solidFill>
                  <a:srgbClr val="FF0000"/>
                </a:solidFill>
              </a:rPr>
              <a:t>trực</a:t>
            </a:r>
            <a:r>
              <a:rPr sz="2800" spc="-35" dirty="0">
                <a:solidFill>
                  <a:srgbClr val="FF0000"/>
                </a:solidFill>
              </a:rPr>
              <a:t> </a:t>
            </a:r>
            <a:r>
              <a:rPr sz="2800" dirty="0">
                <a:solidFill>
                  <a:srgbClr val="FF0000"/>
                </a:solidFill>
              </a:rPr>
              <a:t>tiếp</a:t>
            </a:r>
            <a:r>
              <a:rPr sz="2800" spc="-15" dirty="0">
                <a:solidFill>
                  <a:srgbClr val="FF0000"/>
                </a:solidFill>
              </a:rPr>
              <a:t> </a:t>
            </a:r>
            <a:r>
              <a:rPr sz="2800" spc="-10" dirty="0">
                <a:solidFill>
                  <a:srgbClr val="FF0000"/>
                </a:solidFill>
              </a:rPr>
              <a:t>(Đ.25)</a:t>
            </a:r>
            <a:endParaRPr sz="2800" dirty="0"/>
          </a:p>
        </p:txBody>
      </p:sp>
      <p:pic>
        <p:nvPicPr>
          <p:cNvPr id="8" name="object 8"/>
          <p:cNvPicPr/>
          <p:nvPr/>
        </p:nvPicPr>
        <p:blipFill>
          <a:blip r:embed="rId3" cstate="print"/>
          <a:stretch>
            <a:fillRect/>
          </a:stretch>
        </p:blipFill>
        <p:spPr>
          <a:xfrm>
            <a:off x="966216" y="1845081"/>
            <a:ext cx="2562606" cy="924318"/>
          </a:xfrm>
          <a:prstGeom prst="rect">
            <a:avLst/>
          </a:prstGeom>
        </p:spPr>
      </p:pic>
      <p:sp>
        <p:nvSpPr>
          <p:cNvPr id="9" name="object 9"/>
          <p:cNvSpPr txBox="1"/>
          <p:nvPr/>
        </p:nvSpPr>
        <p:spPr>
          <a:xfrm>
            <a:off x="1154379" y="1935136"/>
            <a:ext cx="2126615" cy="594995"/>
          </a:xfrm>
          <a:prstGeom prst="rect">
            <a:avLst/>
          </a:prstGeom>
        </p:spPr>
        <p:txBody>
          <a:bodyPr vert="horz" wrap="square" lIns="0" tIns="55880" rIns="0" bIns="0" rtlCol="0">
            <a:spAutoFit/>
          </a:bodyPr>
          <a:lstStyle/>
          <a:p>
            <a:pPr marL="501650" marR="5080" indent="-489584">
              <a:lnSpc>
                <a:spcPts val="2080"/>
              </a:lnSpc>
              <a:spcBef>
                <a:spcPts val="440"/>
              </a:spcBef>
            </a:pPr>
            <a:r>
              <a:rPr sz="2000" b="1" dirty="0">
                <a:solidFill>
                  <a:srgbClr val="FFFFFF"/>
                </a:solidFill>
                <a:latin typeface="Times New Roman"/>
                <a:cs typeface="Times New Roman"/>
              </a:rPr>
              <a:t>1.</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Thuộc</a:t>
            </a:r>
            <a:r>
              <a:rPr sz="2000" b="1" spc="-30" dirty="0">
                <a:solidFill>
                  <a:srgbClr val="FFFFFF"/>
                </a:solidFill>
                <a:latin typeface="Times New Roman"/>
                <a:cs typeface="Times New Roman"/>
              </a:rPr>
              <a:t> </a:t>
            </a:r>
            <a:r>
              <a:rPr sz="2000" b="1" dirty="0">
                <a:solidFill>
                  <a:srgbClr val="FFFFFF"/>
                </a:solidFill>
                <a:latin typeface="Times New Roman"/>
                <a:cs typeface="Times New Roman"/>
              </a:rPr>
              <a:t>cùng</a:t>
            </a:r>
            <a:r>
              <a:rPr sz="2000" b="1" spc="-10" dirty="0">
                <a:solidFill>
                  <a:srgbClr val="FFFFFF"/>
                </a:solidFill>
                <a:latin typeface="Times New Roman"/>
                <a:cs typeface="Times New Roman"/>
              </a:rPr>
              <a:t> </a:t>
            </a:r>
            <a:r>
              <a:rPr sz="2000" b="1" spc="-20" dirty="0">
                <a:solidFill>
                  <a:srgbClr val="FFFFFF"/>
                </a:solidFill>
                <a:latin typeface="Times New Roman"/>
                <a:cs typeface="Times New Roman"/>
              </a:rPr>
              <a:t>hoặc </a:t>
            </a:r>
            <a:r>
              <a:rPr sz="2000" b="1" dirty="0">
                <a:solidFill>
                  <a:srgbClr val="FFFFFF"/>
                </a:solidFill>
                <a:latin typeface="Times New Roman"/>
                <a:cs typeface="Times New Roman"/>
              </a:rPr>
              <a:t>khác</a:t>
            </a:r>
            <a:r>
              <a:rPr sz="2000" b="1" spc="-20" dirty="0">
                <a:solidFill>
                  <a:srgbClr val="FFFFFF"/>
                </a:solidFill>
                <a:latin typeface="Times New Roman"/>
                <a:cs typeface="Times New Roman"/>
              </a:rPr>
              <a:t> </a:t>
            </a:r>
            <a:r>
              <a:rPr sz="2000" b="1" spc="-25" dirty="0">
                <a:solidFill>
                  <a:srgbClr val="FFFFFF"/>
                </a:solidFill>
                <a:latin typeface="Times New Roman"/>
                <a:cs typeface="Times New Roman"/>
              </a:rPr>
              <a:t>CĐT</a:t>
            </a:r>
            <a:endParaRPr sz="2000">
              <a:latin typeface="Times New Roman"/>
              <a:cs typeface="Times New Roman"/>
            </a:endParaRPr>
          </a:p>
        </p:txBody>
      </p:sp>
      <p:pic>
        <p:nvPicPr>
          <p:cNvPr id="10" name="object 10"/>
          <p:cNvPicPr/>
          <p:nvPr/>
        </p:nvPicPr>
        <p:blipFill>
          <a:blip r:embed="rId4" cstate="print"/>
          <a:stretch>
            <a:fillRect/>
          </a:stretch>
        </p:blipFill>
        <p:spPr>
          <a:xfrm>
            <a:off x="3738371" y="1796326"/>
            <a:ext cx="2292857" cy="619506"/>
          </a:xfrm>
          <a:prstGeom prst="rect">
            <a:avLst/>
          </a:prstGeom>
        </p:spPr>
      </p:pic>
      <p:sp>
        <p:nvSpPr>
          <p:cNvPr id="11" name="object 11"/>
          <p:cNvSpPr txBox="1"/>
          <p:nvPr/>
        </p:nvSpPr>
        <p:spPr>
          <a:xfrm>
            <a:off x="4228338" y="1843646"/>
            <a:ext cx="131826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Times New Roman"/>
                <a:cs typeface="Times New Roman"/>
              </a:rPr>
              <a:t>2.</a:t>
            </a:r>
            <a:r>
              <a:rPr sz="2000" b="1" spc="-25" dirty="0">
                <a:solidFill>
                  <a:srgbClr val="FFFFFF"/>
                </a:solidFill>
                <a:latin typeface="Times New Roman"/>
                <a:cs typeface="Times New Roman"/>
              </a:rPr>
              <a:t> </a:t>
            </a:r>
            <a:r>
              <a:rPr sz="2000" b="1" dirty="0">
                <a:solidFill>
                  <a:srgbClr val="FFFFFF"/>
                </a:solidFill>
                <a:latin typeface="Times New Roman"/>
                <a:cs typeface="Times New Roman"/>
              </a:rPr>
              <a:t>Điều</a:t>
            </a:r>
            <a:r>
              <a:rPr sz="2000" b="1" spc="-20" dirty="0">
                <a:solidFill>
                  <a:srgbClr val="FFFFFF"/>
                </a:solidFill>
                <a:latin typeface="Times New Roman"/>
                <a:cs typeface="Times New Roman"/>
              </a:rPr>
              <a:t> kiện</a:t>
            </a:r>
            <a:endParaRPr sz="2000">
              <a:latin typeface="Times New Roman"/>
              <a:cs typeface="Times New Roman"/>
            </a:endParaRPr>
          </a:p>
        </p:txBody>
      </p:sp>
      <p:pic>
        <p:nvPicPr>
          <p:cNvPr id="12" name="object 12"/>
          <p:cNvPicPr/>
          <p:nvPr/>
        </p:nvPicPr>
        <p:blipFill>
          <a:blip r:embed="rId5" cstate="print"/>
          <a:stretch>
            <a:fillRect/>
          </a:stretch>
        </p:blipFill>
        <p:spPr>
          <a:xfrm>
            <a:off x="4094988" y="2549169"/>
            <a:ext cx="2049017" cy="582942"/>
          </a:xfrm>
          <a:prstGeom prst="rect">
            <a:avLst/>
          </a:prstGeom>
        </p:spPr>
      </p:pic>
      <p:sp>
        <p:nvSpPr>
          <p:cNvPr id="13" name="object 13"/>
          <p:cNvSpPr txBox="1"/>
          <p:nvPr/>
        </p:nvSpPr>
        <p:spPr>
          <a:xfrm>
            <a:off x="4120388" y="2651035"/>
            <a:ext cx="2002789"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ĐTRR</a:t>
            </a:r>
            <a:r>
              <a:rPr sz="2000" spc="-40" dirty="0">
                <a:latin typeface="Times New Roman"/>
                <a:cs typeface="Times New Roman"/>
              </a:rPr>
              <a:t> </a:t>
            </a:r>
            <a:r>
              <a:rPr sz="2000" dirty="0">
                <a:latin typeface="Times New Roman"/>
                <a:cs typeface="Times New Roman"/>
              </a:rPr>
              <a:t>hoặc</a:t>
            </a:r>
            <a:r>
              <a:rPr sz="2000" spc="-45" dirty="0">
                <a:latin typeface="Times New Roman"/>
                <a:cs typeface="Times New Roman"/>
              </a:rPr>
              <a:t> </a:t>
            </a:r>
            <a:r>
              <a:rPr sz="2000" spc="-20" dirty="0">
                <a:latin typeface="Times New Roman"/>
                <a:cs typeface="Times New Roman"/>
              </a:rPr>
              <a:t>ĐTHC</a:t>
            </a:r>
            <a:endParaRPr sz="2000">
              <a:latin typeface="Times New Roman"/>
              <a:cs typeface="Times New Roman"/>
            </a:endParaRPr>
          </a:p>
        </p:txBody>
      </p:sp>
      <p:pic>
        <p:nvPicPr>
          <p:cNvPr id="14" name="object 14"/>
          <p:cNvPicPr/>
          <p:nvPr/>
        </p:nvPicPr>
        <p:blipFill>
          <a:blip r:embed="rId6" cstate="print"/>
          <a:stretch>
            <a:fillRect/>
          </a:stretch>
        </p:blipFill>
        <p:spPr>
          <a:xfrm>
            <a:off x="4094988" y="3370618"/>
            <a:ext cx="2049017" cy="581405"/>
          </a:xfrm>
          <a:prstGeom prst="rect">
            <a:avLst/>
          </a:prstGeom>
        </p:spPr>
      </p:pic>
      <p:pic>
        <p:nvPicPr>
          <p:cNvPr id="15" name="object 15"/>
          <p:cNvPicPr/>
          <p:nvPr/>
        </p:nvPicPr>
        <p:blipFill>
          <a:blip r:embed="rId5" cstate="print"/>
          <a:stretch>
            <a:fillRect/>
          </a:stretch>
        </p:blipFill>
        <p:spPr>
          <a:xfrm>
            <a:off x="4094988" y="4190517"/>
            <a:ext cx="2049017" cy="582942"/>
          </a:xfrm>
          <a:prstGeom prst="rect">
            <a:avLst/>
          </a:prstGeom>
        </p:spPr>
      </p:pic>
      <p:pic>
        <p:nvPicPr>
          <p:cNvPr id="16" name="object 16"/>
          <p:cNvPicPr/>
          <p:nvPr/>
        </p:nvPicPr>
        <p:blipFill>
          <a:blip r:embed="rId6" cstate="print"/>
          <a:stretch>
            <a:fillRect/>
          </a:stretch>
        </p:blipFill>
        <p:spPr>
          <a:xfrm>
            <a:off x="4094988" y="5011966"/>
            <a:ext cx="2049017" cy="581406"/>
          </a:xfrm>
          <a:prstGeom prst="rect">
            <a:avLst/>
          </a:prstGeom>
        </p:spPr>
      </p:pic>
      <p:sp>
        <p:nvSpPr>
          <p:cNvPr id="17" name="object 17"/>
          <p:cNvSpPr txBox="1"/>
          <p:nvPr/>
        </p:nvSpPr>
        <p:spPr>
          <a:xfrm>
            <a:off x="4184650" y="3471964"/>
            <a:ext cx="1872614" cy="2105025"/>
          </a:xfrm>
          <a:prstGeom prst="rect">
            <a:avLst/>
          </a:prstGeom>
        </p:spPr>
        <p:txBody>
          <a:bodyPr vert="horz" wrap="square" lIns="0" tIns="13335" rIns="0" bIns="0" rtlCol="0">
            <a:spAutoFit/>
          </a:bodyPr>
          <a:lstStyle/>
          <a:p>
            <a:pPr algn="ctr">
              <a:lnSpc>
                <a:spcPct val="100000"/>
              </a:lnSpc>
              <a:spcBef>
                <a:spcPts val="105"/>
              </a:spcBef>
            </a:pPr>
            <a:r>
              <a:rPr sz="2000" dirty="0">
                <a:latin typeface="Times New Roman"/>
                <a:cs typeface="Times New Roman"/>
              </a:rPr>
              <a:t>Quy</a:t>
            </a:r>
            <a:r>
              <a:rPr sz="2000" spc="-25" dirty="0">
                <a:latin typeface="Times New Roman"/>
                <a:cs typeface="Times New Roman"/>
              </a:rPr>
              <a:t> </a:t>
            </a:r>
            <a:r>
              <a:rPr sz="2000" dirty="0">
                <a:latin typeface="Times New Roman"/>
                <a:cs typeface="Times New Roman"/>
              </a:rPr>
              <a:t>mô</a:t>
            </a:r>
            <a:r>
              <a:rPr sz="2000" spc="-5" dirty="0">
                <a:latin typeface="Times New Roman"/>
                <a:cs typeface="Times New Roman"/>
              </a:rPr>
              <a:t> </a:t>
            </a:r>
            <a:r>
              <a:rPr sz="2000" dirty="0">
                <a:latin typeface="Times New Roman"/>
                <a:cs typeface="Times New Roman"/>
              </a:rPr>
              <a:t>&lt;</a:t>
            </a:r>
            <a:r>
              <a:rPr sz="2000" spc="-10" dirty="0">
                <a:latin typeface="Times New Roman"/>
                <a:cs typeface="Times New Roman"/>
              </a:rPr>
              <a:t> </a:t>
            </a:r>
            <a:r>
              <a:rPr sz="2000" spc="-20" dirty="0">
                <a:latin typeface="Times New Roman"/>
                <a:cs typeface="Times New Roman"/>
              </a:rPr>
              <a:t>130%</a:t>
            </a:r>
            <a:endParaRPr sz="2000">
              <a:latin typeface="Times New Roman"/>
              <a:cs typeface="Times New Roman"/>
            </a:endParaRPr>
          </a:p>
          <a:p>
            <a:pPr>
              <a:lnSpc>
                <a:spcPct val="100000"/>
              </a:lnSpc>
              <a:spcBef>
                <a:spcPts val="1060"/>
              </a:spcBef>
            </a:pPr>
            <a:endParaRPr sz="2000">
              <a:latin typeface="Times New Roman"/>
              <a:cs typeface="Times New Roman"/>
            </a:endParaRPr>
          </a:p>
          <a:p>
            <a:pPr marL="12700" marR="5080" algn="ctr">
              <a:lnSpc>
                <a:spcPts val="2080"/>
              </a:lnSpc>
            </a:pPr>
            <a:r>
              <a:rPr sz="2000" dirty="0">
                <a:latin typeface="Times New Roman"/>
                <a:cs typeface="Times New Roman"/>
              </a:rPr>
              <a:t>Đơn</a:t>
            </a:r>
            <a:r>
              <a:rPr sz="2000" spc="-30" dirty="0">
                <a:latin typeface="Times New Roman"/>
                <a:cs typeface="Times New Roman"/>
              </a:rPr>
              <a:t> </a:t>
            </a:r>
            <a:r>
              <a:rPr sz="2000" dirty="0">
                <a:latin typeface="Times New Roman"/>
                <a:cs typeface="Times New Roman"/>
              </a:rPr>
              <a:t>giá</a:t>
            </a:r>
            <a:r>
              <a:rPr sz="2000" spc="-10" dirty="0">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đơn</a:t>
            </a:r>
            <a:r>
              <a:rPr sz="2000" spc="-30" dirty="0">
                <a:latin typeface="Times New Roman"/>
                <a:cs typeface="Times New Roman"/>
              </a:rPr>
              <a:t> </a:t>
            </a:r>
            <a:r>
              <a:rPr sz="2000" spc="-25" dirty="0">
                <a:latin typeface="Times New Roman"/>
                <a:cs typeface="Times New Roman"/>
              </a:rPr>
              <a:t>giá </a:t>
            </a:r>
            <a:r>
              <a:rPr sz="2000" dirty="0">
                <a:latin typeface="Times New Roman"/>
                <a:cs typeface="Times New Roman"/>
              </a:rPr>
              <a:t>đã</a:t>
            </a:r>
            <a:r>
              <a:rPr sz="2000" spc="-5" dirty="0">
                <a:latin typeface="Times New Roman"/>
                <a:cs typeface="Times New Roman"/>
              </a:rPr>
              <a:t> </a:t>
            </a:r>
            <a:r>
              <a:rPr sz="2000" spc="-25" dirty="0">
                <a:latin typeface="Times New Roman"/>
                <a:cs typeface="Times New Roman"/>
              </a:rPr>
              <a:t>ký</a:t>
            </a:r>
            <a:endParaRPr sz="2000">
              <a:latin typeface="Times New Roman"/>
              <a:cs typeface="Times New Roman"/>
            </a:endParaRPr>
          </a:p>
          <a:p>
            <a:pPr>
              <a:lnSpc>
                <a:spcPct val="100000"/>
              </a:lnSpc>
              <a:spcBef>
                <a:spcPts val="5"/>
              </a:spcBef>
            </a:pPr>
            <a:endParaRPr sz="2000">
              <a:latin typeface="Times New Roman"/>
              <a:cs typeface="Times New Roman"/>
            </a:endParaRPr>
          </a:p>
          <a:p>
            <a:pPr marL="216535" marR="207645" algn="ctr">
              <a:lnSpc>
                <a:spcPts val="2080"/>
              </a:lnSpc>
            </a:pPr>
            <a:r>
              <a:rPr sz="2000" dirty="0">
                <a:latin typeface="Times New Roman"/>
                <a:cs typeface="Times New Roman"/>
              </a:rPr>
              <a:t>Thời</a:t>
            </a:r>
            <a:r>
              <a:rPr sz="2000" spc="-20" dirty="0">
                <a:latin typeface="Times New Roman"/>
                <a:cs typeface="Times New Roman"/>
              </a:rPr>
              <a:t> </a:t>
            </a:r>
            <a:r>
              <a:rPr sz="2000" dirty="0">
                <a:latin typeface="Times New Roman"/>
                <a:cs typeface="Times New Roman"/>
              </a:rPr>
              <a:t>hạn</a:t>
            </a:r>
            <a:r>
              <a:rPr sz="2000" spc="-20" dirty="0">
                <a:latin typeface="Times New Roman"/>
                <a:cs typeface="Times New Roman"/>
              </a:rPr>
              <a:t> </a:t>
            </a:r>
            <a:r>
              <a:rPr sz="2000" dirty="0">
                <a:latin typeface="Times New Roman"/>
                <a:cs typeface="Times New Roman"/>
              </a:rPr>
              <a:t>≤ </a:t>
            </a:r>
            <a:r>
              <a:rPr sz="2000" spc="-25" dirty="0">
                <a:latin typeface="Times New Roman"/>
                <a:cs typeface="Times New Roman"/>
              </a:rPr>
              <a:t>12 </a:t>
            </a:r>
            <a:r>
              <a:rPr sz="2000" spc="-10" dirty="0">
                <a:latin typeface="Times New Roman"/>
                <a:cs typeface="Times New Roman"/>
              </a:rPr>
              <a:t>tháng</a:t>
            </a:r>
            <a:endParaRPr sz="2000">
              <a:latin typeface="Times New Roman"/>
              <a:cs typeface="Times New Roman"/>
            </a:endParaRPr>
          </a:p>
        </p:txBody>
      </p:sp>
      <p:pic>
        <p:nvPicPr>
          <p:cNvPr id="18" name="object 18"/>
          <p:cNvPicPr/>
          <p:nvPr/>
        </p:nvPicPr>
        <p:blipFill>
          <a:blip r:embed="rId7" cstate="print"/>
          <a:stretch>
            <a:fillRect/>
          </a:stretch>
        </p:blipFill>
        <p:spPr>
          <a:xfrm>
            <a:off x="6158102" y="1753856"/>
            <a:ext cx="4796789" cy="1646681"/>
          </a:xfrm>
          <a:prstGeom prst="rect">
            <a:avLst/>
          </a:prstGeom>
        </p:spPr>
      </p:pic>
      <p:sp>
        <p:nvSpPr>
          <p:cNvPr id="19" name="object 19"/>
          <p:cNvSpPr txBox="1"/>
          <p:nvPr/>
        </p:nvSpPr>
        <p:spPr>
          <a:xfrm>
            <a:off x="6394450" y="2050072"/>
            <a:ext cx="4425315" cy="856615"/>
          </a:xfrm>
          <a:prstGeom prst="rect">
            <a:avLst/>
          </a:prstGeom>
        </p:spPr>
        <p:txBody>
          <a:bodyPr vert="horz" wrap="square" lIns="0" tIns="55244" rIns="0" bIns="0" rtlCol="0">
            <a:spAutoFit/>
          </a:bodyPr>
          <a:lstStyle/>
          <a:p>
            <a:pPr marL="12700" marR="5080" algn="just">
              <a:lnSpc>
                <a:spcPct val="86200"/>
              </a:lnSpc>
              <a:spcBef>
                <a:spcPts val="434"/>
              </a:spcBef>
            </a:pPr>
            <a:r>
              <a:rPr sz="2000" b="1" dirty="0">
                <a:solidFill>
                  <a:srgbClr val="FFFFFF"/>
                </a:solidFill>
                <a:latin typeface="Times New Roman"/>
                <a:cs typeface="Times New Roman"/>
              </a:rPr>
              <a:t>3.</a:t>
            </a:r>
            <a:r>
              <a:rPr sz="2000" b="1" spc="30" dirty="0">
                <a:solidFill>
                  <a:srgbClr val="FFFFFF"/>
                </a:solidFill>
                <a:latin typeface="Times New Roman"/>
                <a:cs typeface="Times New Roman"/>
              </a:rPr>
              <a:t> </a:t>
            </a:r>
            <a:r>
              <a:rPr sz="2000" b="1" dirty="0">
                <a:solidFill>
                  <a:srgbClr val="FFFFFF"/>
                </a:solidFill>
                <a:latin typeface="Times New Roman"/>
                <a:cs typeface="Times New Roman"/>
              </a:rPr>
              <a:t>NT</a:t>
            </a:r>
            <a:r>
              <a:rPr sz="2000" b="1" spc="5" dirty="0">
                <a:solidFill>
                  <a:srgbClr val="FFFFFF"/>
                </a:solidFill>
                <a:latin typeface="Times New Roman"/>
                <a:cs typeface="Times New Roman"/>
              </a:rPr>
              <a:t> </a:t>
            </a:r>
            <a:r>
              <a:rPr sz="2000" b="1" dirty="0">
                <a:solidFill>
                  <a:srgbClr val="FFFFFF"/>
                </a:solidFill>
                <a:latin typeface="Times New Roman"/>
                <a:cs typeface="Times New Roman"/>
              </a:rPr>
              <a:t>thực</a:t>
            </a:r>
            <a:r>
              <a:rPr sz="2000" b="1" spc="40" dirty="0">
                <a:solidFill>
                  <a:srgbClr val="FFFFFF"/>
                </a:solidFill>
                <a:latin typeface="Times New Roman"/>
                <a:cs typeface="Times New Roman"/>
              </a:rPr>
              <a:t> </a:t>
            </a:r>
            <a:r>
              <a:rPr sz="2000" b="1" dirty="0">
                <a:solidFill>
                  <a:srgbClr val="FFFFFF"/>
                </a:solidFill>
                <a:latin typeface="Times New Roman"/>
                <a:cs typeface="Times New Roman"/>
              </a:rPr>
              <a:t>hiện</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HĐ</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trước</a:t>
            </a:r>
            <a:r>
              <a:rPr sz="2000" b="1" spc="40" dirty="0">
                <a:solidFill>
                  <a:srgbClr val="FFFFFF"/>
                </a:solidFill>
                <a:latin typeface="Times New Roman"/>
                <a:cs typeface="Times New Roman"/>
              </a:rPr>
              <a:t> </a:t>
            </a:r>
            <a:r>
              <a:rPr sz="2000" b="1" dirty="0">
                <a:solidFill>
                  <a:srgbClr val="FFFFFF"/>
                </a:solidFill>
                <a:latin typeface="Times New Roman"/>
                <a:cs typeface="Times New Roman"/>
              </a:rPr>
              <a:t>đó</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không</a:t>
            </a:r>
            <a:r>
              <a:rPr sz="2000" b="1" spc="45" dirty="0">
                <a:solidFill>
                  <a:srgbClr val="FFFFFF"/>
                </a:solidFill>
                <a:latin typeface="Times New Roman"/>
                <a:cs typeface="Times New Roman"/>
              </a:rPr>
              <a:t> </a:t>
            </a:r>
            <a:r>
              <a:rPr sz="2000" b="1" spc="-20" dirty="0">
                <a:solidFill>
                  <a:srgbClr val="FFFFFF"/>
                </a:solidFill>
                <a:latin typeface="Times New Roman"/>
                <a:cs typeface="Times New Roman"/>
              </a:rPr>
              <a:t>tiếp </a:t>
            </a:r>
            <a:r>
              <a:rPr sz="2000" b="1" dirty="0">
                <a:solidFill>
                  <a:srgbClr val="FFFFFF"/>
                </a:solidFill>
                <a:latin typeface="Times New Roman"/>
                <a:cs typeface="Times New Roman"/>
              </a:rPr>
              <a:t>tục</a:t>
            </a:r>
            <a:r>
              <a:rPr sz="2000" b="1" spc="285" dirty="0">
                <a:solidFill>
                  <a:srgbClr val="FFFFFF"/>
                </a:solidFill>
                <a:latin typeface="Times New Roman"/>
                <a:cs typeface="Times New Roman"/>
              </a:rPr>
              <a:t> </a:t>
            </a:r>
            <a:r>
              <a:rPr sz="2000" b="1" dirty="0">
                <a:solidFill>
                  <a:srgbClr val="FFFFFF"/>
                </a:solidFill>
                <a:latin typeface="Times New Roman"/>
                <a:cs typeface="Times New Roman"/>
              </a:rPr>
              <a:t>thì</a:t>
            </a:r>
            <a:r>
              <a:rPr sz="2000" b="1" spc="290" dirty="0">
                <a:solidFill>
                  <a:srgbClr val="FFFFFF"/>
                </a:solidFill>
                <a:latin typeface="Times New Roman"/>
                <a:cs typeface="Times New Roman"/>
              </a:rPr>
              <a:t> </a:t>
            </a:r>
            <a:r>
              <a:rPr sz="2000" b="1" dirty="0">
                <a:solidFill>
                  <a:srgbClr val="FFFFFF"/>
                </a:solidFill>
                <a:latin typeface="Times New Roman"/>
                <a:cs typeface="Times New Roman"/>
              </a:rPr>
              <a:t>áp</a:t>
            </a:r>
            <a:r>
              <a:rPr sz="2000" b="1" spc="280" dirty="0">
                <a:solidFill>
                  <a:srgbClr val="FFFFFF"/>
                </a:solidFill>
                <a:latin typeface="Times New Roman"/>
                <a:cs typeface="Times New Roman"/>
              </a:rPr>
              <a:t> </a:t>
            </a:r>
            <a:r>
              <a:rPr sz="2000" b="1" dirty="0">
                <a:solidFill>
                  <a:srgbClr val="FFFFFF"/>
                </a:solidFill>
                <a:latin typeface="Times New Roman"/>
                <a:cs typeface="Times New Roman"/>
              </a:rPr>
              <a:t>dụng</a:t>
            </a:r>
            <a:r>
              <a:rPr sz="2000" b="1" spc="305" dirty="0">
                <a:solidFill>
                  <a:srgbClr val="FFFFFF"/>
                </a:solidFill>
                <a:latin typeface="Times New Roman"/>
                <a:cs typeface="Times New Roman"/>
              </a:rPr>
              <a:t> </a:t>
            </a:r>
            <a:r>
              <a:rPr sz="2000" b="1" dirty="0">
                <a:solidFill>
                  <a:srgbClr val="FFFFFF"/>
                </a:solidFill>
                <a:latin typeface="Times New Roman"/>
                <a:cs typeface="Times New Roman"/>
              </a:rPr>
              <a:t>mua</a:t>
            </a:r>
            <a:r>
              <a:rPr sz="2000" b="1" spc="300" dirty="0">
                <a:solidFill>
                  <a:srgbClr val="FFFFFF"/>
                </a:solidFill>
                <a:latin typeface="Times New Roman"/>
                <a:cs typeface="Times New Roman"/>
              </a:rPr>
              <a:t> </a:t>
            </a:r>
            <a:r>
              <a:rPr sz="2000" b="1" dirty="0">
                <a:solidFill>
                  <a:srgbClr val="FFFFFF"/>
                </a:solidFill>
                <a:latin typeface="Times New Roman"/>
                <a:cs typeface="Times New Roman"/>
              </a:rPr>
              <a:t>sắm</a:t>
            </a:r>
            <a:r>
              <a:rPr sz="2000" b="1" spc="285" dirty="0">
                <a:solidFill>
                  <a:srgbClr val="FFFFFF"/>
                </a:solidFill>
                <a:latin typeface="Times New Roman"/>
                <a:cs typeface="Times New Roman"/>
              </a:rPr>
              <a:t> </a:t>
            </a:r>
            <a:r>
              <a:rPr sz="2000" b="1" dirty="0">
                <a:solidFill>
                  <a:srgbClr val="FFFFFF"/>
                </a:solidFill>
                <a:latin typeface="Times New Roman"/>
                <a:cs typeface="Times New Roman"/>
              </a:rPr>
              <a:t>trực</a:t>
            </a:r>
            <a:r>
              <a:rPr sz="2000" b="1" spc="295" dirty="0">
                <a:solidFill>
                  <a:srgbClr val="FFFFFF"/>
                </a:solidFill>
                <a:latin typeface="Times New Roman"/>
                <a:cs typeface="Times New Roman"/>
              </a:rPr>
              <a:t> </a:t>
            </a:r>
            <a:r>
              <a:rPr sz="2000" b="1" dirty="0">
                <a:solidFill>
                  <a:srgbClr val="FFFFFF"/>
                </a:solidFill>
                <a:latin typeface="Times New Roman"/>
                <a:cs typeface="Times New Roman"/>
              </a:rPr>
              <a:t>tiếp</a:t>
            </a:r>
            <a:r>
              <a:rPr sz="2000" b="1" spc="285" dirty="0">
                <a:solidFill>
                  <a:srgbClr val="FFFFFF"/>
                </a:solidFill>
                <a:latin typeface="Times New Roman"/>
                <a:cs typeface="Times New Roman"/>
              </a:rPr>
              <a:t> </a:t>
            </a:r>
            <a:r>
              <a:rPr sz="2000" b="1" spc="-25" dirty="0">
                <a:solidFill>
                  <a:srgbClr val="FFFFFF"/>
                </a:solidFill>
                <a:latin typeface="Times New Roman"/>
                <a:cs typeface="Times New Roman"/>
              </a:rPr>
              <a:t>với </a:t>
            </a:r>
            <a:r>
              <a:rPr sz="2000" b="1" dirty="0">
                <a:solidFill>
                  <a:srgbClr val="FFFFFF"/>
                </a:solidFill>
                <a:latin typeface="Times New Roman"/>
                <a:cs typeface="Times New Roman"/>
              </a:rPr>
              <a:t>nhà</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thầu</a:t>
            </a:r>
            <a:r>
              <a:rPr sz="2000" b="1" spc="-15" dirty="0">
                <a:solidFill>
                  <a:srgbClr val="FFFFFF"/>
                </a:solidFill>
                <a:latin typeface="Times New Roman"/>
                <a:cs typeface="Times New Roman"/>
              </a:rPr>
              <a:t> </a:t>
            </a:r>
            <a:r>
              <a:rPr sz="2000" b="1" spc="-20" dirty="0">
                <a:solidFill>
                  <a:srgbClr val="FFFFFF"/>
                </a:solidFill>
                <a:latin typeface="Times New Roman"/>
                <a:cs typeface="Times New Roman"/>
              </a:rPr>
              <a:t>khác</a:t>
            </a:r>
            <a:endParaRPr sz="2000">
              <a:latin typeface="Times New Roman"/>
              <a:cs typeface="Times New Roman"/>
            </a:endParaRPr>
          </a:p>
        </p:txBody>
      </p:sp>
      <p:sp>
        <p:nvSpPr>
          <p:cNvPr id="20" name="object 20"/>
          <p:cNvSpPr txBox="1"/>
          <p:nvPr/>
        </p:nvSpPr>
        <p:spPr>
          <a:xfrm>
            <a:off x="463826" y="5760616"/>
            <a:ext cx="11203663" cy="592470"/>
          </a:xfrm>
          <a:prstGeom prst="rect">
            <a:avLst/>
          </a:prstGeom>
          <a:ln w="19811">
            <a:solidFill>
              <a:srgbClr val="000000"/>
            </a:solidFill>
          </a:ln>
        </p:spPr>
        <p:txBody>
          <a:bodyPr vert="horz" wrap="square" lIns="0" tIns="38100" rIns="0" bIns="0" rtlCol="0">
            <a:spAutoFit/>
          </a:bodyPr>
          <a:lstStyle/>
          <a:p>
            <a:pPr marL="90170" marR="84455" algn="just">
              <a:lnSpc>
                <a:spcPct val="100000"/>
              </a:lnSpc>
              <a:spcBef>
                <a:spcPts val="300"/>
              </a:spcBef>
            </a:pPr>
            <a:r>
              <a:rPr sz="1800" b="1" i="1" u="sng" dirty="0">
                <a:solidFill>
                  <a:srgbClr val="FF0000"/>
                </a:solidFill>
                <a:uFill>
                  <a:solidFill>
                    <a:srgbClr val="FF0000"/>
                  </a:solidFill>
                </a:uFill>
                <a:latin typeface="Times New Roman"/>
                <a:cs typeface="Times New Roman"/>
              </a:rPr>
              <a:t>Lưu</a:t>
            </a:r>
            <a:r>
              <a:rPr sz="1800" b="1" i="1" u="sng" spc="110" dirty="0">
                <a:solidFill>
                  <a:srgbClr val="FF0000"/>
                </a:solidFill>
                <a:uFill>
                  <a:solidFill>
                    <a:srgbClr val="FF0000"/>
                  </a:solidFill>
                </a:uFill>
                <a:latin typeface="Times New Roman"/>
                <a:cs typeface="Times New Roman"/>
              </a:rPr>
              <a:t> </a:t>
            </a:r>
            <a:r>
              <a:rPr sz="1800" b="1" i="1" u="sng" dirty="0">
                <a:solidFill>
                  <a:srgbClr val="FF0000"/>
                </a:solidFill>
                <a:uFill>
                  <a:solidFill>
                    <a:srgbClr val="FF0000"/>
                  </a:solidFill>
                </a:uFill>
                <a:latin typeface="Times New Roman"/>
                <a:cs typeface="Times New Roman"/>
              </a:rPr>
              <a:t>ý</a:t>
            </a:r>
            <a:r>
              <a:rPr sz="1800" b="1" i="1" u="none" dirty="0">
                <a:solidFill>
                  <a:srgbClr val="FF0000"/>
                </a:solidFill>
                <a:latin typeface="Times New Roman"/>
                <a:cs typeface="Times New Roman"/>
              </a:rPr>
              <a:t>:</a:t>
            </a:r>
            <a:r>
              <a:rPr sz="1800" b="1" i="1" u="none" spc="114" dirty="0">
                <a:solidFill>
                  <a:srgbClr val="FF0000"/>
                </a:solidFill>
                <a:latin typeface="Times New Roman"/>
                <a:cs typeface="Times New Roman"/>
              </a:rPr>
              <a:t> </a:t>
            </a:r>
            <a:r>
              <a:rPr sz="1800" b="1" i="1" u="none" dirty="0">
                <a:solidFill>
                  <a:srgbClr val="FF0000"/>
                </a:solidFill>
                <a:latin typeface="Times New Roman"/>
                <a:cs typeface="Times New Roman"/>
              </a:rPr>
              <a:t>Chỉ</a:t>
            </a:r>
            <a:r>
              <a:rPr sz="1800" b="1" i="1" u="none" spc="120" dirty="0">
                <a:solidFill>
                  <a:srgbClr val="FF0000"/>
                </a:solidFill>
                <a:latin typeface="Times New Roman"/>
                <a:cs typeface="Times New Roman"/>
              </a:rPr>
              <a:t> </a:t>
            </a:r>
            <a:r>
              <a:rPr sz="1800" b="1" i="1" u="none" dirty="0">
                <a:solidFill>
                  <a:srgbClr val="FF0000"/>
                </a:solidFill>
                <a:latin typeface="Times New Roman"/>
                <a:cs typeface="Times New Roman"/>
              </a:rPr>
              <a:t>được</a:t>
            </a:r>
            <a:r>
              <a:rPr sz="1800" b="1" i="1" u="none" spc="125" dirty="0">
                <a:solidFill>
                  <a:srgbClr val="FF0000"/>
                </a:solidFill>
                <a:latin typeface="Times New Roman"/>
                <a:cs typeface="Times New Roman"/>
              </a:rPr>
              <a:t> </a:t>
            </a:r>
            <a:r>
              <a:rPr sz="1800" b="1" i="1" u="none" dirty="0">
                <a:solidFill>
                  <a:srgbClr val="FF0000"/>
                </a:solidFill>
                <a:latin typeface="Times New Roman"/>
                <a:cs typeface="Times New Roman"/>
              </a:rPr>
              <a:t>áp</a:t>
            </a:r>
            <a:r>
              <a:rPr sz="1800" b="1" i="1" u="none" spc="114" dirty="0">
                <a:solidFill>
                  <a:srgbClr val="FF0000"/>
                </a:solidFill>
                <a:latin typeface="Times New Roman"/>
                <a:cs typeface="Times New Roman"/>
              </a:rPr>
              <a:t> </a:t>
            </a:r>
            <a:r>
              <a:rPr sz="1800" b="1" i="1" u="none" dirty="0" err="1">
                <a:solidFill>
                  <a:srgbClr val="FF0000"/>
                </a:solidFill>
                <a:latin typeface="Times New Roman"/>
                <a:cs typeface="Times New Roman"/>
              </a:rPr>
              <a:t>dụng</a:t>
            </a:r>
            <a:r>
              <a:rPr sz="1800" b="1" i="1" u="none" spc="114" dirty="0">
                <a:solidFill>
                  <a:srgbClr val="FF0000"/>
                </a:solidFill>
                <a:latin typeface="Times New Roman"/>
                <a:cs typeface="Times New Roman"/>
              </a:rPr>
              <a:t> </a:t>
            </a:r>
            <a:r>
              <a:rPr sz="1800" b="1" i="1" u="none" dirty="0" err="1">
                <a:solidFill>
                  <a:srgbClr val="FF0000"/>
                </a:solidFill>
                <a:latin typeface="Times New Roman"/>
                <a:cs typeface="Times New Roman"/>
              </a:rPr>
              <a:t>một</a:t>
            </a:r>
            <a:r>
              <a:rPr sz="1800" b="1" i="1" u="none" spc="114" dirty="0">
                <a:solidFill>
                  <a:srgbClr val="FF0000"/>
                </a:solidFill>
                <a:latin typeface="Times New Roman"/>
                <a:cs typeface="Times New Roman"/>
              </a:rPr>
              <a:t> </a:t>
            </a:r>
            <a:r>
              <a:rPr sz="1800" b="1" i="1" u="none" dirty="0">
                <a:solidFill>
                  <a:srgbClr val="FF0000"/>
                </a:solidFill>
                <a:latin typeface="Times New Roman"/>
                <a:cs typeface="Times New Roman"/>
              </a:rPr>
              <a:t>lần</a:t>
            </a:r>
            <a:r>
              <a:rPr sz="1800" b="1" i="1" u="none" spc="125" dirty="0">
                <a:solidFill>
                  <a:srgbClr val="FF0000"/>
                </a:solidFill>
                <a:latin typeface="Times New Roman"/>
                <a:cs typeface="Times New Roman"/>
              </a:rPr>
              <a:t> </a:t>
            </a:r>
            <a:r>
              <a:rPr sz="1800" b="1" i="1" u="none" dirty="0">
                <a:solidFill>
                  <a:srgbClr val="FF0000"/>
                </a:solidFill>
                <a:latin typeface="Times New Roman"/>
                <a:cs typeface="Times New Roman"/>
              </a:rPr>
              <a:t>đối</a:t>
            </a:r>
            <a:r>
              <a:rPr sz="1800" b="1" i="1" u="none" spc="120" dirty="0">
                <a:solidFill>
                  <a:srgbClr val="FF0000"/>
                </a:solidFill>
                <a:latin typeface="Times New Roman"/>
                <a:cs typeface="Times New Roman"/>
              </a:rPr>
              <a:t> </a:t>
            </a:r>
            <a:r>
              <a:rPr sz="1800" b="1" i="1" u="none" dirty="0">
                <a:solidFill>
                  <a:srgbClr val="FF0000"/>
                </a:solidFill>
                <a:latin typeface="Times New Roman"/>
                <a:cs typeface="Times New Roman"/>
              </a:rPr>
              <a:t>với</a:t>
            </a:r>
            <a:r>
              <a:rPr sz="1800" b="1" i="1" u="none" spc="114" dirty="0">
                <a:solidFill>
                  <a:srgbClr val="FF0000"/>
                </a:solidFill>
                <a:latin typeface="Times New Roman"/>
                <a:cs typeface="Times New Roman"/>
              </a:rPr>
              <a:t> </a:t>
            </a:r>
            <a:r>
              <a:rPr sz="1800" b="1" i="1" u="none" dirty="0">
                <a:solidFill>
                  <a:srgbClr val="FF0000"/>
                </a:solidFill>
                <a:latin typeface="Times New Roman"/>
                <a:cs typeface="Times New Roman"/>
              </a:rPr>
              <a:t>các</a:t>
            </a:r>
            <a:r>
              <a:rPr sz="1800" b="1" i="1" u="none" spc="125" dirty="0">
                <a:solidFill>
                  <a:srgbClr val="FF0000"/>
                </a:solidFill>
                <a:latin typeface="Times New Roman"/>
                <a:cs typeface="Times New Roman"/>
              </a:rPr>
              <a:t> </a:t>
            </a:r>
            <a:r>
              <a:rPr sz="1800" b="1" i="1" u="none" dirty="0">
                <a:solidFill>
                  <a:srgbClr val="FF0000"/>
                </a:solidFill>
                <a:latin typeface="Times New Roman"/>
                <a:cs typeface="Times New Roman"/>
              </a:rPr>
              <a:t>hàng</a:t>
            </a:r>
            <a:r>
              <a:rPr sz="1800" b="1" i="1" u="none" spc="125" dirty="0">
                <a:solidFill>
                  <a:srgbClr val="FF0000"/>
                </a:solidFill>
                <a:latin typeface="Times New Roman"/>
                <a:cs typeface="Times New Roman"/>
              </a:rPr>
              <a:t> </a:t>
            </a:r>
            <a:r>
              <a:rPr sz="1800" b="1" i="1" u="none" dirty="0">
                <a:solidFill>
                  <a:srgbClr val="FF0000"/>
                </a:solidFill>
                <a:latin typeface="Times New Roman"/>
                <a:cs typeface="Times New Roman"/>
              </a:rPr>
              <a:t>hóa</a:t>
            </a:r>
            <a:r>
              <a:rPr sz="1800" b="1" i="1" u="none" spc="110" dirty="0">
                <a:solidFill>
                  <a:srgbClr val="FF0000"/>
                </a:solidFill>
                <a:latin typeface="Times New Roman"/>
                <a:cs typeface="Times New Roman"/>
              </a:rPr>
              <a:t> </a:t>
            </a:r>
            <a:r>
              <a:rPr sz="1800" b="1" i="1" u="none" dirty="0">
                <a:solidFill>
                  <a:srgbClr val="FF0000"/>
                </a:solidFill>
                <a:latin typeface="Times New Roman"/>
                <a:cs typeface="Times New Roman"/>
              </a:rPr>
              <a:t>thuộc</a:t>
            </a:r>
            <a:r>
              <a:rPr sz="1800" b="1" i="1" u="none" spc="120" dirty="0">
                <a:solidFill>
                  <a:srgbClr val="FF0000"/>
                </a:solidFill>
                <a:latin typeface="Times New Roman"/>
                <a:cs typeface="Times New Roman"/>
              </a:rPr>
              <a:t> </a:t>
            </a:r>
            <a:r>
              <a:rPr sz="1800" b="1" i="1" u="none" dirty="0">
                <a:solidFill>
                  <a:srgbClr val="FF0000"/>
                </a:solidFill>
                <a:latin typeface="Times New Roman"/>
                <a:cs typeface="Times New Roman"/>
              </a:rPr>
              <a:t>gói</a:t>
            </a:r>
            <a:r>
              <a:rPr sz="1800" b="1" i="1" u="none" spc="114" dirty="0">
                <a:solidFill>
                  <a:srgbClr val="FF0000"/>
                </a:solidFill>
                <a:latin typeface="Times New Roman"/>
                <a:cs typeface="Times New Roman"/>
              </a:rPr>
              <a:t> </a:t>
            </a:r>
            <a:r>
              <a:rPr sz="1800" b="1" i="1" u="none" dirty="0">
                <a:solidFill>
                  <a:srgbClr val="FF0000"/>
                </a:solidFill>
                <a:latin typeface="Times New Roman"/>
                <a:cs typeface="Times New Roman"/>
              </a:rPr>
              <a:t>thầu</a:t>
            </a:r>
            <a:r>
              <a:rPr sz="1800" b="1" i="1" u="none" spc="110" dirty="0">
                <a:solidFill>
                  <a:srgbClr val="FF0000"/>
                </a:solidFill>
                <a:latin typeface="Times New Roman"/>
                <a:cs typeface="Times New Roman"/>
              </a:rPr>
              <a:t> </a:t>
            </a:r>
            <a:r>
              <a:rPr sz="1800" b="1" i="1" u="none" dirty="0">
                <a:solidFill>
                  <a:srgbClr val="FF0000"/>
                </a:solidFill>
                <a:latin typeface="Times New Roman"/>
                <a:cs typeface="Times New Roman"/>
              </a:rPr>
              <a:t>dự</a:t>
            </a:r>
            <a:r>
              <a:rPr sz="1800" b="1" i="1" u="none" spc="114" dirty="0">
                <a:solidFill>
                  <a:srgbClr val="FF0000"/>
                </a:solidFill>
                <a:latin typeface="Times New Roman"/>
                <a:cs typeface="Times New Roman"/>
              </a:rPr>
              <a:t> </a:t>
            </a:r>
            <a:r>
              <a:rPr sz="1800" b="1" i="1" u="none" dirty="0">
                <a:solidFill>
                  <a:srgbClr val="FF0000"/>
                </a:solidFill>
                <a:latin typeface="Times New Roman"/>
                <a:cs typeface="Times New Roman"/>
              </a:rPr>
              <a:t>kiến</a:t>
            </a:r>
            <a:r>
              <a:rPr sz="1800" b="1" i="1" u="none" spc="125" dirty="0">
                <a:solidFill>
                  <a:srgbClr val="FF0000"/>
                </a:solidFill>
                <a:latin typeface="Times New Roman"/>
                <a:cs typeface="Times New Roman"/>
              </a:rPr>
              <a:t> </a:t>
            </a:r>
            <a:r>
              <a:rPr sz="1800" b="1" i="1" u="none" dirty="0">
                <a:solidFill>
                  <a:srgbClr val="FF0000"/>
                </a:solidFill>
                <a:latin typeface="Times New Roman"/>
                <a:cs typeface="Times New Roman"/>
              </a:rPr>
              <a:t>áp</a:t>
            </a:r>
            <a:r>
              <a:rPr sz="1800" b="1" i="1" u="none" spc="114" dirty="0">
                <a:solidFill>
                  <a:srgbClr val="FF0000"/>
                </a:solidFill>
                <a:latin typeface="Times New Roman"/>
                <a:cs typeface="Times New Roman"/>
              </a:rPr>
              <a:t> </a:t>
            </a:r>
            <a:r>
              <a:rPr sz="1800" b="1" i="1" u="none" spc="-20" dirty="0">
                <a:solidFill>
                  <a:srgbClr val="FF0000"/>
                </a:solidFill>
                <a:latin typeface="Times New Roman"/>
                <a:cs typeface="Times New Roman"/>
              </a:rPr>
              <a:t>dụng </a:t>
            </a:r>
            <a:r>
              <a:rPr sz="1800" b="1" i="1" u="none" dirty="0">
                <a:solidFill>
                  <a:srgbClr val="FF0000"/>
                </a:solidFill>
                <a:latin typeface="Times New Roman"/>
                <a:cs typeface="Times New Roman"/>
              </a:rPr>
              <a:t>mua</a:t>
            </a:r>
            <a:r>
              <a:rPr sz="1800" b="1" i="1" u="none" spc="160" dirty="0">
                <a:solidFill>
                  <a:srgbClr val="FF0000"/>
                </a:solidFill>
                <a:latin typeface="Times New Roman"/>
                <a:cs typeface="Times New Roman"/>
              </a:rPr>
              <a:t> </a:t>
            </a:r>
            <a:r>
              <a:rPr sz="1800" b="1" i="1" u="none" dirty="0">
                <a:solidFill>
                  <a:srgbClr val="FF0000"/>
                </a:solidFill>
                <a:latin typeface="Times New Roman"/>
                <a:cs typeface="Times New Roman"/>
              </a:rPr>
              <a:t>sắm</a:t>
            </a:r>
            <a:r>
              <a:rPr sz="1800" b="1" i="1" u="none" spc="170" dirty="0">
                <a:solidFill>
                  <a:srgbClr val="FF0000"/>
                </a:solidFill>
                <a:latin typeface="Times New Roman"/>
                <a:cs typeface="Times New Roman"/>
              </a:rPr>
              <a:t> </a:t>
            </a:r>
            <a:r>
              <a:rPr sz="1800" b="1" i="1" u="none" dirty="0">
                <a:solidFill>
                  <a:srgbClr val="FF0000"/>
                </a:solidFill>
                <a:latin typeface="Times New Roman"/>
                <a:cs typeface="Times New Roman"/>
              </a:rPr>
              <a:t>trực</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tiếp</a:t>
            </a:r>
            <a:r>
              <a:rPr sz="1800" b="1" i="1" u="none" spc="170" dirty="0">
                <a:solidFill>
                  <a:srgbClr val="FF0000"/>
                </a:solidFill>
                <a:latin typeface="Times New Roman"/>
                <a:cs typeface="Times New Roman"/>
              </a:rPr>
              <a:t> </a:t>
            </a:r>
            <a:r>
              <a:rPr sz="1800" b="1" i="1" u="none" dirty="0">
                <a:solidFill>
                  <a:srgbClr val="FF0000"/>
                </a:solidFill>
                <a:latin typeface="Times New Roman"/>
                <a:cs typeface="Times New Roman"/>
              </a:rPr>
              <a:t>trong</a:t>
            </a:r>
            <a:r>
              <a:rPr sz="1800" b="1" i="1" u="none" spc="160" dirty="0">
                <a:solidFill>
                  <a:srgbClr val="FF0000"/>
                </a:solidFill>
                <a:latin typeface="Times New Roman"/>
                <a:cs typeface="Times New Roman"/>
              </a:rPr>
              <a:t> </a:t>
            </a:r>
            <a:r>
              <a:rPr sz="1800" b="1" i="1" u="none" dirty="0">
                <a:solidFill>
                  <a:srgbClr val="FF0000"/>
                </a:solidFill>
                <a:latin typeface="Times New Roman"/>
                <a:cs typeface="Times New Roman"/>
              </a:rPr>
              <a:t>thời</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gian</a:t>
            </a:r>
            <a:r>
              <a:rPr sz="1800" b="1" i="1" u="none" spc="155" dirty="0">
                <a:solidFill>
                  <a:srgbClr val="FF0000"/>
                </a:solidFill>
                <a:latin typeface="Times New Roman"/>
                <a:cs typeface="Times New Roman"/>
              </a:rPr>
              <a:t> </a:t>
            </a:r>
            <a:r>
              <a:rPr sz="1800" b="1" i="1" u="none" dirty="0">
                <a:solidFill>
                  <a:srgbClr val="FF0000"/>
                </a:solidFill>
                <a:latin typeface="Times New Roman"/>
                <a:cs typeface="Times New Roman"/>
              </a:rPr>
              <a:t>thực</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hiện</a:t>
            </a:r>
            <a:r>
              <a:rPr sz="1800" b="1" i="1" u="none" spc="155" dirty="0">
                <a:solidFill>
                  <a:srgbClr val="FF0000"/>
                </a:solidFill>
                <a:latin typeface="Times New Roman"/>
                <a:cs typeface="Times New Roman"/>
              </a:rPr>
              <a:t> </a:t>
            </a:r>
            <a:r>
              <a:rPr sz="1800" b="1" i="1" u="none" dirty="0">
                <a:solidFill>
                  <a:srgbClr val="FF0000"/>
                </a:solidFill>
                <a:latin typeface="Times New Roman"/>
                <a:cs typeface="Times New Roman"/>
              </a:rPr>
              <a:t>dự</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án</a:t>
            </a:r>
            <a:r>
              <a:rPr sz="1800" b="1" i="1" u="none" spc="155" dirty="0">
                <a:solidFill>
                  <a:srgbClr val="FF0000"/>
                </a:solidFill>
                <a:latin typeface="Times New Roman"/>
                <a:cs typeface="Times New Roman"/>
              </a:rPr>
              <a:t> </a:t>
            </a:r>
            <a:r>
              <a:rPr sz="1800" b="1" i="1" u="none" dirty="0">
                <a:solidFill>
                  <a:srgbClr val="FF0000"/>
                </a:solidFill>
                <a:latin typeface="Times New Roman"/>
                <a:cs typeface="Times New Roman"/>
              </a:rPr>
              <a:t>hoặc</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trong</a:t>
            </a:r>
            <a:r>
              <a:rPr sz="1800" b="1" i="1" u="none" spc="160" dirty="0">
                <a:solidFill>
                  <a:srgbClr val="FF0000"/>
                </a:solidFill>
                <a:latin typeface="Times New Roman"/>
                <a:cs typeface="Times New Roman"/>
              </a:rPr>
              <a:t> </a:t>
            </a:r>
            <a:r>
              <a:rPr sz="1800" b="1" i="1" u="none" dirty="0">
                <a:solidFill>
                  <a:srgbClr val="FF0000"/>
                </a:solidFill>
                <a:latin typeface="Times New Roman"/>
                <a:cs typeface="Times New Roman"/>
              </a:rPr>
              <a:t>một</a:t>
            </a:r>
            <a:r>
              <a:rPr sz="1800" b="1" i="1" u="none" spc="170" dirty="0">
                <a:solidFill>
                  <a:srgbClr val="FF0000"/>
                </a:solidFill>
                <a:latin typeface="Times New Roman"/>
                <a:cs typeface="Times New Roman"/>
              </a:rPr>
              <a:t> </a:t>
            </a:r>
            <a:r>
              <a:rPr sz="1800" b="1" i="1" u="none" dirty="0">
                <a:solidFill>
                  <a:srgbClr val="FF0000"/>
                </a:solidFill>
                <a:latin typeface="Times New Roman"/>
                <a:cs typeface="Times New Roman"/>
              </a:rPr>
              <a:t>năm</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ngân</a:t>
            </a:r>
            <a:r>
              <a:rPr sz="1800" b="1" i="1" u="none" spc="155" dirty="0">
                <a:solidFill>
                  <a:srgbClr val="FF0000"/>
                </a:solidFill>
                <a:latin typeface="Times New Roman"/>
                <a:cs typeface="Times New Roman"/>
              </a:rPr>
              <a:t> </a:t>
            </a:r>
            <a:r>
              <a:rPr sz="1800" b="1" i="1" u="none" dirty="0">
                <a:solidFill>
                  <a:srgbClr val="FF0000"/>
                </a:solidFill>
                <a:latin typeface="Times New Roman"/>
                <a:cs typeface="Times New Roman"/>
              </a:rPr>
              <a:t>sách,</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năm</a:t>
            </a:r>
            <a:r>
              <a:rPr sz="1800" b="1" i="1" u="none" spc="165" dirty="0">
                <a:solidFill>
                  <a:srgbClr val="FF0000"/>
                </a:solidFill>
                <a:latin typeface="Times New Roman"/>
                <a:cs typeface="Times New Roman"/>
              </a:rPr>
              <a:t> </a:t>
            </a:r>
            <a:r>
              <a:rPr sz="1800" b="1" i="1" u="none" dirty="0">
                <a:solidFill>
                  <a:srgbClr val="FF0000"/>
                </a:solidFill>
                <a:latin typeface="Times New Roman"/>
                <a:cs typeface="Times New Roman"/>
              </a:rPr>
              <a:t>tài</a:t>
            </a:r>
            <a:r>
              <a:rPr sz="1800" b="1" i="1" u="none" spc="155" dirty="0">
                <a:solidFill>
                  <a:srgbClr val="FF0000"/>
                </a:solidFill>
                <a:latin typeface="Times New Roman"/>
                <a:cs typeface="Times New Roman"/>
              </a:rPr>
              <a:t> </a:t>
            </a:r>
            <a:r>
              <a:rPr sz="1800" b="1" i="1" u="none" dirty="0">
                <a:solidFill>
                  <a:srgbClr val="FF0000"/>
                </a:solidFill>
                <a:latin typeface="Times New Roman"/>
                <a:cs typeface="Times New Roman"/>
              </a:rPr>
              <a:t>chính</a:t>
            </a:r>
            <a:r>
              <a:rPr sz="1800" b="1" i="1" u="none" spc="160" dirty="0">
                <a:solidFill>
                  <a:srgbClr val="FF0000"/>
                </a:solidFill>
                <a:latin typeface="Times New Roman"/>
                <a:cs typeface="Times New Roman"/>
              </a:rPr>
              <a:t> </a:t>
            </a:r>
            <a:r>
              <a:rPr sz="1800" b="1" i="1" u="none" dirty="0">
                <a:solidFill>
                  <a:srgbClr val="FF0000"/>
                </a:solidFill>
                <a:latin typeface="Times New Roman"/>
                <a:cs typeface="Times New Roman"/>
              </a:rPr>
              <a:t>của</a:t>
            </a:r>
            <a:r>
              <a:rPr sz="1800" b="1" i="1" u="none" spc="165" dirty="0">
                <a:solidFill>
                  <a:srgbClr val="FF0000"/>
                </a:solidFill>
                <a:latin typeface="Times New Roman"/>
                <a:cs typeface="Times New Roman"/>
              </a:rPr>
              <a:t> </a:t>
            </a:r>
            <a:r>
              <a:rPr sz="1800" b="1" i="1" u="none" spc="-25" dirty="0">
                <a:solidFill>
                  <a:srgbClr val="FF0000"/>
                </a:solidFill>
                <a:latin typeface="Times New Roman"/>
                <a:cs typeface="Times New Roman"/>
              </a:rPr>
              <a:t>dự </a:t>
            </a:r>
            <a:r>
              <a:rPr sz="1800" b="1" i="1" u="none" dirty="0">
                <a:solidFill>
                  <a:srgbClr val="FF0000"/>
                </a:solidFill>
                <a:latin typeface="Times New Roman"/>
                <a:cs typeface="Times New Roman"/>
              </a:rPr>
              <a:t>toán</a:t>
            </a:r>
            <a:r>
              <a:rPr sz="1800" b="1" i="1" u="none" spc="-10" dirty="0">
                <a:solidFill>
                  <a:srgbClr val="FF0000"/>
                </a:solidFill>
                <a:latin typeface="Times New Roman"/>
                <a:cs typeface="Times New Roman"/>
              </a:rPr>
              <a:t> </a:t>
            </a:r>
            <a:r>
              <a:rPr sz="1800" b="1" i="1" u="none" dirty="0">
                <a:solidFill>
                  <a:srgbClr val="FF0000"/>
                </a:solidFill>
                <a:latin typeface="Times New Roman"/>
                <a:cs typeface="Times New Roman"/>
              </a:rPr>
              <a:t>mua </a:t>
            </a:r>
            <a:r>
              <a:rPr sz="1800" b="1" i="1" u="none" spc="-25" dirty="0">
                <a:solidFill>
                  <a:srgbClr val="FF0000"/>
                </a:solidFill>
                <a:latin typeface="Times New Roman"/>
                <a:cs typeface="Times New Roman"/>
              </a:rPr>
              <a:t>sắm</a:t>
            </a:r>
            <a:endParaRPr sz="1800" dirty="0">
              <a:latin typeface="Times New Roman"/>
              <a:cs typeface="Times New Roman"/>
            </a:endParaRPr>
          </a:p>
        </p:txBody>
      </p:sp>
      <p:sp>
        <p:nvSpPr>
          <p:cNvPr id="22" name="TextBox 21">
            <a:extLst>
              <a:ext uri="{FF2B5EF4-FFF2-40B4-BE49-F238E27FC236}">
                <a16:creationId xmlns:a16="http://schemas.microsoft.com/office/drawing/2014/main" id="{FD6D3B9A-51D2-9CD4-9719-371693573990}"/>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2991227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252" y="1340780"/>
            <a:ext cx="10184466" cy="330540"/>
          </a:xfrm>
          <a:prstGeom prst="rect">
            <a:avLst/>
          </a:prstGeom>
        </p:spPr>
        <p:txBody>
          <a:bodyPr vert="horz" wrap="square" lIns="0" tIns="55880" rIns="0" bIns="0" rtlCol="0">
            <a:spAutoFit/>
          </a:bodyPr>
          <a:lstStyle/>
          <a:p>
            <a:pPr marL="1507490" marR="5080" indent="-1495425">
              <a:lnSpc>
                <a:spcPts val="2080"/>
              </a:lnSpc>
              <a:spcBef>
                <a:spcPts val="440"/>
              </a:spcBef>
            </a:pPr>
            <a:r>
              <a:rPr dirty="0">
                <a:solidFill>
                  <a:srgbClr val="FF0000"/>
                </a:solidFill>
              </a:rPr>
              <a:t>Tự</a:t>
            </a:r>
            <a:r>
              <a:rPr spc="-5" dirty="0">
                <a:solidFill>
                  <a:srgbClr val="FF0000"/>
                </a:solidFill>
              </a:rPr>
              <a:t> </a:t>
            </a:r>
            <a:r>
              <a:rPr dirty="0">
                <a:solidFill>
                  <a:srgbClr val="FF0000"/>
                </a:solidFill>
              </a:rPr>
              <a:t>thực</a:t>
            </a:r>
            <a:r>
              <a:rPr spc="-15" dirty="0">
                <a:solidFill>
                  <a:srgbClr val="FF0000"/>
                </a:solidFill>
              </a:rPr>
              <a:t> </a:t>
            </a:r>
            <a:r>
              <a:rPr dirty="0">
                <a:solidFill>
                  <a:srgbClr val="FF0000"/>
                </a:solidFill>
              </a:rPr>
              <a:t>hiện</a:t>
            </a:r>
            <a:r>
              <a:rPr spc="-20" dirty="0">
                <a:solidFill>
                  <a:srgbClr val="FF0000"/>
                </a:solidFill>
              </a:rPr>
              <a:t> </a:t>
            </a:r>
            <a:r>
              <a:rPr dirty="0">
                <a:solidFill>
                  <a:srgbClr val="FF0000"/>
                </a:solidFill>
              </a:rPr>
              <a:t>(Đ.26):</a:t>
            </a:r>
            <a:r>
              <a:rPr spc="-45" dirty="0">
                <a:solidFill>
                  <a:srgbClr val="FF0000"/>
                </a:solidFill>
              </a:rPr>
              <a:t> </a:t>
            </a:r>
            <a:r>
              <a:rPr dirty="0" err="1">
                <a:solidFill>
                  <a:srgbClr val="FF0000"/>
                </a:solidFill>
              </a:rPr>
              <a:t>khi</a:t>
            </a:r>
            <a:r>
              <a:rPr spc="-15" dirty="0">
                <a:solidFill>
                  <a:srgbClr val="FF0000"/>
                </a:solidFill>
              </a:rPr>
              <a:t> </a:t>
            </a:r>
            <a:r>
              <a:rPr dirty="0">
                <a:solidFill>
                  <a:srgbClr val="FF0000"/>
                </a:solidFill>
              </a:rPr>
              <a:t>đáp</a:t>
            </a:r>
            <a:r>
              <a:rPr spc="-10" dirty="0">
                <a:solidFill>
                  <a:srgbClr val="FF0000"/>
                </a:solidFill>
              </a:rPr>
              <a:t> </a:t>
            </a:r>
            <a:r>
              <a:rPr dirty="0">
                <a:solidFill>
                  <a:srgbClr val="FF0000"/>
                </a:solidFill>
              </a:rPr>
              <a:t>ứng</a:t>
            </a:r>
            <a:r>
              <a:rPr spc="-25" dirty="0">
                <a:solidFill>
                  <a:srgbClr val="FF0000"/>
                </a:solidFill>
              </a:rPr>
              <a:t> </a:t>
            </a:r>
            <a:r>
              <a:rPr dirty="0">
                <a:solidFill>
                  <a:srgbClr val="FF0000"/>
                </a:solidFill>
              </a:rPr>
              <a:t>đủ</a:t>
            </a:r>
            <a:r>
              <a:rPr spc="-5" dirty="0">
                <a:solidFill>
                  <a:srgbClr val="FF0000"/>
                </a:solidFill>
              </a:rPr>
              <a:t> </a:t>
            </a:r>
            <a:r>
              <a:rPr dirty="0">
                <a:solidFill>
                  <a:srgbClr val="FF0000"/>
                </a:solidFill>
              </a:rPr>
              <a:t>các</a:t>
            </a:r>
            <a:r>
              <a:rPr spc="-5" dirty="0">
                <a:solidFill>
                  <a:srgbClr val="FF0000"/>
                </a:solidFill>
              </a:rPr>
              <a:t> </a:t>
            </a:r>
            <a:r>
              <a:rPr dirty="0">
                <a:solidFill>
                  <a:srgbClr val="FF0000"/>
                </a:solidFill>
              </a:rPr>
              <a:t>điều </a:t>
            </a:r>
            <a:r>
              <a:rPr spc="-10" dirty="0">
                <a:solidFill>
                  <a:srgbClr val="FF0000"/>
                </a:solidFill>
              </a:rPr>
              <a:t>kiện:</a:t>
            </a:r>
            <a:endParaRPr dirty="0"/>
          </a:p>
        </p:txBody>
      </p:sp>
      <p:pic>
        <p:nvPicPr>
          <p:cNvPr id="3" name="object 3"/>
          <p:cNvPicPr/>
          <p:nvPr/>
        </p:nvPicPr>
        <p:blipFill>
          <a:blip r:embed="rId2" cstate="print"/>
          <a:stretch>
            <a:fillRect/>
          </a:stretch>
        </p:blipFill>
        <p:spPr>
          <a:xfrm>
            <a:off x="2150364" y="2176272"/>
            <a:ext cx="8017002" cy="1027938"/>
          </a:xfrm>
          <a:prstGeom prst="rect">
            <a:avLst/>
          </a:prstGeom>
        </p:spPr>
      </p:pic>
      <p:pic>
        <p:nvPicPr>
          <p:cNvPr id="4" name="object 4"/>
          <p:cNvPicPr/>
          <p:nvPr/>
        </p:nvPicPr>
        <p:blipFill>
          <a:blip r:embed="rId3" cstate="print"/>
          <a:stretch>
            <a:fillRect/>
          </a:stretch>
        </p:blipFill>
        <p:spPr>
          <a:xfrm>
            <a:off x="2150364" y="3355847"/>
            <a:ext cx="8017002" cy="1027938"/>
          </a:xfrm>
          <a:prstGeom prst="rect">
            <a:avLst/>
          </a:prstGeom>
        </p:spPr>
      </p:pic>
      <p:pic>
        <p:nvPicPr>
          <p:cNvPr id="5" name="object 5"/>
          <p:cNvPicPr/>
          <p:nvPr/>
        </p:nvPicPr>
        <p:blipFill>
          <a:blip r:embed="rId4" cstate="print"/>
          <a:stretch>
            <a:fillRect/>
          </a:stretch>
        </p:blipFill>
        <p:spPr>
          <a:xfrm>
            <a:off x="2150364" y="4535423"/>
            <a:ext cx="8017002" cy="1027938"/>
          </a:xfrm>
          <a:prstGeom prst="rect">
            <a:avLst/>
          </a:prstGeom>
        </p:spPr>
      </p:pic>
      <p:sp>
        <p:nvSpPr>
          <p:cNvPr id="6" name="object 6"/>
          <p:cNvSpPr txBox="1"/>
          <p:nvPr/>
        </p:nvSpPr>
        <p:spPr>
          <a:xfrm>
            <a:off x="2222373" y="2369057"/>
            <a:ext cx="7877175" cy="3080330"/>
          </a:xfrm>
          <a:prstGeom prst="rect">
            <a:avLst/>
          </a:prstGeom>
        </p:spPr>
        <p:txBody>
          <a:bodyPr vert="horz" wrap="square" lIns="0" tIns="55880" rIns="0" bIns="0" rtlCol="0">
            <a:spAutoFit/>
          </a:bodyPr>
          <a:lstStyle/>
          <a:p>
            <a:pPr marL="12700" marR="5080" indent="63500">
              <a:lnSpc>
                <a:spcPts val="2080"/>
              </a:lnSpc>
              <a:spcBef>
                <a:spcPts val="440"/>
              </a:spcBef>
            </a:pPr>
            <a:r>
              <a:rPr sz="2400" dirty="0">
                <a:latin typeface="Times New Roman"/>
                <a:cs typeface="Times New Roman"/>
              </a:rPr>
              <a:t>Có</a:t>
            </a:r>
            <a:r>
              <a:rPr sz="2400" spc="135" dirty="0">
                <a:latin typeface="Times New Roman"/>
                <a:cs typeface="Times New Roman"/>
              </a:rPr>
              <a:t> </a:t>
            </a:r>
            <a:r>
              <a:rPr sz="2400" dirty="0">
                <a:latin typeface="Times New Roman"/>
                <a:cs typeface="Times New Roman"/>
              </a:rPr>
              <a:t>chức</a:t>
            </a:r>
            <a:r>
              <a:rPr sz="2400" spc="114" dirty="0">
                <a:latin typeface="Times New Roman"/>
                <a:cs typeface="Times New Roman"/>
              </a:rPr>
              <a:t> </a:t>
            </a:r>
            <a:r>
              <a:rPr sz="2400" dirty="0">
                <a:latin typeface="Times New Roman"/>
                <a:cs typeface="Times New Roman"/>
              </a:rPr>
              <a:t>năng,</a:t>
            </a:r>
            <a:r>
              <a:rPr sz="2400" spc="125" dirty="0">
                <a:latin typeface="Times New Roman"/>
                <a:cs typeface="Times New Roman"/>
              </a:rPr>
              <a:t> </a:t>
            </a:r>
            <a:r>
              <a:rPr sz="2400" dirty="0">
                <a:latin typeface="Times New Roman"/>
                <a:cs typeface="Times New Roman"/>
              </a:rPr>
              <a:t>nhiệm</a:t>
            </a:r>
            <a:r>
              <a:rPr sz="2400" spc="105" dirty="0">
                <a:latin typeface="Times New Roman"/>
                <a:cs typeface="Times New Roman"/>
              </a:rPr>
              <a:t> </a:t>
            </a:r>
            <a:r>
              <a:rPr sz="2400" dirty="0">
                <a:latin typeface="Times New Roman"/>
                <a:cs typeface="Times New Roman"/>
              </a:rPr>
              <a:t>vụ,</a:t>
            </a:r>
            <a:r>
              <a:rPr sz="2400" spc="110" dirty="0">
                <a:latin typeface="Times New Roman"/>
                <a:cs typeface="Times New Roman"/>
              </a:rPr>
              <a:t> </a:t>
            </a:r>
            <a:r>
              <a:rPr sz="2400" dirty="0">
                <a:latin typeface="Times New Roman"/>
                <a:cs typeface="Times New Roman"/>
              </a:rPr>
              <a:t>lĩnh</a:t>
            </a:r>
            <a:r>
              <a:rPr sz="2400" spc="120" dirty="0">
                <a:latin typeface="Times New Roman"/>
                <a:cs typeface="Times New Roman"/>
              </a:rPr>
              <a:t> </a:t>
            </a:r>
            <a:r>
              <a:rPr sz="2400" dirty="0">
                <a:latin typeface="Times New Roman"/>
                <a:cs typeface="Times New Roman"/>
              </a:rPr>
              <a:t>vực</a:t>
            </a:r>
            <a:r>
              <a:rPr sz="2400" spc="110" dirty="0">
                <a:latin typeface="Times New Roman"/>
                <a:cs typeface="Times New Roman"/>
              </a:rPr>
              <a:t> </a:t>
            </a:r>
            <a:r>
              <a:rPr sz="2400" dirty="0">
                <a:latin typeface="Times New Roman"/>
                <a:cs typeface="Times New Roman"/>
              </a:rPr>
              <a:t>hoạt</a:t>
            </a:r>
            <a:r>
              <a:rPr sz="2400" spc="110" dirty="0">
                <a:latin typeface="Times New Roman"/>
                <a:cs typeface="Times New Roman"/>
              </a:rPr>
              <a:t> </a:t>
            </a:r>
            <a:r>
              <a:rPr sz="2400" dirty="0">
                <a:latin typeface="Times New Roman"/>
                <a:cs typeface="Times New Roman"/>
              </a:rPr>
              <a:t>động</a:t>
            </a:r>
            <a:r>
              <a:rPr sz="2400" spc="125" dirty="0">
                <a:latin typeface="Times New Roman"/>
                <a:cs typeface="Times New Roman"/>
              </a:rPr>
              <a:t> </a:t>
            </a:r>
            <a:r>
              <a:rPr sz="2400" dirty="0">
                <a:latin typeface="Times New Roman"/>
                <a:cs typeface="Times New Roman"/>
              </a:rPr>
              <a:t>hoặc</a:t>
            </a:r>
            <a:r>
              <a:rPr sz="2400" spc="114" dirty="0">
                <a:latin typeface="Times New Roman"/>
                <a:cs typeface="Times New Roman"/>
              </a:rPr>
              <a:t> </a:t>
            </a:r>
            <a:r>
              <a:rPr sz="2400" dirty="0">
                <a:latin typeface="Times New Roman"/>
                <a:cs typeface="Times New Roman"/>
              </a:rPr>
              <a:t>ngành,</a:t>
            </a:r>
            <a:r>
              <a:rPr sz="2400" spc="125" dirty="0">
                <a:latin typeface="Times New Roman"/>
                <a:cs typeface="Times New Roman"/>
              </a:rPr>
              <a:t> </a:t>
            </a:r>
            <a:r>
              <a:rPr sz="2400" dirty="0">
                <a:latin typeface="Times New Roman"/>
                <a:cs typeface="Times New Roman"/>
              </a:rPr>
              <a:t>nghề</a:t>
            </a:r>
            <a:r>
              <a:rPr sz="2400" spc="120" dirty="0">
                <a:latin typeface="Times New Roman"/>
                <a:cs typeface="Times New Roman"/>
              </a:rPr>
              <a:t> </a:t>
            </a:r>
            <a:r>
              <a:rPr sz="2400" dirty="0">
                <a:latin typeface="Times New Roman"/>
                <a:cs typeface="Times New Roman"/>
              </a:rPr>
              <a:t>kinh</a:t>
            </a:r>
            <a:r>
              <a:rPr sz="2400" spc="120" dirty="0">
                <a:latin typeface="Times New Roman"/>
                <a:cs typeface="Times New Roman"/>
              </a:rPr>
              <a:t> </a:t>
            </a:r>
            <a:r>
              <a:rPr sz="2400" spc="-10" dirty="0">
                <a:latin typeface="Times New Roman"/>
                <a:cs typeface="Times New Roman"/>
              </a:rPr>
              <a:t>doanh </a:t>
            </a:r>
            <a:r>
              <a:rPr sz="2400" dirty="0">
                <a:latin typeface="Times New Roman"/>
                <a:cs typeface="Times New Roman"/>
              </a:rPr>
              <a:t>phù</a:t>
            </a:r>
            <a:r>
              <a:rPr sz="2400" spc="-15" dirty="0">
                <a:latin typeface="Times New Roman"/>
                <a:cs typeface="Times New Roman"/>
              </a:rPr>
              <a:t> </a:t>
            </a:r>
            <a:r>
              <a:rPr sz="2400" dirty="0">
                <a:latin typeface="Times New Roman"/>
                <a:cs typeface="Times New Roman"/>
              </a:rPr>
              <a:t>hợp</a:t>
            </a:r>
            <a:r>
              <a:rPr sz="2400" spc="-15" dirty="0">
                <a:latin typeface="Times New Roman"/>
                <a:cs typeface="Times New Roman"/>
              </a:rPr>
              <a:t> </a:t>
            </a:r>
            <a:r>
              <a:rPr sz="2400" dirty="0">
                <a:latin typeface="Times New Roman"/>
                <a:cs typeface="Times New Roman"/>
              </a:rPr>
              <a:t>với yêu</a:t>
            </a:r>
            <a:r>
              <a:rPr sz="2400" spc="-5" dirty="0">
                <a:latin typeface="Times New Roman"/>
                <a:cs typeface="Times New Roman"/>
              </a:rPr>
              <a:t> </a:t>
            </a:r>
            <a:r>
              <a:rPr sz="2400" dirty="0">
                <a:latin typeface="Times New Roman"/>
                <a:cs typeface="Times New Roman"/>
              </a:rPr>
              <a:t>cầu</a:t>
            </a:r>
            <a:r>
              <a:rPr sz="2400" spc="-5" dirty="0">
                <a:latin typeface="Times New Roman"/>
                <a:cs typeface="Times New Roman"/>
              </a:rPr>
              <a:t> </a:t>
            </a:r>
            <a:r>
              <a:rPr sz="2400" dirty="0">
                <a:latin typeface="Times New Roman"/>
                <a:cs typeface="Times New Roman"/>
              </a:rPr>
              <a:t>của</a:t>
            </a:r>
            <a:r>
              <a:rPr sz="2400" spc="-5" dirty="0">
                <a:latin typeface="Times New Roman"/>
                <a:cs typeface="Times New Roman"/>
              </a:rPr>
              <a:t> </a:t>
            </a:r>
            <a:r>
              <a:rPr sz="2400" dirty="0">
                <a:latin typeface="Times New Roman"/>
                <a:cs typeface="Times New Roman"/>
              </a:rPr>
              <a:t>gói</a:t>
            </a:r>
            <a:r>
              <a:rPr sz="2400" spc="-25" dirty="0">
                <a:latin typeface="Times New Roman"/>
                <a:cs typeface="Times New Roman"/>
              </a:rPr>
              <a:t> </a:t>
            </a:r>
            <a:r>
              <a:rPr sz="2400" spc="-20" dirty="0">
                <a:latin typeface="Times New Roman"/>
                <a:cs typeface="Times New Roman"/>
              </a:rPr>
              <a:t>thầu</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1230"/>
              </a:spcBef>
            </a:pPr>
            <a:endParaRPr sz="2400">
              <a:latin typeface="Times New Roman"/>
              <a:cs typeface="Times New Roman"/>
            </a:endParaRPr>
          </a:p>
          <a:p>
            <a:pPr marL="76200">
              <a:lnSpc>
                <a:spcPct val="100000"/>
              </a:lnSpc>
            </a:pPr>
            <a:r>
              <a:rPr sz="2400" dirty="0">
                <a:latin typeface="Times New Roman"/>
                <a:cs typeface="Times New Roman"/>
              </a:rPr>
              <a:t>Có</a:t>
            </a:r>
            <a:r>
              <a:rPr sz="2400" spc="-10" dirty="0">
                <a:latin typeface="Times New Roman"/>
                <a:cs typeface="Times New Roman"/>
              </a:rPr>
              <a:t> </a:t>
            </a:r>
            <a:r>
              <a:rPr sz="2400" dirty="0">
                <a:latin typeface="Times New Roman"/>
                <a:cs typeface="Times New Roman"/>
              </a:rPr>
              <a:t>năng</a:t>
            </a:r>
            <a:r>
              <a:rPr sz="2400" spc="-25" dirty="0">
                <a:latin typeface="Times New Roman"/>
                <a:cs typeface="Times New Roman"/>
              </a:rPr>
              <a:t> </a:t>
            </a:r>
            <a:r>
              <a:rPr sz="2400" dirty="0">
                <a:latin typeface="Times New Roman"/>
                <a:cs typeface="Times New Roman"/>
              </a:rPr>
              <a:t>lực</a:t>
            </a:r>
            <a:r>
              <a:rPr sz="2400" spc="-5" dirty="0">
                <a:latin typeface="Times New Roman"/>
                <a:cs typeface="Times New Roman"/>
              </a:rPr>
              <a:t> </a:t>
            </a:r>
            <a:r>
              <a:rPr sz="2400" dirty="0">
                <a:latin typeface="Times New Roman"/>
                <a:cs typeface="Times New Roman"/>
              </a:rPr>
              <a:t>kỹ</a:t>
            </a:r>
            <a:r>
              <a:rPr sz="2400" spc="-15" dirty="0">
                <a:latin typeface="Times New Roman"/>
                <a:cs typeface="Times New Roman"/>
              </a:rPr>
              <a:t> </a:t>
            </a:r>
            <a:r>
              <a:rPr sz="2400" dirty="0">
                <a:latin typeface="Times New Roman"/>
                <a:cs typeface="Times New Roman"/>
              </a:rPr>
              <a:t>thuật,</a:t>
            </a:r>
            <a:r>
              <a:rPr sz="2400" spc="-5" dirty="0">
                <a:latin typeface="Times New Roman"/>
                <a:cs typeface="Times New Roman"/>
              </a:rPr>
              <a:t> </a:t>
            </a:r>
            <a:r>
              <a:rPr sz="2400" dirty="0">
                <a:latin typeface="Times New Roman"/>
                <a:cs typeface="Times New Roman"/>
              </a:rPr>
              <a:t>tài</a:t>
            </a:r>
            <a:r>
              <a:rPr sz="2400" spc="-5" dirty="0">
                <a:latin typeface="Times New Roman"/>
                <a:cs typeface="Times New Roman"/>
              </a:rPr>
              <a:t> </a:t>
            </a:r>
            <a:r>
              <a:rPr sz="2400" dirty="0">
                <a:latin typeface="Times New Roman"/>
                <a:cs typeface="Times New Roman"/>
              </a:rPr>
              <a:t>chính</a:t>
            </a:r>
            <a:r>
              <a:rPr sz="2400" spc="-10" dirty="0">
                <a:latin typeface="Times New Roman"/>
                <a:cs typeface="Times New Roman"/>
              </a:rPr>
              <a:t> </a:t>
            </a:r>
            <a:r>
              <a:rPr sz="2400" dirty="0">
                <a:latin typeface="Times New Roman"/>
                <a:cs typeface="Times New Roman"/>
              </a:rPr>
              <a:t>và</a:t>
            </a:r>
            <a:r>
              <a:rPr sz="2400" spc="-15" dirty="0">
                <a:latin typeface="Times New Roman"/>
                <a:cs typeface="Times New Roman"/>
              </a:rPr>
              <a:t> </a:t>
            </a:r>
            <a:r>
              <a:rPr sz="2400" dirty="0">
                <a:latin typeface="Times New Roman"/>
                <a:cs typeface="Times New Roman"/>
              </a:rPr>
              <a:t>kinh</a:t>
            </a:r>
            <a:r>
              <a:rPr sz="2400" spc="-15" dirty="0">
                <a:latin typeface="Times New Roman"/>
                <a:cs typeface="Times New Roman"/>
              </a:rPr>
              <a:t> </a:t>
            </a:r>
            <a:r>
              <a:rPr sz="2400" spc="-10" dirty="0">
                <a:latin typeface="Times New Roman"/>
                <a:cs typeface="Times New Roman"/>
              </a:rPr>
              <a:t>nghiệm</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855"/>
              </a:spcBef>
            </a:pPr>
            <a:endParaRPr sz="2400">
              <a:latin typeface="Times New Roman"/>
              <a:cs typeface="Times New Roman"/>
            </a:endParaRPr>
          </a:p>
          <a:p>
            <a:pPr marL="12700">
              <a:lnSpc>
                <a:spcPct val="100000"/>
              </a:lnSpc>
            </a:pPr>
            <a:r>
              <a:rPr sz="2400" dirty="0">
                <a:latin typeface="Times New Roman"/>
                <a:cs typeface="Times New Roman"/>
              </a:rPr>
              <a:t>Có</a:t>
            </a:r>
            <a:r>
              <a:rPr sz="2400" spc="-5" dirty="0">
                <a:latin typeface="Times New Roman"/>
                <a:cs typeface="Times New Roman"/>
              </a:rPr>
              <a:t> </a:t>
            </a:r>
            <a:r>
              <a:rPr sz="2400" dirty="0">
                <a:latin typeface="Times New Roman"/>
                <a:cs typeface="Times New Roman"/>
              </a:rPr>
              <a:t>phương</a:t>
            </a:r>
            <a:r>
              <a:rPr sz="2400" spc="-25" dirty="0">
                <a:latin typeface="Times New Roman"/>
                <a:cs typeface="Times New Roman"/>
              </a:rPr>
              <a:t> </a:t>
            </a:r>
            <a:r>
              <a:rPr sz="2400" dirty="0">
                <a:latin typeface="Times New Roman"/>
                <a:cs typeface="Times New Roman"/>
              </a:rPr>
              <a:t>án</a:t>
            </a:r>
            <a:r>
              <a:rPr sz="2400" spc="-10" dirty="0">
                <a:latin typeface="Times New Roman"/>
                <a:cs typeface="Times New Roman"/>
              </a:rPr>
              <a:t> </a:t>
            </a:r>
            <a:r>
              <a:rPr sz="2400" dirty="0">
                <a:latin typeface="Times New Roman"/>
                <a:cs typeface="Times New Roman"/>
              </a:rPr>
              <a:t>khả</a:t>
            </a:r>
            <a:r>
              <a:rPr sz="2400" spc="-25" dirty="0">
                <a:latin typeface="Times New Roman"/>
                <a:cs typeface="Times New Roman"/>
              </a:rPr>
              <a:t> </a:t>
            </a:r>
            <a:r>
              <a:rPr sz="2400" dirty="0">
                <a:latin typeface="Times New Roman"/>
                <a:cs typeface="Times New Roman"/>
              </a:rPr>
              <a:t>thi</a:t>
            </a:r>
            <a:r>
              <a:rPr sz="2400" spc="-15" dirty="0">
                <a:latin typeface="Times New Roman"/>
                <a:cs typeface="Times New Roman"/>
              </a:rPr>
              <a:t> </a:t>
            </a:r>
            <a:r>
              <a:rPr sz="2400" dirty="0">
                <a:latin typeface="Times New Roman"/>
                <a:cs typeface="Times New Roman"/>
              </a:rPr>
              <a:t>huy</a:t>
            </a:r>
            <a:r>
              <a:rPr sz="2400" spc="-20" dirty="0">
                <a:latin typeface="Times New Roman"/>
                <a:cs typeface="Times New Roman"/>
              </a:rPr>
              <a:t> </a:t>
            </a:r>
            <a:r>
              <a:rPr sz="2400" dirty="0">
                <a:latin typeface="Times New Roman"/>
                <a:cs typeface="Times New Roman"/>
              </a:rPr>
              <a:t>động</a:t>
            </a:r>
            <a:r>
              <a:rPr sz="2400" spc="-30" dirty="0">
                <a:latin typeface="Times New Roman"/>
                <a:cs typeface="Times New Roman"/>
              </a:rPr>
              <a:t> </a:t>
            </a:r>
            <a:r>
              <a:rPr sz="2400" dirty="0">
                <a:latin typeface="Times New Roman"/>
                <a:cs typeface="Times New Roman"/>
              </a:rPr>
              <a:t>nhân</a:t>
            </a:r>
            <a:r>
              <a:rPr sz="2400" spc="-15" dirty="0">
                <a:latin typeface="Times New Roman"/>
                <a:cs typeface="Times New Roman"/>
              </a:rPr>
              <a:t> </a:t>
            </a:r>
            <a:r>
              <a:rPr sz="2400" dirty="0">
                <a:latin typeface="Times New Roman"/>
                <a:cs typeface="Times New Roman"/>
              </a:rPr>
              <a:t>sự,</a:t>
            </a:r>
            <a:r>
              <a:rPr sz="2400" spc="-25" dirty="0">
                <a:latin typeface="Times New Roman"/>
                <a:cs typeface="Times New Roman"/>
              </a:rPr>
              <a:t> </a:t>
            </a:r>
            <a:r>
              <a:rPr sz="2400" dirty="0">
                <a:latin typeface="Times New Roman"/>
                <a:cs typeface="Times New Roman"/>
              </a:rPr>
              <a:t>máy</a:t>
            </a:r>
            <a:r>
              <a:rPr sz="2400" spc="20" dirty="0">
                <a:latin typeface="Times New Roman"/>
                <a:cs typeface="Times New Roman"/>
              </a:rPr>
              <a:t> </a:t>
            </a:r>
            <a:r>
              <a:rPr sz="2400" dirty="0">
                <a:latin typeface="Times New Roman"/>
                <a:cs typeface="Times New Roman"/>
              </a:rPr>
              <a:t>móc, thiết</a:t>
            </a:r>
            <a:r>
              <a:rPr sz="2400" spc="-15" dirty="0">
                <a:latin typeface="Times New Roman"/>
                <a:cs typeface="Times New Roman"/>
              </a:rPr>
              <a:t> </a:t>
            </a:r>
            <a:r>
              <a:rPr sz="2400" spc="-25" dirty="0">
                <a:latin typeface="Times New Roman"/>
                <a:cs typeface="Times New Roman"/>
              </a:rPr>
              <a:t>bị</a:t>
            </a:r>
            <a:endParaRPr sz="2400">
              <a:latin typeface="Times New Roman"/>
              <a:cs typeface="Times New Roman"/>
            </a:endParaRPr>
          </a:p>
        </p:txBody>
      </p:sp>
      <p:sp>
        <p:nvSpPr>
          <p:cNvPr id="7" name="TextBox 6">
            <a:extLst>
              <a:ext uri="{FF2B5EF4-FFF2-40B4-BE49-F238E27FC236}">
                <a16:creationId xmlns:a16="http://schemas.microsoft.com/office/drawing/2014/main" id="{614391EF-71D1-9459-9D6F-DD4D5381FAE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159731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0783" y="866803"/>
            <a:ext cx="10005391" cy="629660"/>
          </a:xfrm>
          <a:prstGeom prst="rect">
            <a:avLst/>
          </a:prstGeom>
          <a:ln w="19811">
            <a:solidFill>
              <a:srgbClr val="2D83C3"/>
            </a:solidFill>
          </a:ln>
        </p:spPr>
        <p:txBody>
          <a:bodyPr vert="horz" wrap="square" lIns="0" tIns="196850" rIns="0" bIns="0" rtlCol="0">
            <a:spAutoFit/>
          </a:bodyPr>
          <a:lstStyle/>
          <a:p>
            <a:pPr marL="721995">
              <a:lnSpc>
                <a:spcPct val="100000"/>
              </a:lnSpc>
              <a:spcBef>
                <a:spcPts val="1550"/>
              </a:spcBef>
            </a:pPr>
            <a:r>
              <a:rPr sz="2800" dirty="0">
                <a:solidFill>
                  <a:srgbClr val="FF0000"/>
                </a:solidFill>
              </a:rPr>
              <a:t>Lựa</a:t>
            </a:r>
            <a:r>
              <a:rPr sz="2800" spc="-45" dirty="0">
                <a:solidFill>
                  <a:srgbClr val="FF0000"/>
                </a:solidFill>
              </a:rPr>
              <a:t> </a:t>
            </a:r>
            <a:r>
              <a:rPr sz="2800" dirty="0">
                <a:solidFill>
                  <a:srgbClr val="FF0000"/>
                </a:solidFill>
              </a:rPr>
              <a:t>chọn</a:t>
            </a:r>
            <a:r>
              <a:rPr sz="2800" spc="-25" dirty="0">
                <a:solidFill>
                  <a:srgbClr val="FF0000"/>
                </a:solidFill>
              </a:rPr>
              <a:t> </a:t>
            </a:r>
            <a:r>
              <a:rPr sz="2800" dirty="0">
                <a:solidFill>
                  <a:srgbClr val="FF0000"/>
                </a:solidFill>
              </a:rPr>
              <a:t>nhà</a:t>
            </a:r>
            <a:r>
              <a:rPr sz="2800" spc="-25" dirty="0">
                <a:solidFill>
                  <a:srgbClr val="FF0000"/>
                </a:solidFill>
              </a:rPr>
              <a:t> </a:t>
            </a:r>
            <a:r>
              <a:rPr sz="2800" dirty="0">
                <a:solidFill>
                  <a:srgbClr val="FF0000"/>
                </a:solidFill>
              </a:rPr>
              <a:t>thầu</a:t>
            </a:r>
            <a:r>
              <a:rPr sz="2800" spc="-35" dirty="0">
                <a:solidFill>
                  <a:srgbClr val="FF0000"/>
                </a:solidFill>
              </a:rPr>
              <a:t> </a:t>
            </a:r>
            <a:r>
              <a:rPr sz="2800" dirty="0">
                <a:solidFill>
                  <a:srgbClr val="FF0000"/>
                </a:solidFill>
              </a:rPr>
              <a:t>trong</a:t>
            </a:r>
            <a:r>
              <a:rPr sz="2800" spc="-50" dirty="0">
                <a:solidFill>
                  <a:srgbClr val="FF0000"/>
                </a:solidFill>
              </a:rPr>
              <a:t> </a:t>
            </a:r>
            <a:r>
              <a:rPr sz="2800" dirty="0">
                <a:solidFill>
                  <a:srgbClr val="FF0000"/>
                </a:solidFill>
              </a:rPr>
              <a:t>trường</a:t>
            </a:r>
            <a:r>
              <a:rPr sz="2800" spc="-50" dirty="0">
                <a:solidFill>
                  <a:srgbClr val="FF0000"/>
                </a:solidFill>
              </a:rPr>
              <a:t> </a:t>
            </a:r>
            <a:r>
              <a:rPr sz="2800" dirty="0">
                <a:solidFill>
                  <a:srgbClr val="FF0000"/>
                </a:solidFill>
              </a:rPr>
              <a:t>hợp</a:t>
            </a:r>
            <a:r>
              <a:rPr sz="2800" spc="-35" dirty="0">
                <a:solidFill>
                  <a:srgbClr val="FF0000"/>
                </a:solidFill>
              </a:rPr>
              <a:t> </a:t>
            </a:r>
            <a:r>
              <a:rPr sz="2800" dirty="0">
                <a:solidFill>
                  <a:srgbClr val="FF0000"/>
                </a:solidFill>
              </a:rPr>
              <a:t>đặc</a:t>
            </a:r>
            <a:r>
              <a:rPr sz="2800" spc="-40" dirty="0">
                <a:solidFill>
                  <a:srgbClr val="FF0000"/>
                </a:solidFill>
              </a:rPr>
              <a:t> </a:t>
            </a:r>
            <a:r>
              <a:rPr sz="2800" dirty="0">
                <a:solidFill>
                  <a:srgbClr val="FF0000"/>
                </a:solidFill>
              </a:rPr>
              <a:t>biệt</a:t>
            </a:r>
            <a:r>
              <a:rPr sz="2800" spc="-40" dirty="0">
                <a:solidFill>
                  <a:srgbClr val="FF0000"/>
                </a:solidFill>
              </a:rPr>
              <a:t> </a:t>
            </a:r>
            <a:r>
              <a:rPr sz="2800" spc="-10" dirty="0">
                <a:solidFill>
                  <a:srgbClr val="FF0000"/>
                </a:solidFill>
              </a:rPr>
              <a:t>(Đ.29)</a:t>
            </a:r>
          </a:p>
        </p:txBody>
      </p:sp>
      <p:graphicFrame>
        <p:nvGraphicFramePr>
          <p:cNvPr id="3" name="object 3"/>
          <p:cNvGraphicFramePr>
            <a:graphicFrameLocks noGrp="1"/>
          </p:cNvGraphicFramePr>
          <p:nvPr>
            <p:extLst>
              <p:ext uri="{D42A27DB-BD31-4B8C-83A1-F6EECF244321}">
                <p14:modId xmlns:p14="http://schemas.microsoft.com/office/powerpoint/2010/main" val="2316068447"/>
              </p:ext>
            </p:extLst>
          </p:nvPr>
        </p:nvGraphicFramePr>
        <p:xfrm>
          <a:off x="742950" y="1688773"/>
          <a:ext cx="10706100" cy="5005070"/>
        </p:xfrm>
        <a:graphic>
          <a:graphicData uri="http://schemas.openxmlformats.org/drawingml/2006/table">
            <a:tbl>
              <a:tblPr firstRow="1" bandRow="1">
                <a:tableStyleId>{2D5ABB26-0587-4C30-8999-92F81FD0307C}</a:tableStyleId>
              </a:tblPr>
              <a:tblGrid>
                <a:gridCol w="5174615">
                  <a:extLst>
                    <a:ext uri="{9D8B030D-6E8A-4147-A177-3AD203B41FA5}">
                      <a16:colId xmlns:a16="http://schemas.microsoft.com/office/drawing/2014/main" val="20000"/>
                    </a:ext>
                  </a:extLst>
                </a:gridCol>
                <a:gridCol w="5531485">
                  <a:extLst>
                    <a:ext uri="{9D8B030D-6E8A-4147-A177-3AD203B41FA5}">
                      <a16:colId xmlns:a16="http://schemas.microsoft.com/office/drawing/2014/main" val="20001"/>
                    </a:ext>
                  </a:extLst>
                </a:gridCol>
              </a:tblGrid>
              <a:tr h="525145">
                <a:tc>
                  <a:txBody>
                    <a:bodyPr/>
                    <a:lstStyle/>
                    <a:p>
                      <a:pPr algn="ctr">
                        <a:lnSpc>
                          <a:spcPct val="100000"/>
                        </a:lnSpc>
                        <a:spcBef>
                          <a:spcPts val="275"/>
                        </a:spcBef>
                      </a:pPr>
                      <a:r>
                        <a:rPr sz="2400" b="1" spc="-20" dirty="0">
                          <a:latin typeface="Times New Roman"/>
                          <a:cs typeface="Times New Roman"/>
                        </a:rPr>
                        <a:t>Trường</a:t>
                      </a:r>
                      <a:r>
                        <a:rPr sz="2400" b="1" spc="-95" dirty="0">
                          <a:latin typeface="Times New Roman"/>
                          <a:cs typeface="Times New Roman"/>
                        </a:rPr>
                        <a:t> </a:t>
                      </a:r>
                      <a:r>
                        <a:rPr sz="2400" b="1" spc="-25" dirty="0">
                          <a:latin typeface="Times New Roman"/>
                          <a:cs typeface="Times New Roman"/>
                        </a:rPr>
                        <a:t>hợp</a:t>
                      </a:r>
                      <a:endParaRPr sz="240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8CEEA"/>
                    </a:solidFill>
                  </a:tcPr>
                </a:tc>
                <a:tc>
                  <a:txBody>
                    <a:bodyPr/>
                    <a:lstStyle/>
                    <a:p>
                      <a:pPr marL="1905" algn="ctr">
                        <a:lnSpc>
                          <a:spcPct val="100000"/>
                        </a:lnSpc>
                        <a:spcBef>
                          <a:spcPts val="275"/>
                        </a:spcBef>
                      </a:pPr>
                      <a:r>
                        <a:rPr sz="2400" b="1" dirty="0">
                          <a:latin typeface="Times New Roman"/>
                          <a:cs typeface="Times New Roman"/>
                        </a:rPr>
                        <a:t>Thẩm</a:t>
                      </a:r>
                      <a:r>
                        <a:rPr sz="2400" b="1" spc="-75" dirty="0">
                          <a:latin typeface="Times New Roman"/>
                          <a:cs typeface="Times New Roman"/>
                        </a:rPr>
                        <a:t> </a:t>
                      </a:r>
                      <a:r>
                        <a:rPr sz="2400" b="1" spc="-10" dirty="0">
                          <a:latin typeface="Times New Roman"/>
                          <a:cs typeface="Times New Roman"/>
                        </a:rPr>
                        <a:t>quyền</a:t>
                      </a:r>
                      <a:endParaRPr sz="240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8CEEA"/>
                    </a:solidFill>
                  </a:tcPr>
                </a:tc>
                <a:extLst>
                  <a:ext uri="{0D108BD9-81ED-4DB2-BD59-A6C34878D82A}">
                    <a16:rowId xmlns:a16="http://schemas.microsoft.com/office/drawing/2014/main" val="10000"/>
                  </a:ext>
                </a:extLst>
              </a:tr>
              <a:tr h="822960">
                <a:tc>
                  <a:txBody>
                    <a:bodyPr/>
                    <a:lstStyle/>
                    <a:p>
                      <a:pPr marL="91440" marR="82550">
                        <a:lnSpc>
                          <a:spcPct val="100000"/>
                        </a:lnSpc>
                        <a:spcBef>
                          <a:spcPts val="280"/>
                        </a:spcBef>
                      </a:pPr>
                      <a:r>
                        <a:rPr sz="2400" dirty="0">
                          <a:latin typeface="Times New Roman"/>
                          <a:cs typeface="Times New Roman"/>
                        </a:rPr>
                        <a:t>GT</a:t>
                      </a:r>
                      <a:r>
                        <a:rPr sz="2400" spc="300" dirty="0">
                          <a:latin typeface="Times New Roman"/>
                          <a:cs typeface="Times New Roman"/>
                        </a:rPr>
                        <a:t> </a:t>
                      </a:r>
                      <a:r>
                        <a:rPr sz="2400" dirty="0">
                          <a:latin typeface="Times New Roman"/>
                          <a:cs typeface="Times New Roman"/>
                        </a:rPr>
                        <a:t>mua</a:t>
                      </a:r>
                      <a:r>
                        <a:rPr sz="2400" spc="340" dirty="0">
                          <a:latin typeface="Times New Roman"/>
                          <a:cs typeface="Times New Roman"/>
                        </a:rPr>
                        <a:t> </a:t>
                      </a:r>
                      <a:r>
                        <a:rPr sz="2400" dirty="0">
                          <a:latin typeface="Times New Roman"/>
                          <a:cs typeface="Times New Roman"/>
                        </a:rPr>
                        <a:t>thuốc,</a:t>
                      </a:r>
                      <a:r>
                        <a:rPr sz="2400" spc="340" dirty="0">
                          <a:latin typeface="Times New Roman"/>
                          <a:cs typeface="Times New Roman"/>
                        </a:rPr>
                        <a:t> </a:t>
                      </a:r>
                      <a:r>
                        <a:rPr sz="2400" dirty="0">
                          <a:latin typeface="Times New Roman"/>
                          <a:cs typeface="Times New Roman"/>
                        </a:rPr>
                        <a:t>vắc</a:t>
                      </a:r>
                      <a:r>
                        <a:rPr sz="2400" spc="340" dirty="0">
                          <a:latin typeface="Times New Roman"/>
                          <a:cs typeface="Times New Roman"/>
                        </a:rPr>
                        <a:t> </a:t>
                      </a:r>
                      <a:r>
                        <a:rPr sz="2400" dirty="0">
                          <a:latin typeface="Times New Roman"/>
                          <a:cs typeface="Times New Roman"/>
                        </a:rPr>
                        <a:t>xin</a:t>
                      </a:r>
                      <a:r>
                        <a:rPr sz="2400" spc="340" dirty="0">
                          <a:latin typeface="Times New Roman"/>
                          <a:cs typeface="Times New Roman"/>
                        </a:rPr>
                        <a:t> </a:t>
                      </a:r>
                      <a:r>
                        <a:rPr sz="2400" dirty="0">
                          <a:latin typeface="Times New Roman"/>
                          <a:cs typeface="Times New Roman"/>
                        </a:rPr>
                        <a:t>trong</a:t>
                      </a:r>
                      <a:r>
                        <a:rPr sz="2400" spc="345" dirty="0">
                          <a:latin typeface="Times New Roman"/>
                          <a:cs typeface="Times New Roman"/>
                        </a:rPr>
                        <a:t> </a:t>
                      </a:r>
                      <a:r>
                        <a:rPr sz="2400" dirty="0">
                          <a:latin typeface="Times New Roman"/>
                          <a:cs typeface="Times New Roman"/>
                        </a:rPr>
                        <a:t>quá</a:t>
                      </a:r>
                      <a:r>
                        <a:rPr sz="2400" spc="325" dirty="0">
                          <a:latin typeface="Times New Roman"/>
                          <a:cs typeface="Times New Roman"/>
                        </a:rPr>
                        <a:t> </a:t>
                      </a:r>
                      <a:r>
                        <a:rPr sz="2400" spc="-10" dirty="0">
                          <a:latin typeface="Times New Roman"/>
                          <a:cs typeface="Times New Roman"/>
                        </a:rPr>
                        <a:t>trình </a:t>
                      </a:r>
                      <a:r>
                        <a:rPr sz="2400" dirty="0">
                          <a:latin typeface="Times New Roman"/>
                          <a:cs typeface="Times New Roman"/>
                        </a:rPr>
                        <a:t>thử nghiệm</a:t>
                      </a:r>
                      <a:r>
                        <a:rPr sz="2400" spc="-25" dirty="0">
                          <a:latin typeface="Times New Roman"/>
                          <a:cs typeface="Times New Roman"/>
                        </a:rPr>
                        <a:t> </a:t>
                      </a:r>
                      <a:r>
                        <a:rPr sz="2400" dirty="0">
                          <a:latin typeface="Times New Roman"/>
                          <a:cs typeface="Times New Roman"/>
                        </a:rPr>
                        <a:t>có yêu cầu</a:t>
                      </a:r>
                      <a:r>
                        <a:rPr sz="2400" spc="-10" dirty="0">
                          <a:latin typeface="Times New Roman"/>
                          <a:cs typeface="Times New Roman"/>
                        </a:rPr>
                        <a:t> </a:t>
                      </a:r>
                      <a:r>
                        <a:rPr sz="2400" dirty="0">
                          <a:latin typeface="Times New Roman"/>
                          <a:cs typeface="Times New Roman"/>
                        </a:rPr>
                        <a:t>đặc</a:t>
                      </a:r>
                      <a:r>
                        <a:rPr sz="2400" spc="-10" dirty="0">
                          <a:latin typeface="Times New Roman"/>
                          <a:cs typeface="Times New Roman"/>
                        </a:rPr>
                        <a:t> </a:t>
                      </a:r>
                      <a:r>
                        <a:rPr sz="2400" spc="-25" dirty="0">
                          <a:latin typeface="Times New Roman"/>
                          <a:cs typeface="Times New Roman"/>
                        </a:rPr>
                        <a:t>thù</a:t>
                      </a:r>
                      <a:endParaRPr sz="2400" dirty="0">
                        <a:latin typeface="Times New Roman"/>
                        <a:cs typeface="Times New Roman"/>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3D0"/>
                    </a:solidFill>
                  </a:tcPr>
                </a:tc>
                <a:tc>
                  <a:txBody>
                    <a:bodyPr/>
                    <a:lstStyle/>
                    <a:p>
                      <a:pPr marL="92075">
                        <a:lnSpc>
                          <a:spcPct val="100000"/>
                        </a:lnSpc>
                        <a:spcBef>
                          <a:spcPts val="280"/>
                        </a:spcBef>
                      </a:pPr>
                      <a:r>
                        <a:rPr sz="2400" dirty="0">
                          <a:latin typeface="Times New Roman"/>
                          <a:cs typeface="Times New Roman"/>
                        </a:rPr>
                        <a:t>Bộ</a:t>
                      </a:r>
                      <a:r>
                        <a:rPr sz="2400" spc="-20" dirty="0">
                          <a:latin typeface="Times New Roman"/>
                          <a:cs typeface="Times New Roman"/>
                        </a:rPr>
                        <a:t> </a:t>
                      </a:r>
                      <a:r>
                        <a:rPr sz="2400" dirty="0">
                          <a:latin typeface="Times New Roman"/>
                          <a:cs typeface="Times New Roman"/>
                        </a:rPr>
                        <a:t>trưởng</a:t>
                      </a:r>
                      <a:r>
                        <a:rPr sz="2400" spc="-25" dirty="0">
                          <a:latin typeface="Times New Roman"/>
                          <a:cs typeface="Times New Roman"/>
                        </a:rPr>
                        <a:t> </a:t>
                      </a:r>
                      <a:r>
                        <a:rPr sz="2400" dirty="0">
                          <a:latin typeface="Times New Roman"/>
                          <a:cs typeface="Times New Roman"/>
                        </a:rPr>
                        <a:t>Bộ</a:t>
                      </a:r>
                      <a:r>
                        <a:rPr sz="2400" spc="-100" dirty="0">
                          <a:latin typeface="Times New Roman"/>
                          <a:cs typeface="Times New Roman"/>
                        </a:rPr>
                        <a:t> </a:t>
                      </a:r>
                      <a:r>
                        <a:rPr sz="2400" dirty="0">
                          <a:latin typeface="Times New Roman"/>
                          <a:cs typeface="Times New Roman"/>
                        </a:rPr>
                        <a:t>Y</a:t>
                      </a:r>
                      <a:r>
                        <a:rPr sz="2400" spc="-105" dirty="0">
                          <a:latin typeface="Times New Roman"/>
                          <a:cs typeface="Times New Roman"/>
                        </a:rPr>
                        <a:t> </a:t>
                      </a:r>
                      <a:r>
                        <a:rPr sz="2400" spc="-25" dirty="0">
                          <a:latin typeface="Times New Roman"/>
                          <a:cs typeface="Times New Roman"/>
                        </a:rPr>
                        <a:t>tế</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3D0"/>
                    </a:solidFill>
                  </a:tcPr>
                </a:tc>
                <a:extLst>
                  <a:ext uri="{0D108BD9-81ED-4DB2-BD59-A6C34878D82A}">
                    <a16:rowId xmlns:a16="http://schemas.microsoft.com/office/drawing/2014/main" val="10001"/>
                  </a:ext>
                </a:extLst>
              </a:tr>
              <a:tr h="822960">
                <a:tc>
                  <a:txBody>
                    <a:bodyPr/>
                    <a:lstStyle/>
                    <a:p>
                      <a:pPr marL="91440" marR="81915">
                        <a:lnSpc>
                          <a:spcPct val="100000"/>
                        </a:lnSpc>
                        <a:spcBef>
                          <a:spcPts val="280"/>
                        </a:spcBef>
                      </a:pPr>
                      <a:r>
                        <a:rPr sz="2400" dirty="0">
                          <a:latin typeface="Times New Roman"/>
                          <a:cs typeface="Times New Roman"/>
                        </a:rPr>
                        <a:t>Gói thầu</a:t>
                      </a:r>
                      <a:r>
                        <a:rPr sz="2400" spc="15" dirty="0">
                          <a:latin typeface="Times New Roman"/>
                          <a:cs typeface="Times New Roman"/>
                        </a:rPr>
                        <a:t> </a:t>
                      </a:r>
                      <a:r>
                        <a:rPr sz="2400" dirty="0">
                          <a:latin typeface="Times New Roman"/>
                          <a:cs typeface="Times New Roman"/>
                        </a:rPr>
                        <a:t>mua</a:t>
                      </a:r>
                      <a:r>
                        <a:rPr sz="2400" spc="5" dirty="0">
                          <a:latin typeface="Times New Roman"/>
                          <a:cs typeface="Times New Roman"/>
                        </a:rPr>
                        <a:t> </a:t>
                      </a:r>
                      <a:r>
                        <a:rPr sz="2400" dirty="0">
                          <a:latin typeface="Times New Roman"/>
                          <a:cs typeface="Times New Roman"/>
                        </a:rPr>
                        <a:t>thuốc,</a:t>
                      </a:r>
                      <a:r>
                        <a:rPr sz="2400" spc="5" dirty="0">
                          <a:latin typeface="Times New Roman"/>
                          <a:cs typeface="Times New Roman"/>
                        </a:rPr>
                        <a:t> </a:t>
                      </a:r>
                      <a:r>
                        <a:rPr sz="2400" dirty="0">
                          <a:latin typeface="Times New Roman"/>
                          <a:cs typeface="Times New Roman"/>
                        </a:rPr>
                        <a:t>vắc</a:t>
                      </a:r>
                      <a:r>
                        <a:rPr sz="2400" spc="-5" dirty="0">
                          <a:latin typeface="Times New Roman"/>
                          <a:cs typeface="Times New Roman"/>
                        </a:rPr>
                        <a:t> </a:t>
                      </a:r>
                      <a:r>
                        <a:rPr sz="2400" dirty="0">
                          <a:latin typeface="Times New Roman"/>
                          <a:cs typeface="Times New Roman"/>
                        </a:rPr>
                        <a:t>xin,</a:t>
                      </a:r>
                      <a:r>
                        <a:rPr sz="2400" spc="-5" dirty="0">
                          <a:latin typeface="Times New Roman"/>
                          <a:cs typeface="Times New Roman"/>
                        </a:rPr>
                        <a:t> </a:t>
                      </a:r>
                      <a:r>
                        <a:rPr sz="2400" dirty="0">
                          <a:latin typeface="Times New Roman"/>
                          <a:cs typeface="Times New Roman"/>
                        </a:rPr>
                        <a:t>thiết</a:t>
                      </a:r>
                      <a:r>
                        <a:rPr sz="2400" spc="5" dirty="0">
                          <a:latin typeface="Times New Roman"/>
                          <a:cs typeface="Times New Roman"/>
                        </a:rPr>
                        <a:t> </a:t>
                      </a:r>
                      <a:r>
                        <a:rPr sz="2400" dirty="0">
                          <a:latin typeface="Times New Roman"/>
                          <a:cs typeface="Times New Roman"/>
                        </a:rPr>
                        <a:t>bị</a:t>
                      </a:r>
                      <a:r>
                        <a:rPr sz="2400" spc="-5" dirty="0">
                          <a:latin typeface="Times New Roman"/>
                          <a:cs typeface="Times New Roman"/>
                        </a:rPr>
                        <a:t> </a:t>
                      </a:r>
                      <a:r>
                        <a:rPr sz="2400" dirty="0">
                          <a:latin typeface="Times New Roman"/>
                          <a:cs typeface="Times New Roman"/>
                        </a:rPr>
                        <a:t>y</a:t>
                      </a:r>
                      <a:r>
                        <a:rPr sz="2400" spc="5" dirty="0">
                          <a:latin typeface="Times New Roman"/>
                          <a:cs typeface="Times New Roman"/>
                        </a:rPr>
                        <a:t> </a:t>
                      </a:r>
                      <a:r>
                        <a:rPr sz="2400" spc="-25" dirty="0">
                          <a:latin typeface="Times New Roman"/>
                          <a:cs typeface="Times New Roman"/>
                        </a:rPr>
                        <a:t>tế </a:t>
                      </a:r>
                      <a:r>
                        <a:rPr sz="2400" dirty="0">
                          <a:latin typeface="Times New Roman"/>
                          <a:cs typeface="Times New Roman"/>
                        </a:rPr>
                        <a:t>thông</a:t>
                      </a:r>
                      <a:r>
                        <a:rPr sz="2400" spc="-5" dirty="0">
                          <a:latin typeface="Times New Roman"/>
                          <a:cs typeface="Times New Roman"/>
                        </a:rPr>
                        <a:t> </a:t>
                      </a:r>
                      <a:r>
                        <a:rPr sz="2400" dirty="0">
                          <a:latin typeface="Times New Roman"/>
                          <a:cs typeface="Times New Roman"/>
                        </a:rPr>
                        <a:t>qua các</a:t>
                      </a:r>
                      <a:r>
                        <a:rPr sz="2400" spc="-25" dirty="0">
                          <a:latin typeface="Times New Roman"/>
                          <a:cs typeface="Times New Roman"/>
                        </a:rPr>
                        <a:t> </a:t>
                      </a:r>
                      <a:r>
                        <a:rPr sz="2400" dirty="0">
                          <a:latin typeface="Times New Roman"/>
                          <a:cs typeface="Times New Roman"/>
                        </a:rPr>
                        <a:t>tổ chức</a:t>
                      </a:r>
                      <a:r>
                        <a:rPr sz="2400" spc="-10" dirty="0">
                          <a:latin typeface="Times New Roman"/>
                          <a:cs typeface="Times New Roman"/>
                        </a:rPr>
                        <a:t> </a:t>
                      </a:r>
                      <a:r>
                        <a:rPr sz="2400" dirty="0">
                          <a:latin typeface="Times New Roman"/>
                          <a:cs typeface="Times New Roman"/>
                        </a:rPr>
                        <a:t>quốc </a:t>
                      </a:r>
                      <a:r>
                        <a:rPr sz="2400" spc="-25" dirty="0">
                          <a:latin typeface="Times New Roman"/>
                          <a:cs typeface="Times New Roman"/>
                        </a:rPr>
                        <a:t>tế</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tc>
                  <a:txBody>
                    <a:bodyPr/>
                    <a:lstStyle/>
                    <a:p>
                      <a:pPr marL="92075">
                        <a:lnSpc>
                          <a:spcPct val="100000"/>
                        </a:lnSpc>
                        <a:spcBef>
                          <a:spcPts val="280"/>
                        </a:spcBef>
                      </a:pPr>
                      <a:r>
                        <a:rPr sz="2400" dirty="0">
                          <a:latin typeface="Times New Roman"/>
                          <a:cs typeface="Times New Roman"/>
                        </a:rPr>
                        <a:t>Bộ</a:t>
                      </a:r>
                      <a:r>
                        <a:rPr sz="2400" spc="-20" dirty="0">
                          <a:latin typeface="Times New Roman"/>
                          <a:cs typeface="Times New Roman"/>
                        </a:rPr>
                        <a:t> </a:t>
                      </a:r>
                      <a:r>
                        <a:rPr sz="2400" dirty="0">
                          <a:latin typeface="Times New Roman"/>
                          <a:cs typeface="Times New Roman"/>
                        </a:rPr>
                        <a:t>trưởng</a:t>
                      </a:r>
                      <a:r>
                        <a:rPr sz="2400" spc="-25" dirty="0">
                          <a:latin typeface="Times New Roman"/>
                          <a:cs typeface="Times New Roman"/>
                        </a:rPr>
                        <a:t> </a:t>
                      </a:r>
                      <a:r>
                        <a:rPr sz="2400" dirty="0">
                          <a:latin typeface="Times New Roman"/>
                          <a:cs typeface="Times New Roman"/>
                        </a:rPr>
                        <a:t>Bộ</a:t>
                      </a:r>
                      <a:r>
                        <a:rPr sz="2400" spc="-100" dirty="0">
                          <a:latin typeface="Times New Roman"/>
                          <a:cs typeface="Times New Roman"/>
                        </a:rPr>
                        <a:t> </a:t>
                      </a:r>
                      <a:r>
                        <a:rPr sz="2400" dirty="0">
                          <a:latin typeface="Times New Roman"/>
                          <a:cs typeface="Times New Roman"/>
                        </a:rPr>
                        <a:t>Y</a:t>
                      </a:r>
                      <a:r>
                        <a:rPr sz="2400" spc="-105" dirty="0">
                          <a:latin typeface="Times New Roman"/>
                          <a:cs typeface="Times New Roman"/>
                        </a:rPr>
                        <a:t> </a:t>
                      </a:r>
                      <a:r>
                        <a:rPr sz="2400" spc="-25" dirty="0">
                          <a:latin typeface="Times New Roman"/>
                          <a:cs typeface="Times New Roman"/>
                        </a:rPr>
                        <a:t>tế</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extLst>
                  <a:ext uri="{0D108BD9-81ED-4DB2-BD59-A6C34878D82A}">
                    <a16:rowId xmlns:a16="http://schemas.microsoft.com/office/drawing/2014/main" val="10002"/>
                  </a:ext>
                </a:extLst>
              </a:tr>
              <a:tr h="822960">
                <a:tc>
                  <a:txBody>
                    <a:bodyPr/>
                    <a:lstStyle/>
                    <a:p>
                      <a:pPr marL="91440" marR="83820">
                        <a:lnSpc>
                          <a:spcPct val="100000"/>
                        </a:lnSpc>
                        <a:spcBef>
                          <a:spcPts val="280"/>
                        </a:spcBef>
                        <a:tabLst>
                          <a:tab pos="734695" algn="l"/>
                          <a:tab pos="1446530" algn="l"/>
                          <a:tab pos="1918970" algn="l"/>
                          <a:tab pos="2545080" algn="l"/>
                          <a:tab pos="3153410" algn="l"/>
                          <a:tab pos="3780154" algn="l"/>
                          <a:tab pos="4490085" algn="l"/>
                        </a:tabLst>
                      </a:pPr>
                      <a:r>
                        <a:rPr sz="2400" spc="-25" dirty="0">
                          <a:latin typeface="Times New Roman"/>
                          <a:cs typeface="Times New Roman"/>
                        </a:rPr>
                        <a:t>Gói</a:t>
                      </a:r>
                      <a:r>
                        <a:rPr sz="2400" dirty="0">
                          <a:latin typeface="Times New Roman"/>
                          <a:cs typeface="Times New Roman"/>
                        </a:rPr>
                        <a:t>	</a:t>
                      </a:r>
                      <a:r>
                        <a:rPr sz="2400" spc="-20" dirty="0">
                          <a:latin typeface="Times New Roman"/>
                          <a:cs typeface="Times New Roman"/>
                        </a:rPr>
                        <a:t>thầu</a:t>
                      </a:r>
                      <a:r>
                        <a:rPr sz="2400" dirty="0">
                          <a:latin typeface="Times New Roman"/>
                          <a:cs typeface="Times New Roman"/>
                        </a:rPr>
                        <a:t>	</a:t>
                      </a:r>
                      <a:r>
                        <a:rPr sz="2400" spc="-25" dirty="0">
                          <a:latin typeface="Times New Roman"/>
                          <a:cs typeface="Times New Roman"/>
                        </a:rPr>
                        <a:t>có</a:t>
                      </a:r>
                      <a:r>
                        <a:rPr sz="2400" dirty="0">
                          <a:latin typeface="Times New Roman"/>
                          <a:cs typeface="Times New Roman"/>
                        </a:rPr>
                        <a:t>	</a:t>
                      </a:r>
                      <a:r>
                        <a:rPr sz="2400" spc="-25" dirty="0">
                          <a:latin typeface="Times New Roman"/>
                          <a:cs typeface="Times New Roman"/>
                        </a:rPr>
                        <a:t>yêu</a:t>
                      </a:r>
                      <a:r>
                        <a:rPr sz="2400" dirty="0">
                          <a:latin typeface="Times New Roman"/>
                          <a:cs typeface="Times New Roman"/>
                        </a:rPr>
                        <a:t>	</a:t>
                      </a:r>
                      <a:r>
                        <a:rPr sz="2400" spc="-25" dirty="0">
                          <a:latin typeface="Times New Roman"/>
                          <a:cs typeface="Times New Roman"/>
                        </a:rPr>
                        <a:t>cầu</a:t>
                      </a:r>
                      <a:r>
                        <a:rPr sz="2400" dirty="0">
                          <a:latin typeface="Times New Roman"/>
                          <a:cs typeface="Times New Roman"/>
                        </a:rPr>
                        <a:t>	</a:t>
                      </a:r>
                      <a:r>
                        <a:rPr sz="2400" spc="-25" dirty="0">
                          <a:latin typeface="Times New Roman"/>
                          <a:cs typeface="Times New Roman"/>
                        </a:rPr>
                        <a:t>bảo</a:t>
                      </a:r>
                      <a:r>
                        <a:rPr sz="2400" dirty="0">
                          <a:latin typeface="Times New Roman"/>
                          <a:cs typeface="Times New Roman"/>
                        </a:rPr>
                        <a:t>	</a:t>
                      </a:r>
                      <a:r>
                        <a:rPr sz="2400" spc="-25" dirty="0">
                          <a:latin typeface="Times New Roman"/>
                          <a:cs typeface="Times New Roman"/>
                        </a:rPr>
                        <a:t>đảm</a:t>
                      </a:r>
                      <a:r>
                        <a:rPr sz="2400" dirty="0">
                          <a:latin typeface="Times New Roman"/>
                          <a:cs typeface="Times New Roman"/>
                        </a:rPr>
                        <a:t>	</a:t>
                      </a:r>
                      <a:r>
                        <a:rPr sz="2400" spc="-20" dirty="0">
                          <a:latin typeface="Times New Roman"/>
                          <a:cs typeface="Times New Roman"/>
                        </a:rPr>
                        <a:t>quốc </a:t>
                      </a:r>
                      <a:r>
                        <a:rPr sz="2400" dirty="0">
                          <a:latin typeface="Times New Roman"/>
                          <a:cs typeface="Times New Roman"/>
                        </a:rPr>
                        <a:t>phòng,</a:t>
                      </a:r>
                      <a:r>
                        <a:rPr sz="2400" spc="-15" dirty="0">
                          <a:latin typeface="Times New Roman"/>
                          <a:cs typeface="Times New Roman"/>
                        </a:rPr>
                        <a:t> </a:t>
                      </a:r>
                      <a:r>
                        <a:rPr sz="2400" dirty="0">
                          <a:latin typeface="Times New Roman"/>
                          <a:cs typeface="Times New Roman"/>
                        </a:rPr>
                        <a:t>an</a:t>
                      </a:r>
                      <a:r>
                        <a:rPr sz="2400" spc="-15" dirty="0">
                          <a:latin typeface="Times New Roman"/>
                          <a:cs typeface="Times New Roman"/>
                        </a:rPr>
                        <a:t> </a:t>
                      </a:r>
                      <a:r>
                        <a:rPr sz="2400" spc="-10" dirty="0">
                          <a:latin typeface="Times New Roman"/>
                          <a:cs typeface="Times New Roman"/>
                        </a:rPr>
                        <a:t>ninh…</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tc>
                  <a:txBody>
                    <a:bodyPr/>
                    <a:lstStyle/>
                    <a:p>
                      <a:pPr marL="92075">
                        <a:lnSpc>
                          <a:spcPct val="100000"/>
                        </a:lnSpc>
                        <a:spcBef>
                          <a:spcPts val="280"/>
                        </a:spcBef>
                      </a:pPr>
                      <a:r>
                        <a:rPr sz="2400" dirty="0">
                          <a:latin typeface="Times New Roman"/>
                          <a:cs typeface="Times New Roman"/>
                        </a:rPr>
                        <a:t>Thủ</a:t>
                      </a:r>
                      <a:r>
                        <a:rPr sz="2400" spc="-20" dirty="0">
                          <a:latin typeface="Times New Roman"/>
                          <a:cs typeface="Times New Roman"/>
                        </a:rPr>
                        <a:t> </a:t>
                      </a:r>
                      <a:r>
                        <a:rPr sz="2400" dirty="0">
                          <a:latin typeface="Times New Roman"/>
                          <a:cs typeface="Times New Roman"/>
                        </a:rPr>
                        <a:t>tướng</a:t>
                      </a:r>
                      <a:r>
                        <a:rPr sz="2400" spc="-20" dirty="0">
                          <a:latin typeface="Times New Roman"/>
                          <a:cs typeface="Times New Roman"/>
                        </a:rPr>
                        <a:t> </a:t>
                      </a:r>
                      <a:r>
                        <a:rPr sz="2400" dirty="0">
                          <a:latin typeface="Times New Roman"/>
                          <a:cs typeface="Times New Roman"/>
                        </a:rPr>
                        <a:t>Chính</a:t>
                      </a:r>
                      <a:r>
                        <a:rPr sz="2400" spc="-35" dirty="0">
                          <a:latin typeface="Times New Roman"/>
                          <a:cs typeface="Times New Roman"/>
                        </a:rPr>
                        <a:t> </a:t>
                      </a:r>
                      <a:r>
                        <a:rPr sz="2400" spc="-25" dirty="0">
                          <a:latin typeface="Times New Roman"/>
                          <a:cs typeface="Times New Roman"/>
                        </a:rPr>
                        <a:t>phủ</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extLst>
                  <a:ext uri="{0D108BD9-81ED-4DB2-BD59-A6C34878D82A}">
                    <a16:rowId xmlns:a16="http://schemas.microsoft.com/office/drawing/2014/main" val="10003"/>
                  </a:ext>
                </a:extLst>
              </a:tr>
              <a:tr h="822325">
                <a:tc>
                  <a:txBody>
                    <a:bodyPr/>
                    <a:lstStyle/>
                    <a:p>
                      <a:pPr marL="91440" marR="81915">
                        <a:lnSpc>
                          <a:spcPct val="100000"/>
                        </a:lnSpc>
                        <a:spcBef>
                          <a:spcPts val="284"/>
                        </a:spcBef>
                      </a:pPr>
                      <a:r>
                        <a:rPr sz="2400" dirty="0">
                          <a:latin typeface="Times New Roman"/>
                          <a:cs typeface="Times New Roman"/>
                        </a:rPr>
                        <a:t>Lựa</a:t>
                      </a:r>
                      <a:r>
                        <a:rPr sz="2400" spc="80" dirty="0">
                          <a:latin typeface="Times New Roman"/>
                          <a:cs typeface="Times New Roman"/>
                        </a:rPr>
                        <a:t> </a:t>
                      </a:r>
                      <a:r>
                        <a:rPr sz="2400" dirty="0">
                          <a:latin typeface="Times New Roman"/>
                          <a:cs typeface="Times New Roman"/>
                        </a:rPr>
                        <a:t>chọn</a:t>
                      </a:r>
                      <a:r>
                        <a:rPr sz="2400" spc="90" dirty="0">
                          <a:latin typeface="Times New Roman"/>
                          <a:cs typeface="Times New Roman"/>
                        </a:rPr>
                        <a:t> </a:t>
                      </a:r>
                      <a:r>
                        <a:rPr sz="2400" dirty="0">
                          <a:latin typeface="Times New Roman"/>
                          <a:cs typeface="Times New Roman"/>
                        </a:rPr>
                        <a:t>luật</a:t>
                      </a:r>
                      <a:r>
                        <a:rPr sz="2400" spc="95" dirty="0">
                          <a:latin typeface="Times New Roman"/>
                          <a:cs typeface="Times New Roman"/>
                        </a:rPr>
                        <a:t> </a:t>
                      </a:r>
                      <a:r>
                        <a:rPr sz="2400" dirty="0">
                          <a:latin typeface="Times New Roman"/>
                          <a:cs typeface="Times New Roman"/>
                        </a:rPr>
                        <a:t>sư</a:t>
                      </a:r>
                      <a:r>
                        <a:rPr sz="2400" spc="85" dirty="0">
                          <a:latin typeface="Times New Roman"/>
                          <a:cs typeface="Times New Roman"/>
                        </a:rPr>
                        <a:t> </a:t>
                      </a:r>
                      <a:r>
                        <a:rPr sz="2400" dirty="0">
                          <a:latin typeface="Times New Roman"/>
                          <a:cs typeface="Times New Roman"/>
                        </a:rPr>
                        <a:t>để</a:t>
                      </a:r>
                      <a:r>
                        <a:rPr sz="2400" spc="90" dirty="0">
                          <a:latin typeface="Times New Roman"/>
                          <a:cs typeface="Times New Roman"/>
                        </a:rPr>
                        <a:t> </a:t>
                      </a:r>
                      <a:r>
                        <a:rPr sz="2400" dirty="0">
                          <a:latin typeface="Times New Roman"/>
                          <a:cs typeface="Times New Roman"/>
                        </a:rPr>
                        <a:t>bảo</a:t>
                      </a:r>
                      <a:r>
                        <a:rPr sz="2400" spc="80" dirty="0">
                          <a:latin typeface="Times New Roman"/>
                          <a:cs typeface="Times New Roman"/>
                        </a:rPr>
                        <a:t> </a:t>
                      </a:r>
                      <a:r>
                        <a:rPr sz="2400" dirty="0">
                          <a:latin typeface="Times New Roman"/>
                          <a:cs typeface="Times New Roman"/>
                        </a:rPr>
                        <a:t>vệ</a:t>
                      </a:r>
                      <a:r>
                        <a:rPr sz="2400" spc="90" dirty="0">
                          <a:latin typeface="Times New Roman"/>
                          <a:cs typeface="Times New Roman"/>
                        </a:rPr>
                        <a:t> </a:t>
                      </a:r>
                      <a:r>
                        <a:rPr sz="2400" dirty="0">
                          <a:latin typeface="Times New Roman"/>
                          <a:cs typeface="Times New Roman"/>
                        </a:rPr>
                        <a:t>quyền</a:t>
                      </a:r>
                      <a:r>
                        <a:rPr sz="2400" spc="90" dirty="0">
                          <a:latin typeface="Times New Roman"/>
                          <a:cs typeface="Times New Roman"/>
                        </a:rPr>
                        <a:t> </a:t>
                      </a:r>
                      <a:r>
                        <a:rPr sz="2400" dirty="0">
                          <a:latin typeface="Times New Roman"/>
                          <a:cs typeface="Times New Roman"/>
                        </a:rPr>
                        <a:t>và</a:t>
                      </a:r>
                      <a:r>
                        <a:rPr sz="2400" spc="90" dirty="0">
                          <a:latin typeface="Times New Roman"/>
                          <a:cs typeface="Times New Roman"/>
                        </a:rPr>
                        <a:t> </a:t>
                      </a:r>
                      <a:r>
                        <a:rPr sz="2400" spc="-25" dirty="0">
                          <a:latin typeface="Times New Roman"/>
                          <a:cs typeface="Times New Roman"/>
                        </a:rPr>
                        <a:t>lợi </a:t>
                      </a:r>
                      <a:r>
                        <a:rPr sz="2400" dirty="0">
                          <a:latin typeface="Times New Roman"/>
                          <a:cs typeface="Times New Roman"/>
                        </a:rPr>
                        <a:t>ích</a:t>
                      </a:r>
                      <a:r>
                        <a:rPr sz="2400" spc="-15" dirty="0">
                          <a:latin typeface="Times New Roman"/>
                          <a:cs typeface="Times New Roman"/>
                        </a:rPr>
                        <a:t> </a:t>
                      </a:r>
                      <a:r>
                        <a:rPr sz="2400" dirty="0">
                          <a:latin typeface="Times New Roman"/>
                          <a:cs typeface="Times New Roman"/>
                        </a:rPr>
                        <a:t>của</a:t>
                      </a:r>
                      <a:r>
                        <a:rPr sz="2400" spc="-20" dirty="0">
                          <a:latin typeface="Times New Roman"/>
                          <a:cs typeface="Times New Roman"/>
                        </a:rPr>
                        <a:t> </a:t>
                      </a:r>
                      <a:r>
                        <a:rPr sz="2400" dirty="0">
                          <a:latin typeface="Times New Roman"/>
                          <a:cs typeface="Times New Roman"/>
                        </a:rPr>
                        <a:t>Nhà</a:t>
                      </a:r>
                      <a:r>
                        <a:rPr sz="2400" spc="-10" dirty="0">
                          <a:latin typeface="Times New Roman"/>
                          <a:cs typeface="Times New Roman"/>
                        </a:rPr>
                        <a:t> nước…</a:t>
                      </a:r>
                      <a:endParaRPr sz="2400">
                        <a:latin typeface="Times New Roman"/>
                        <a:cs typeface="Times New Roman"/>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tc>
                  <a:txBody>
                    <a:bodyPr/>
                    <a:lstStyle/>
                    <a:p>
                      <a:pPr marL="92075" marR="83185">
                        <a:lnSpc>
                          <a:spcPct val="100000"/>
                        </a:lnSpc>
                        <a:spcBef>
                          <a:spcPts val="284"/>
                        </a:spcBef>
                      </a:pPr>
                      <a:r>
                        <a:rPr sz="2400" dirty="0">
                          <a:latin typeface="Times New Roman"/>
                          <a:cs typeface="Times New Roman"/>
                        </a:rPr>
                        <a:t>BT,</a:t>
                      </a:r>
                      <a:r>
                        <a:rPr sz="2400" spc="200" dirty="0">
                          <a:latin typeface="Times New Roman"/>
                          <a:cs typeface="Times New Roman"/>
                        </a:rPr>
                        <a:t> </a:t>
                      </a:r>
                      <a:r>
                        <a:rPr sz="2400" dirty="0">
                          <a:latin typeface="Times New Roman"/>
                          <a:cs typeface="Times New Roman"/>
                        </a:rPr>
                        <a:t>Thủ</a:t>
                      </a:r>
                      <a:r>
                        <a:rPr sz="2400" spc="204" dirty="0">
                          <a:latin typeface="Times New Roman"/>
                          <a:cs typeface="Times New Roman"/>
                        </a:rPr>
                        <a:t> </a:t>
                      </a:r>
                      <a:r>
                        <a:rPr sz="2400" dirty="0">
                          <a:latin typeface="Times New Roman"/>
                          <a:cs typeface="Times New Roman"/>
                        </a:rPr>
                        <a:t>trưởng</a:t>
                      </a:r>
                      <a:r>
                        <a:rPr sz="2400" spc="204" dirty="0">
                          <a:latin typeface="Times New Roman"/>
                          <a:cs typeface="Times New Roman"/>
                        </a:rPr>
                        <a:t> </a:t>
                      </a:r>
                      <a:r>
                        <a:rPr sz="2400" dirty="0">
                          <a:latin typeface="Times New Roman"/>
                          <a:cs typeface="Times New Roman"/>
                        </a:rPr>
                        <a:t>cơ</a:t>
                      </a:r>
                      <a:r>
                        <a:rPr sz="2400" spc="204" dirty="0">
                          <a:latin typeface="Times New Roman"/>
                          <a:cs typeface="Times New Roman"/>
                        </a:rPr>
                        <a:t> </a:t>
                      </a:r>
                      <a:r>
                        <a:rPr sz="2400" dirty="0">
                          <a:latin typeface="Times New Roman"/>
                          <a:cs typeface="Times New Roman"/>
                        </a:rPr>
                        <a:t>quan,</a:t>
                      </a:r>
                      <a:r>
                        <a:rPr sz="2400" spc="204" dirty="0">
                          <a:latin typeface="Times New Roman"/>
                          <a:cs typeface="Times New Roman"/>
                        </a:rPr>
                        <a:t> </a:t>
                      </a:r>
                      <a:r>
                        <a:rPr sz="2400" dirty="0">
                          <a:latin typeface="Times New Roman"/>
                          <a:cs typeface="Times New Roman"/>
                        </a:rPr>
                        <a:t>Chủ</a:t>
                      </a:r>
                      <a:r>
                        <a:rPr sz="2400" spc="200" dirty="0">
                          <a:latin typeface="Times New Roman"/>
                          <a:cs typeface="Times New Roman"/>
                        </a:rPr>
                        <a:t> </a:t>
                      </a:r>
                      <a:r>
                        <a:rPr sz="2400" dirty="0">
                          <a:latin typeface="Times New Roman"/>
                          <a:cs typeface="Times New Roman"/>
                        </a:rPr>
                        <a:t>tịch</a:t>
                      </a:r>
                      <a:r>
                        <a:rPr sz="2400" spc="195" dirty="0">
                          <a:latin typeface="Times New Roman"/>
                          <a:cs typeface="Times New Roman"/>
                        </a:rPr>
                        <a:t> </a:t>
                      </a:r>
                      <a:r>
                        <a:rPr sz="2400" dirty="0">
                          <a:latin typeface="Times New Roman"/>
                          <a:cs typeface="Times New Roman"/>
                        </a:rPr>
                        <a:t>Ủy</a:t>
                      </a:r>
                      <a:r>
                        <a:rPr sz="2400" spc="200" dirty="0">
                          <a:latin typeface="Times New Roman"/>
                          <a:cs typeface="Times New Roman"/>
                        </a:rPr>
                        <a:t> </a:t>
                      </a:r>
                      <a:r>
                        <a:rPr sz="2400" spc="-25" dirty="0">
                          <a:latin typeface="Times New Roman"/>
                          <a:cs typeface="Times New Roman"/>
                        </a:rPr>
                        <a:t>ban </a:t>
                      </a:r>
                      <a:r>
                        <a:rPr sz="2400" dirty="0">
                          <a:latin typeface="Times New Roman"/>
                          <a:cs typeface="Times New Roman"/>
                        </a:rPr>
                        <a:t>nhân </a:t>
                      </a:r>
                      <a:r>
                        <a:rPr sz="2400" spc="-25" dirty="0">
                          <a:latin typeface="Times New Roman"/>
                          <a:cs typeface="Times New Roman"/>
                        </a:rPr>
                        <a:t>dân</a:t>
                      </a:r>
                      <a:endParaRPr sz="2400">
                        <a:latin typeface="Times New Roman"/>
                        <a:cs typeface="Times New Roman"/>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extLst>
                  <a:ext uri="{0D108BD9-81ED-4DB2-BD59-A6C34878D82A}">
                    <a16:rowId xmlns:a16="http://schemas.microsoft.com/office/drawing/2014/main" val="10004"/>
                  </a:ext>
                </a:extLst>
              </a:tr>
              <a:tr h="1188720">
                <a:tc>
                  <a:txBody>
                    <a:bodyPr/>
                    <a:lstStyle/>
                    <a:p>
                      <a:pPr marL="91440" marR="83820" algn="just">
                        <a:lnSpc>
                          <a:spcPct val="100000"/>
                        </a:lnSpc>
                        <a:spcBef>
                          <a:spcPts val="285"/>
                        </a:spcBef>
                      </a:pPr>
                      <a:r>
                        <a:rPr sz="2400" dirty="0">
                          <a:latin typeface="Times New Roman"/>
                          <a:cs typeface="Times New Roman"/>
                        </a:rPr>
                        <a:t>Gói</a:t>
                      </a:r>
                      <a:r>
                        <a:rPr sz="2400" spc="150" dirty="0">
                          <a:latin typeface="Times New Roman"/>
                          <a:cs typeface="Times New Roman"/>
                        </a:rPr>
                        <a:t> </a:t>
                      </a:r>
                      <a:r>
                        <a:rPr sz="2400" dirty="0">
                          <a:latin typeface="Times New Roman"/>
                          <a:cs typeface="Times New Roman"/>
                        </a:rPr>
                        <a:t>thầu</a:t>
                      </a:r>
                      <a:r>
                        <a:rPr sz="2400" spc="140" dirty="0">
                          <a:latin typeface="Times New Roman"/>
                          <a:cs typeface="Times New Roman"/>
                        </a:rPr>
                        <a:t> </a:t>
                      </a:r>
                      <a:r>
                        <a:rPr sz="2400" dirty="0">
                          <a:latin typeface="Times New Roman"/>
                          <a:cs typeface="Times New Roman"/>
                        </a:rPr>
                        <a:t>về</a:t>
                      </a:r>
                      <a:r>
                        <a:rPr sz="2400" spc="135" dirty="0">
                          <a:latin typeface="Times New Roman"/>
                          <a:cs typeface="Times New Roman"/>
                        </a:rPr>
                        <a:t> </a:t>
                      </a:r>
                      <a:r>
                        <a:rPr sz="2400" dirty="0">
                          <a:latin typeface="Times New Roman"/>
                          <a:cs typeface="Times New Roman"/>
                        </a:rPr>
                        <a:t>đào</a:t>
                      </a:r>
                      <a:r>
                        <a:rPr sz="2400" spc="145" dirty="0">
                          <a:latin typeface="Times New Roman"/>
                          <a:cs typeface="Times New Roman"/>
                        </a:rPr>
                        <a:t> </a:t>
                      </a:r>
                      <a:r>
                        <a:rPr sz="2400" dirty="0">
                          <a:latin typeface="Times New Roman"/>
                          <a:cs typeface="Times New Roman"/>
                        </a:rPr>
                        <a:t>tạo</a:t>
                      </a:r>
                      <a:r>
                        <a:rPr sz="2400" spc="130" dirty="0">
                          <a:latin typeface="Times New Roman"/>
                          <a:cs typeface="Times New Roman"/>
                        </a:rPr>
                        <a:t> </a:t>
                      </a:r>
                      <a:r>
                        <a:rPr sz="2400" dirty="0">
                          <a:latin typeface="Times New Roman"/>
                          <a:cs typeface="Times New Roman"/>
                        </a:rPr>
                        <a:t>chuyên</a:t>
                      </a:r>
                      <a:r>
                        <a:rPr sz="2400" spc="150" dirty="0">
                          <a:latin typeface="Times New Roman"/>
                          <a:cs typeface="Times New Roman"/>
                        </a:rPr>
                        <a:t> </a:t>
                      </a:r>
                      <a:r>
                        <a:rPr sz="2400" dirty="0">
                          <a:latin typeface="Times New Roman"/>
                          <a:cs typeface="Times New Roman"/>
                        </a:rPr>
                        <a:t>sâu,</a:t>
                      </a:r>
                      <a:r>
                        <a:rPr sz="2400" spc="130" dirty="0">
                          <a:latin typeface="Times New Roman"/>
                          <a:cs typeface="Times New Roman"/>
                        </a:rPr>
                        <a:t> </a:t>
                      </a:r>
                      <a:r>
                        <a:rPr sz="2400" spc="-10" dirty="0">
                          <a:latin typeface="Times New Roman"/>
                          <a:cs typeface="Times New Roman"/>
                        </a:rPr>
                        <a:t>chuyên </a:t>
                      </a:r>
                      <a:r>
                        <a:rPr sz="2400" dirty="0">
                          <a:latin typeface="Times New Roman"/>
                          <a:cs typeface="Times New Roman"/>
                        </a:rPr>
                        <a:t>ngành</a:t>
                      </a:r>
                      <a:r>
                        <a:rPr sz="2400" spc="345" dirty="0">
                          <a:latin typeface="Times New Roman"/>
                          <a:cs typeface="Times New Roman"/>
                        </a:rPr>
                        <a:t> </a:t>
                      </a:r>
                      <a:r>
                        <a:rPr sz="2400" dirty="0">
                          <a:latin typeface="Times New Roman"/>
                          <a:cs typeface="Times New Roman"/>
                        </a:rPr>
                        <a:t>đặc</a:t>
                      </a:r>
                      <a:r>
                        <a:rPr sz="2400" spc="340" dirty="0">
                          <a:latin typeface="Times New Roman"/>
                          <a:cs typeface="Times New Roman"/>
                        </a:rPr>
                        <a:t> </a:t>
                      </a:r>
                      <a:r>
                        <a:rPr sz="2400" dirty="0">
                          <a:latin typeface="Times New Roman"/>
                          <a:cs typeface="Times New Roman"/>
                        </a:rPr>
                        <a:t>thù</a:t>
                      </a:r>
                      <a:r>
                        <a:rPr sz="2400" spc="350" dirty="0">
                          <a:latin typeface="Times New Roman"/>
                          <a:cs typeface="Times New Roman"/>
                        </a:rPr>
                        <a:t> </a:t>
                      </a:r>
                      <a:r>
                        <a:rPr sz="2400" dirty="0">
                          <a:latin typeface="Times New Roman"/>
                          <a:cs typeface="Times New Roman"/>
                        </a:rPr>
                        <a:t>cho</a:t>
                      </a:r>
                      <a:r>
                        <a:rPr sz="2400" spc="350" dirty="0">
                          <a:latin typeface="Times New Roman"/>
                          <a:cs typeface="Times New Roman"/>
                        </a:rPr>
                        <a:t>  </a:t>
                      </a:r>
                      <a:r>
                        <a:rPr sz="2400" dirty="0">
                          <a:latin typeface="Times New Roman"/>
                          <a:cs typeface="Times New Roman"/>
                        </a:rPr>
                        <a:t>cơ</a:t>
                      </a:r>
                      <a:r>
                        <a:rPr sz="2400" spc="360" dirty="0">
                          <a:latin typeface="Times New Roman"/>
                          <a:cs typeface="Times New Roman"/>
                        </a:rPr>
                        <a:t> </a:t>
                      </a:r>
                      <a:r>
                        <a:rPr sz="2400" dirty="0">
                          <a:latin typeface="Times New Roman"/>
                          <a:cs typeface="Times New Roman"/>
                        </a:rPr>
                        <a:t>quan</a:t>
                      </a:r>
                      <a:r>
                        <a:rPr sz="2400" spc="350" dirty="0">
                          <a:latin typeface="Times New Roman"/>
                          <a:cs typeface="Times New Roman"/>
                        </a:rPr>
                        <a:t> </a:t>
                      </a:r>
                      <a:r>
                        <a:rPr sz="2400" dirty="0">
                          <a:latin typeface="Times New Roman"/>
                          <a:cs typeface="Times New Roman"/>
                        </a:rPr>
                        <a:t>nhà</a:t>
                      </a:r>
                      <a:r>
                        <a:rPr sz="2400" spc="355" dirty="0">
                          <a:latin typeface="Times New Roman"/>
                          <a:cs typeface="Times New Roman"/>
                        </a:rPr>
                        <a:t> </a:t>
                      </a:r>
                      <a:r>
                        <a:rPr sz="2400" spc="-10" dirty="0">
                          <a:latin typeface="Times New Roman"/>
                          <a:cs typeface="Times New Roman"/>
                        </a:rPr>
                        <a:t>nước, </a:t>
                      </a:r>
                      <a:r>
                        <a:rPr sz="2400" dirty="0">
                          <a:latin typeface="Times New Roman"/>
                          <a:cs typeface="Times New Roman"/>
                        </a:rPr>
                        <a:t>đơn</a:t>
                      </a:r>
                      <a:r>
                        <a:rPr sz="2400" spc="-10" dirty="0">
                          <a:latin typeface="Times New Roman"/>
                          <a:cs typeface="Times New Roman"/>
                        </a:rPr>
                        <a:t> </a:t>
                      </a:r>
                      <a:r>
                        <a:rPr sz="2400" dirty="0">
                          <a:latin typeface="Times New Roman"/>
                          <a:cs typeface="Times New Roman"/>
                        </a:rPr>
                        <a:t>vị</a:t>
                      </a:r>
                      <a:r>
                        <a:rPr sz="2400" spc="-20" dirty="0">
                          <a:latin typeface="Times New Roman"/>
                          <a:cs typeface="Times New Roman"/>
                        </a:rPr>
                        <a:t> </a:t>
                      </a:r>
                      <a:r>
                        <a:rPr sz="2400" dirty="0">
                          <a:latin typeface="Times New Roman"/>
                          <a:cs typeface="Times New Roman"/>
                        </a:rPr>
                        <a:t>sự</a:t>
                      </a:r>
                      <a:r>
                        <a:rPr sz="2400" spc="-10" dirty="0">
                          <a:latin typeface="Times New Roman"/>
                          <a:cs typeface="Times New Roman"/>
                        </a:rPr>
                        <a:t> </a:t>
                      </a:r>
                      <a:r>
                        <a:rPr sz="2400" dirty="0">
                          <a:latin typeface="Times New Roman"/>
                          <a:cs typeface="Times New Roman"/>
                        </a:rPr>
                        <a:t>nghiệp</a:t>
                      </a:r>
                      <a:r>
                        <a:rPr sz="2400" spc="-15" dirty="0">
                          <a:latin typeface="Times New Roman"/>
                          <a:cs typeface="Times New Roman"/>
                        </a:rPr>
                        <a:t> </a:t>
                      </a:r>
                      <a:r>
                        <a:rPr sz="2400" dirty="0">
                          <a:latin typeface="Times New Roman"/>
                          <a:cs typeface="Times New Roman"/>
                        </a:rPr>
                        <a:t>công</a:t>
                      </a:r>
                      <a:r>
                        <a:rPr sz="2400" spc="-20" dirty="0">
                          <a:latin typeface="Times New Roman"/>
                          <a:cs typeface="Times New Roman"/>
                        </a:rPr>
                        <a:t> lập…</a:t>
                      </a:r>
                      <a:endParaRPr sz="240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tc>
                  <a:txBody>
                    <a:bodyPr/>
                    <a:lstStyle/>
                    <a:p>
                      <a:pPr marL="92075" marR="83185">
                        <a:lnSpc>
                          <a:spcPct val="100000"/>
                        </a:lnSpc>
                        <a:spcBef>
                          <a:spcPts val="285"/>
                        </a:spcBef>
                      </a:pPr>
                      <a:r>
                        <a:rPr sz="2400" dirty="0">
                          <a:latin typeface="Times New Roman"/>
                          <a:cs typeface="Times New Roman"/>
                        </a:rPr>
                        <a:t>BT,</a:t>
                      </a:r>
                      <a:r>
                        <a:rPr sz="2400" spc="200" dirty="0">
                          <a:latin typeface="Times New Roman"/>
                          <a:cs typeface="Times New Roman"/>
                        </a:rPr>
                        <a:t> </a:t>
                      </a:r>
                      <a:r>
                        <a:rPr sz="2400" dirty="0">
                          <a:latin typeface="Times New Roman"/>
                          <a:cs typeface="Times New Roman"/>
                        </a:rPr>
                        <a:t>Thủ</a:t>
                      </a:r>
                      <a:r>
                        <a:rPr sz="2400" spc="204" dirty="0">
                          <a:latin typeface="Times New Roman"/>
                          <a:cs typeface="Times New Roman"/>
                        </a:rPr>
                        <a:t> </a:t>
                      </a:r>
                      <a:r>
                        <a:rPr sz="2400" dirty="0">
                          <a:latin typeface="Times New Roman"/>
                          <a:cs typeface="Times New Roman"/>
                        </a:rPr>
                        <a:t>trưởng</a:t>
                      </a:r>
                      <a:r>
                        <a:rPr sz="2400" spc="204" dirty="0">
                          <a:latin typeface="Times New Roman"/>
                          <a:cs typeface="Times New Roman"/>
                        </a:rPr>
                        <a:t> </a:t>
                      </a:r>
                      <a:r>
                        <a:rPr sz="2400" dirty="0">
                          <a:latin typeface="Times New Roman"/>
                          <a:cs typeface="Times New Roman"/>
                        </a:rPr>
                        <a:t>cơ</a:t>
                      </a:r>
                      <a:r>
                        <a:rPr sz="2400" spc="204" dirty="0">
                          <a:latin typeface="Times New Roman"/>
                          <a:cs typeface="Times New Roman"/>
                        </a:rPr>
                        <a:t> </a:t>
                      </a:r>
                      <a:r>
                        <a:rPr sz="2400" dirty="0">
                          <a:latin typeface="Times New Roman"/>
                          <a:cs typeface="Times New Roman"/>
                        </a:rPr>
                        <a:t>quan,</a:t>
                      </a:r>
                      <a:r>
                        <a:rPr sz="2400" spc="204" dirty="0">
                          <a:latin typeface="Times New Roman"/>
                          <a:cs typeface="Times New Roman"/>
                        </a:rPr>
                        <a:t> </a:t>
                      </a:r>
                      <a:r>
                        <a:rPr sz="2400" dirty="0">
                          <a:latin typeface="Times New Roman"/>
                          <a:cs typeface="Times New Roman"/>
                        </a:rPr>
                        <a:t>Chủ</a:t>
                      </a:r>
                      <a:r>
                        <a:rPr sz="2400" spc="200" dirty="0">
                          <a:latin typeface="Times New Roman"/>
                          <a:cs typeface="Times New Roman"/>
                        </a:rPr>
                        <a:t> </a:t>
                      </a:r>
                      <a:r>
                        <a:rPr sz="2400" dirty="0">
                          <a:latin typeface="Times New Roman"/>
                          <a:cs typeface="Times New Roman"/>
                        </a:rPr>
                        <a:t>tịch</a:t>
                      </a:r>
                      <a:r>
                        <a:rPr sz="2400" spc="195" dirty="0">
                          <a:latin typeface="Times New Roman"/>
                          <a:cs typeface="Times New Roman"/>
                        </a:rPr>
                        <a:t> </a:t>
                      </a:r>
                      <a:r>
                        <a:rPr sz="2400" dirty="0">
                          <a:latin typeface="Times New Roman"/>
                          <a:cs typeface="Times New Roman"/>
                        </a:rPr>
                        <a:t>Ủy</a:t>
                      </a:r>
                      <a:r>
                        <a:rPr sz="2400" spc="200" dirty="0">
                          <a:latin typeface="Times New Roman"/>
                          <a:cs typeface="Times New Roman"/>
                        </a:rPr>
                        <a:t> </a:t>
                      </a:r>
                      <a:r>
                        <a:rPr sz="2400" spc="-25" dirty="0">
                          <a:latin typeface="Times New Roman"/>
                          <a:cs typeface="Times New Roman"/>
                        </a:rPr>
                        <a:t>ban </a:t>
                      </a:r>
                      <a:r>
                        <a:rPr sz="2400" dirty="0">
                          <a:latin typeface="Times New Roman"/>
                          <a:cs typeface="Times New Roman"/>
                        </a:rPr>
                        <a:t>nhân </a:t>
                      </a:r>
                      <a:r>
                        <a:rPr sz="2400" spc="-25" dirty="0">
                          <a:latin typeface="Times New Roman"/>
                          <a:cs typeface="Times New Roman"/>
                        </a:rPr>
                        <a:t>dân</a:t>
                      </a:r>
                      <a:endParaRPr sz="2400" dirty="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4F1FFB1D-3521-475C-5F1E-AEBE757D46E7}"/>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2417551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05585860"/>
              </p:ext>
            </p:extLst>
          </p:nvPr>
        </p:nvGraphicFramePr>
        <p:xfrm>
          <a:off x="705485" y="1358347"/>
          <a:ext cx="10781030" cy="5315326"/>
        </p:xfrm>
        <a:graphic>
          <a:graphicData uri="http://schemas.openxmlformats.org/drawingml/2006/table">
            <a:tbl>
              <a:tblPr firstRow="1" bandRow="1">
                <a:tableStyleId>{2D5ABB26-0587-4C30-8999-92F81FD0307C}</a:tableStyleId>
              </a:tblPr>
              <a:tblGrid>
                <a:gridCol w="6222439">
                  <a:extLst>
                    <a:ext uri="{9D8B030D-6E8A-4147-A177-3AD203B41FA5}">
                      <a16:colId xmlns:a16="http://schemas.microsoft.com/office/drawing/2014/main" val="20000"/>
                    </a:ext>
                  </a:extLst>
                </a:gridCol>
                <a:gridCol w="4558591">
                  <a:extLst>
                    <a:ext uri="{9D8B030D-6E8A-4147-A177-3AD203B41FA5}">
                      <a16:colId xmlns:a16="http://schemas.microsoft.com/office/drawing/2014/main" val="20001"/>
                    </a:ext>
                  </a:extLst>
                </a:gridCol>
              </a:tblGrid>
              <a:tr h="546018">
                <a:tc>
                  <a:txBody>
                    <a:bodyPr/>
                    <a:lstStyle/>
                    <a:p>
                      <a:pPr marL="635" algn="ctr">
                        <a:lnSpc>
                          <a:spcPct val="100000"/>
                        </a:lnSpc>
                        <a:spcBef>
                          <a:spcPts val="275"/>
                        </a:spcBef>
                      </a:pPr>
                      <a:r>
                        <a:rPr sz="2400" b="1" spc="-20" dirty="0">
                          <a:latin typeface="Times New Roman"/>
                          <a:cs typeface="Times New Roman"/>
                        </a:rPr>
                        <a:t>Trường</a:t>
                      </a:r>
                      <a:r>
                        <a:rPr sz="2400" b="1" spc="-95" dirty="0">
                          <a:latin typeface="Times New Roman"/>
                          <a:cs typeface="Times New Roman"/>
                        </a:rPr>
                        <a:t> </a:t>
                      </a:r>
                      <a:r>
                        <a:rPr sz="2400" b="1" spc="-25" dirty="0">
                          <a:latin typeface="Times New Roman"/>
                          <a:cs typeface="Times New Roman"/>
                        </a:rPr>
                        <a:t>hợp</a:t>
                      </a:r>
                      <a:endParaRPr sz="240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8CEEA"/>
                    </a:solidFill>
                  </a:tcPr>
                </a:tc>
                <a:tc>
                  <a:txBody>
                    <a:bodyPr/>
                    <a:lstStyle/>
                    <a:p>
                      <a:pPr marL="2540" algn="ctr">
                        <a:lnSpc>
                          <a:spcPct val="100000"/>
                        </a:lnSpc>
                        <a:spcBef>
                          <a:spcPts val="275"/>
                        </a:spcBef>
                      </a:pPr>
                      <a:r>
                        <a:rPr sz="2400" b="1" dirty="0">
                          <a:latin typeface="Times New Roman"/>
                          <a:cs typeface="Times New Roman"/>
                        </a:rPr>
                        <a:t>Thẩm</a:t>
                      </a:r>
                      <a:r>
                        <a:rPr sz="2400" b="1" spc="-75" dirty="0">
                          <a:latin typeface="Times New Roman"/>
                          <a:cs typeface="Times New Roman"/>
                        </a:rPr>
                        <a:t> </a:t>
                      </a:r>
                      <a:r>
                        <a:rPr sz="2400" b="1" spc="-10" dirty="0">
                          <a:latin typeface="Times New Roman"/>
                          <a:cs typeface="Times New Roman"/>
                        </a:rPr>
                        <a:t>quyền</a:t>
                      </a:r>
                      <a:endParaRPr sz="240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8CEEA"/>
                    </a:solidFill>
                  </a:tcPr>
                </a:tc>
                <a:extLst>
                  <a:ext uri="{0D108BD9-81ED-4DB2-BD59-A6C34878D82A}">
                    <a16:rowId xmlns:a16="http://schemas.microsoft.com/office/drawing/2014/main" val="10000"/>
                  </a:ext>
                </a:extLst>
              </a:tr>
              <a:tr h="1093873">
                <a:tc>
                  <a:txBody>
                    <a:bodyPr/>
                    <a:lstStyle/>
                    <a:p>
                      <a:pPr marL="91440" marR="81915" algn="just">
                        <a:lnSpc>
                          <a:spcPct val="100000"/>
                        </a:lnSpc>
                        <a:spcBef>
                          <a:spcPts val="295"/>
                        </a:spcBef>
                      </a:pPr>
                      <a:r>
                        <a:rPr sz="2400" dirty="0">
                          <a:latin typeface="Times New Roman"/>
                          <a:cs typeface="Times New Roman"/>
                        </a:rPr>
                        <a:t>Gói</a:t>
                      </a:r>
                      <a:r>
                        <a:rPr sz="2400" spc="495" dirty="0">
                          <a:latin typeface="Times New Roman"/>
                          <a:cs typeface="Times New Roman"/>
                        </a:rPr>
                        <a:t> </a:t>
                      </a:r>
                      <a:r>
                        <a:rPr sz="2400" dirty="0">
                          <a:latin typeface="Times New Roman"/>
                          <a:cs typeface="Times New Roman"/>
                        </a:rPr>
                        <a:t>thầu</a:t>
                      </a:r>
                      <a:r>
                        <a:rPr sz="2400" spc="5" dirty="0">
                          <a:latin typeface="Times New Roman"/>
                          <a:cs typeface="Times New Roman"/>
                        </a:rPr>
                        <a:t>  </a:t>
                      </a:r>
                      <a:r>
                        <a:rPr sz="2400" dirty="0">
                          <a:latin typeface="Times New Roman"/>
                          <a:cs typeface="Times New Roman"/>
                        </a:rPr>
                        <a:t>thực</a:t>
                      </a:r>
                      <a:r>
                        <a:rPr sz="2400" spc="484" dirty="0">
                          <a:latin typeface="Times New Roman"/>
                          <a:cs typeface="Times New Roman"/>
                        </a:rPr>
                        <a:t> </a:t>
                      </a:r>
                      <a:r>
                        <a:rPr sz="2400" dirty="0">
                          <a:latin typeface="Times New Roman"/>
                          <a:cs typeface="Times New Roman"/>
                        </a:rPr>
                        <a:t>hiện</a:t>
                      </a:r>
                      <a:r>
                        <a:rPr sz="2400" spc="490" dirty="0">
                          <a:latin typeface="Times New Roman"/>
                          <a:cs typeface="Times New Roman"/>
                        </a:rPr>
                        <a:t> </a:t>
                      </a:r>
                      <a:r>
                        <a:rPr sz="2400" dirty="0">
                          <a:latin typeface="Times New Roman"/>
                          <a:cs typeface="Times New Roman"/>
                        </a:rPr>
                        <a:t>nhiệm</a:t>
                      </a:r>
                      <a:r>
                        <a:rPr sz="2400" spc="480" dirty="0">
                          <a:latin typeface="Times New Roman"/>
                          <a:cs typeface="Times New Roman"/>
                        </a:rPr>
                        <a:t> </a:t>
                      </a:r>
                      <a:r>
                        <a:rPr sz="2400" dirty="0">
                          <a:latin typeface="Times New Roman"/>
                          <a:cs typeface="Times New Roman"/>
                        </a:rPr>
                        <a:t>vụ  chính  trị:</a:t>
                      </a:r>
                      <a:r>
                        <a:rPr sz="2400" spc="484" dirty="0">
                          <a:latin typeface="Times New Roman"/>
                          <a:cs typeface="Times New Roman"/>
                        </a:rPr>
                        <a:t> </a:t>
                      </a:r>
                      <a:r>
                        <a:rPr sz="2400" spc="-10" dirty="0">
                          <a:latin typeface="Times New Roman"/>
                          <a:cs typeface="Times New Roman"/>
                        </a:rPr>
                        <a:t>tuyên </a:t>
                      </a:r>
                      <a:r>
                        <a:rPr sz="2400" dirty="0">
                          <a:latin typeface="Times New Roman"/>
                          <a:cs typeface="Times New Roman"/>
                        </a:rPr>
                        <a:t>truyền,</a:t>
                      </a:r>
                      <a:r>
                        <a:rPr sz="2400" spc="60" dirty="0">
                          <a:latin typeface="Times New Roman"/>
                          <a:cs typeface="Times New Roman"/>
                        </a:rPr>
                        <a:t> </a:t>
                      </a:r>
                      <a:r>
                        <a:rPr sz="2400" dirty="0">
                          <a:latin typeface="Times New Roman"/>
                          <a:cs typeface="Times New Roman"/>
                        </a:rPr>
                        <a:t>tổ</a:t>
                      </a:r>
                      <a:r>
                        <a:rPr sz="2400" spc="75" dirty="0">
                          <a:latin typeface="Times New Roman"/>
                          <a:cs typeface="Times New Roman"/>
                        </a:rPr>
                        <a:t> </a:t>
                      </a:r>
                      <a:r>
                        <a:rPr sz="2400" dirty="0">
                          <a:latin typeface="Times New Roman"/>
                          <a:cs typeface="Times New Roman"/>
                        </a:rPr>
                        <a:t>chức</a:t>
                      </a:r>
                      <a:r>
                        <a:rPr sz="2400" spc="60" dirty="0">
                          <a:latin typeface="Times New Roman"/>
                          <a:cs typeface="Times New Roman"/>
                        </a:rPr>
                        <a:t> </a:t>
                      </a:r>
                      <a:r>
                        <a:rPr sz="2400" dirty="0">
                          <a:latin typeface="Times New Roman"/>
                          <a:cs typeface="Times New Roman"/>
                        </a:rPr>
                        <a:t>chương</a:t>
                      </a:r>
                      <a:r>
                        <a:rPr sz="2400" spc="65" dirty="0">
                          <a:latin typeface="Times New Roman"/>
                          <a:cs typeface="Times New Roman"/>
                        </a:rPr>
                        <a:t> </a:t>
                      </a:r>
                      <a:r>
                        <a:rPr sz="2400" dirty="0">
                          <a:latin typeface="Times New Roman"/>
                          <a:cs typeface="Times New Roman"/>
                        </a:rPr>
                        <a:t>trình</a:t>
                      </a:r>
                      <a:r>
                        <a:rPr sz="2400" spc="60" dirty="0">
                          <a:latin typeface="Times New Roman"/>
                          <a:cs typeface="Times New Roman"/>
                        </a:rPr>
                        <a:t> </a:t>
                      </a:r>
                      <a:r>
                        <a:rPr sz="2400" dirty="0">
                          <a:latin typeface="Times New Roman"/>
                          <a:cs typeface="Times New Roman"/>
                        </a:rPr>
                        <a:t>nghệ</a:t>
                      </a:r>
                      <a:r>
                        <a:rPr sz="2400" spc="60" dirty="0">
                          <a:latin typeface="Times New Roman"/>
                          <a:cs typeface="Times New Roman"/>
                        </a:rPr>
                        <a:t> </a:t>
                      </a:r>
                      <a:r>
                        <a:rPr sz="2400" dirty="0">
                          <a:latin typeface="Times New Roman"/>
                          <a:cs typeface="Times New Roman"/>
                        </a:rPr>
                        <a:t>thuật</a:t>
                      </a:r>
                      <a:r>
                        <a:rPr sz="2400" spc="45" dirty="0">
                          <a:latin typeface="Times New Roman"/>
                          <a:cs typeface="Times New Roman"/>
                        </a:rPr>
                        <a:t> </a:t>
                      </a:r>
                      <a:r>
                        <a:rPr sz="2400" dirty="0">
                          <a:latin typeface="Times New Roman"/>
                          <a:cs typeface="Times New Roman"/>
                        </a:rPr>
                        <a:t>đặc</a:t>
                      </a:r>
                      <a:r>
                        <a:rPr sz="2400" spc="60" dirty="0">
                          <a:latin typeface="Times New Roman"/>
                          <a:cs typeface="Times New Roman"/>
                        </a:rPr>
                        <a:t> </a:t>
                      </a:r>
                      <a:r>
                        <a:rPr sz="2400" spc="-10" dirty="0">
                          <a:latin typeface="Times New Roman"/>
                          <a:cs typeface="Times New Roman"/>
                        </a:rPr>
                        <a:t>biệt; </a:t>
                      </a:r>
                      <a:r>
                        <a:rPr sz="2400" dirty="0">
                          <a:latin typeface="Times New Roman"/>
                          <a:cs typeface="Times New Roman"/>
                        </a:rPr>
                        <a:t>hợp tác</a:t>
                      </a:r>
                      <a:r>
                        <a:rPr sz="2400" spc="-10" dirty="0">
                          <a:latin typeface="Times New Roman"/>
                          <a:cs typeface="Times New Roman"/>
                        </a:rPr>
                        <a:t> </a:t>
                      </a:r>
                      <a:r>
                        <a:rPr sz="2400" dirty="0">
                          <a:latin typeface="Times New Roman"/>
                          <a:cs typeface="Times New Roman"/>
                        </a:rPr>
                        <a:t>sản</a:t>
                      </a:r>
                      <a:r>
                        <a:rPr sz="2400" spc="-5" dirty="0">
                          <a:latin typeface="Times New Roman"/>
                          <a:cs typeface="Times New Roman"/>
                        </a:rPr>
                        <a:t> </a:t>
                      </a:r>
                      <a:r>
                        <a:rPr sz="2400" dirty="0">
                          <a:latin typeface="Times New Roman"/>
                          <a:cs typeface="Times New Roman"/>
                        </a:rPr>
                        <a:t>xuất</a:t>
                      </a:r>
                      <a:r>
                        <a:rPr sz="2400" spc="-25" dirty="0">
                          <a:latin typeface="Times New Roman"/>
                          <a:cs typeface="Times New Roman"/>
                        </a:rPr>
                        <a:t> </a:t>
                      </a:r>
                      <a:r>
                        <a:rPr sz="2400" spc="-20" dirty="0">
                          <a:latin typeface="Times New Roman"/>
                          <a:cs typeface="Times New Roman"/>
                        </a:rPr>
                        <a:t>phim;</a:t>
                      </a:r>
                      <a:endParaRPr sz="24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3D0"/>
                    </a:solidFill>
                  </a:tcPr>
                </a:tc>
                <a:tc>
                  <a:txBody>
                    <a:bodyPr/>
                    <a:lstStyle/>
                    <a:p>
                      <a:pPr marL="92075">
                        <a:lnSpc>
                          <a:spcPct val="100000"/>
                        </a:lnSpc>
                        <a:spcBef>
                          <a:spcPts val="295"/>
                        </a:spcBef>
                      </a:pPr>
                      <a:r>
                        <a:rPr sz="2400" spc="-50" dirty="0">
                          <a:latin typeface="Times New Roman"/>
                          <a:cs typeface="Times New Roman"/>
                        </a:rPr>
                        <a:t>BT,</a:t>
                      </a:r>
                      <a:r>
                        <a:rPr sz="2400" spc="-55" dirty="0">
                          <a:latin typeface="Times New Roman"/>
                          <a:cs typeface="Times New Roman"/>
                        </a:rPr>
                        <a:t> </a:t>
                      </a:r>
                      <a:r>
                        <a:rPr sz="2400" dirty="0">
                          <a:latin typeface="Times New Roman"/>
                          <a:cs typeface="Times New Roman"/>
                        </a:rPr>
                        <a:t>Thủ</a:t>
                      </a:r>
                      <a:r>
                        <a:rPr sz="2400" spc="-5" dirty="0">
                          <a:latin typeface="Times New Roman"/>
                          <a:cs typeface="Times New Roman"/>
                        </a:rPr>
                        <a:t> </a:t>
                      </a:r>
                      <a:r>
                        <a:rPr sz="2400" dirty="0">
                          <a:latin typeface="Times New Roman"/>
                          <a:cs typeface="Times New Roman"/>
                        </a:rPr>
                        <a:t>trưởng</a:t>
                      </a:r>
                      <a:r>
                        <a:rPr sz="2400" spc="-35" dirty="0">
                          <a:latin typeface="Times New Roman"/>
                          <a:cs typeface="Times New Roman"/>
                        </a:rPr>
                        <a:t> </a:t>
                      </a:r>
                      <a:r>
                        <a:rPr sz="2400" dirty="0">
                          <a:latin typeface="Times New Roman"/>
                          <a:cs typeface="Times New Roman"/>
                        </a:rPr>
                        <a:t>cơ</a:t>
                      </a:r>
                      <a:r>
                        <a:rPr sz="2400" spc="5" dirty="0">
                          <a:latin typeface="Times New Roman"/>
                          <a:cs typeface="Times New Roman"/>
                        </a:rPr>
                        <a:t> </a:t>
                      </a:r>
                      <a:r>
                        <a:rPr sz="2400" dirty="0">
                          <a:latin typeface="Times New Roman"/>
                          <a:cs typeface="Times New Roman"/>
                        </a:rPr>
                        <a:t>quan,</a:t>
                      </a:r>
                      <a:r>
                        <a:rPr sz="2400" spc="-35" dirty="0">
                          <a:latin typeface="Times New Roman"/>
                          <a:cs typeface="Times New Roman"/>
                        </a:rPr>
                        <a:t> </a:t>
                      </a:r>
                      <a:r>
                        <a:rPr sz="2400" dirty="0">
                          <a:latin typeface="Times New Roman"/>
                          <a:cs typeface="Times New Roman"/>
                        </a:rPr>
                        <a:t>Chủ</a:t>
                      </a:r>
                      <a:r>
                        <a:rPr sz="2400" spc="-15" dirty="0">
                          <a:latin typeface="Times New Roman"/>
                          <a:cs typeface="Times New Roman"/>
                        </a:rPr>
                        <a:t> </a:t>
                      </a:r>
                      <a:r>
                        <a:rPr sz="2400" dirty="0">
                          <a:latin typeface="Times New Roman"/>
                          <a:cs typeface="Times New Roman"/>
                        </a:rPr>
                        <a:t>tịch</a:t>
                      </a:r>
                      <a:r>
                        <a:rPr sz="2400" spc="-20" dirty="0">
                          <a:latin typeface="Times New Roman"/>
                          <a:cs typeface="Times New Roman"/>
                        </a:rPr>
                        <a:t> </a:t>
                      </a:r>
                      <a:r>
                        <a:rPr sz="2400" dirty="0">
                          <a:latin typeface="Times New Roman"/>
                          <a:cs typeface="Times New Roman"/>
                        </a:rPr>
                        <a:t>Ủy</a:t>
                      </a:r>
                      <a:r>
                        <a:rPr sz="2400" spc="-10" dirty="0">
                          <a:latin typeface="Times New Roman"/>
                          <a:cs typeface="Times New Roman"/>
                        </a:rPr>
                        <a:t> </a:t>
                      </a:r>
                      <a:r>
                        <a:rPr sz="2400" dirty="0">
                          <a:latin typeface="Times New Roman"/>
                          <a:cs typeface="Times New Roman"/>
                        </a:rPr>
                        <a:t>ban</a:t>
                      </a:r>
                      <a:r>
                        <a:rPr sz="2400" spc="-15" dirty="0">
                          <a:latin typeface="Times New Roman"/>
                          <a:cs typeface="Times New Roman"/>
                        </a:rPr>
                        <a:t> </a:t>
                      </a:r>
                      <a:r>
                        <a:rPr sz="2400" dirty="0">
                          <a:latin typeface="Times New Roman"/>
                          <a:cs typeface="Times New Roman"/>
                        </a:rPr>
                        <a:t>nhân</a:t>
                      </a:r>
                      <a:r>
                        <a:rPr sz="2400" spc="-20" dirty="0">
                          <a:latin typeface="Times New Roman"/>
                          <a:cs typeface="Times New Roman"/>
                        </a:rPr>
                        <a:t> </a:t>
                      </a:r>
                      <a:r>
                        <a:rPr sz="2400" spc="-25" dirty="0">
                          <a:latin typeface="Times New Roman"/>
                          <a:cs typeface="Times New Roman"/>
                        </a:rPr>
                        <a:t>dân</a:t>
                      </a:r>
                      <a:endParaRPr sz="24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E3D0"/>
                    </a:solidFill>
                  </a:tcPr>
                </a:tc>
                <a:extLst>
                  <a:ext uri="{0D108BD9-81ED-4DB2-BD59-A6C34878D82A}">
                    <a16:rowId xmlns:a16="http://schemas.microsoft.com/office/drawing/2014/main" val="10001"/>
                  </a:ext>
                </a:extLst>
              </a:tr>
              <a:tr h="1093873">
                <a:tc>
                  <a:txBody>
                    <a:bodyPr/>
                    <a:lstStyle/>
                    <a:p>
                      <a:pPr marL="91440" marR="83185" indent="63500" algn="just">
                        <a:lnSpc>
                          <a:spcPct val="100000"/>
                        </a:lnSpc>
                        <a:spcBef>
                          <a:spcPts val="295"/>
                        </a:spcBef>
                      </a:pPr>
                      <a:r>
                        <a:rPr sz="2400" dirty="0">
                          <a:latin typeface="Times New Roman"/>
                          <a:cs typeface="Times New Roman"/>
                        </a:rPr>
                        <a:t>Gói</a:t>
                      </a:r>
                      <a:r>
                        <a:rPr sz="2400" spc="170" dirty="0">
                          <a:latin typeface="Times New Roman"/>
                          <a:cs typeface="Times New Roman"/>
                        </a:rPr>
                        <a:t> </a:t>
                      </a:r>
                      <a:r>
                        <a:rPr sz="2400" dirty="0">
                          <a:latin typeface="Times New Roman"/>
                          <a:cs typeface="Times New Roman"/>
                        </a:rPr>
                        <a:t>thầu</a:t>
                      </a:r>
                      <a:r>
                        <a:rPr sz="2400" spc="180" dirty="0">
                          <a:latin typeface="Times New Roman"/>
                          <a:cs typeface="Times New Roman"/>
                        </a:rPr>
                        <a:t> </a:t>
                      </a:r>
                      <a:r>
                        <a:rPr sz="2400" dirty="0">
                          <a:latin typeface="Times New Roman"/>
                          <a:cs typeface="Times New Roman"/>
                        </a:rPr>
                        <a:t>sản</a:t>
                      </a:r>
                      <a:r>
                        <a:rPr sz="2400" spc="170" dirty="0">
                          <a:latin typeface="Times New Roman"/>
                          <a:cs typeface="Times New Roman"/>
                        </a:rPr>
                        <a:t> </a:t>
                      </a:r>
                      <a:r>
                        <a:rPr sz="2400" dirty="0">
                          <a:latin typeface="Times New Roman"/>
                          <a:cs typeface="Times New Roman"/>
                        </a:rPr>
                        <a:t>xuất</a:t>
                      </a:r>
                      <a:r>
                        <a:rPr sz="2400" spc="170" dirty="0">
                          <a:latin typeface="Times New Roman"/>
                          <a:cs typeface="Times New Roman"/>
                        </a:rPr>
                        <a:t> </a:t>
                      </a:r>
                      <a:r>
                        <a:rPr sz="2400" dirty="0">
                          <a:latin typeface="Times New Roman"/>
                          <a:cs typeface="Times New Roman"/>
                        </a:rPr>
                        <a:t>và</a:t>
                      </a:r>
                      <a:r>
                        <a:rPr sz="2400" spc="175" dirty="0">
                          <a:latin typeface="Times New Roman"/>
                          <a:cs typeface="Times New Roman"/>
                        </a:rPr>
                        <a:t> </a:t>
                      </a:r>
                      <a:r>
                        <a:rPr sz="2400" dirty="0">
                          <a:latin typeface="Times New Roman"/>
                          <a:cs typeface="Times New Roman"/>
                        </a:rPr>
                        <a:t>lắp</a:t>
                      </a:r>
                      <a:r>
                        <a:rPr sz="2400" spc="180" dirty="0">
                          <a:latin typeface="Times New Roman"/>
                          <a:cs typeface="Times New Roman"/>
                        </a:rPr>
                        <a:t> </a:t>
                      </a:r>
                      <a:r>
                        <a:rPr sz="2400" dirty="0">
                          <a:latin typeface="Times New Roman"/>
                          <a:cs typeface="Times New Roman"/>
                        </a:rPr>
                        <a:t>đặt</a:t>
                      </a:r>
                      <a:r>
                        <a:rPr sz="2400" spc="175" dirty="0">
                          <a:latin typeface="Times New Roman"/>
                          <a:cs typeface="Times New Roman"/>
                        </a:rPr>
                        <a:t> </a:t>
                      </a:r>
                      <a:r>
                        <a:rPr sz="2400" dirty="0">
                          <a:latin typeface="Times New Roman"/>
                          <a:cs typeface="Times New Roman"/>
                        </a:rPr>
                        <a:t>sân</a:t>
                      </a:r>
                      <a:r>
                        <a:rPr sz="2400" spc="180" dirty="0">
                          <a:latin typeface="Times New Roman"/>
                          <a:cs typeface="Times New Roman"/>
                        </a:rPr>
                        <a:t> </a:t>
                      </a:r>
                      <a:r>
                        <a:rPr sz="2400" dirty="0">
                          <a:latin typeface="Times New Roman"/>
                          <a:cs typeface="Times New Roman"/>
                        </a:rPr>
                        <a:t>khấu;</a:t>
                      </a:r>
                      <a:r>
                        <a:rPr sz="2400" spc="165" dirty="0">
                          <a:latin typeface="Times New Roman"/>
                          <a:cs typeface="Times New Roman"/>
                        </a:rPr>
                        <a:t> </a:t>
                      </a:r>
                      <a:r>
                        <a:rPr sz="2400" dirty="0">
                          <a:latin typeface="Times New Roman"/>
                          <a:cs typeface="Times New Roman"/>
                        </a:rPr>
                        <a:t>thuê</a:t>
                      </a:r>
                      <a:r>
                        <a:rPr sz="2400" spc="185" dirty="0">
                          <a:latin typeface="Times New Roman"/>
                          <a:cs typeface="Times New Roman"/>
                        </a:rPr>
                        <a:t> </a:t>
                      </a:r>
                      <a:r>
                        <a:rPr sz="2400" spc="-25" dirty="0">
                          <a:latin typeface="Times New Roman"/>
                          <a:cs typeface="Times New Roman"/>
                        </a:rPr>
                        <a:t>địa </a:t>
                      </a:r>
                      <a:r>
                        <a:rPr sz="2400" dirty="0">
                          <a:latin typeface="Times New Roman"/>
                          <a:cs typeface="Times New Roman"/>
                        </a:rPr>
                        <a:t>điểm,</a:t>
                      </a:r>
                      <a:r>
                        <a:rPr sz="2400" spc="50" dirty="0">
                          <a:latin typeface="Times New Roman"/>
                          <a:cs typeface="Times New Roman"/>
                        </a:rPr>
                        <a:t>  </a:t>
                      </a:r>
                      <a:r>
                        <a:rPr sz="2400" dirty="0">
                          <a:latin typeface="Times New Roman"/>
                          <a:cs typeface="Times New Roman"/>
                        </a:rPr>
                        <a:t>ghi</a:t>
                      </a:r>
                      <a:r>
                        <a:rPr sz="2400" spc="40" dirty="0">
                          <a:latin typeface="Times New Roman"/>
                          <a:cs typeface="Times New Roman"/>
                        </a:rPr>
                        <a:t>  </a:t>
                      </a:r>
                      <a:r>
                        <a:rPr sz="2400" dirty="0">
                          <a:latin typeface="Times New Roman"/>
                          <a:cs typeface="Times New Roman"/>
                        </a:rPr>
                        <a:t>hình</a:t>
                      </a:r>
                      <a:r>
                        <a:rPr sz="2400" spc="50" dirty="0">
                          <a:latin typeface="Times New Roman"/>
                          <a:cs typeface="Times New Roman"/>
                        </a:rPr>
                        <a:t>  </a:t>
                      </a:r>
                      <a:r>
                        <a:rPr sz="2400" dirty="0">
                          <a:latin typeface="Times New Roman"/>
                          <a:cs typeface="Times New Roman"/>
                        </a:rPr>
                        <a:t>chương</a:t>
                      </a:r>
                      <a:r>
                        <a:rPr sz="2400" spc="55" dirty="0">
                          <a:latin typeface="Times New Roman"/>
                          <a:cs typeface="Times New Roman"/>
                        </a:rPr>
                        <a:t>  </a:t>
                      </a:r>
                      <a:r>
                        <a:rPr sz="2400" dirty="0">
                          <a:latin typeface="Times New Roman"/>
                          <a:cs typeface="Times New Roman"/>
                        </a:rPr>
                        <a:t>trình</a:t>
                      </a:r>
                      <a:r>
                        <a:rPr sz="2400" spc="50" dirty="0">
                          <a:latin typeface="Times New Roman"/>
                          <a:cs typeface="Times New Roman"/>
                        </a:rPr>
                        <a:t>  </a:t>
                      </a:r>
                      <a:r>
                        <a:rPr sz="2400" dirty="0">
                          <a:latin typeface="Times New Roman"/>
                          <a:cs typeface="Times New Roman"/>
                        </a:rPr>
                        <a:t>mang</a:t>
                      </a:r>
                      <a:r>
                        <a:rPr sz="2400" spc="55" dirty="0">
                          <a:latin typeface="Times New Roman"/>
                          <a:cs typeface="Times New Roman"/>
                        </a:rPr>
                        <a:t>  </a:t>
                      </a:r>
                      <a:r>
                        <a:rPr sz="2400" dirty="0">
                          <a:latin typeface="Times New Roman"/>
                          <a:cs typeface="Times New Roman"/>
                        </a:rPr>
                        <a:t>tính</a:t>
                      </a:r>
                      <a:r>
                        <a:rPr sz="2400" spc="45" dirty="0">
                          <a:latin typeface="Times New Roman"/>
                          <a:cs typeface="Times New Roman"/>
                        </a:rPr>
                        <a:t>  </a:t>
                      </a:r>
                      <a:r>
                        <a:rPr sz="2400" spc="-20" dirty="0">
                          <a:latin typeface="Times New Roman"/>
                          <a:cs typeface="Times New Roman"/>
                        </a:rPr>
                        <a:t>nghệ </a:t>
                      </a:r>
                      <a:r>
                        <a:rPr sz="2400" dirty="0">
                          <a:latin typeface="Times New Roman"/>
                          <a:cs typeface="Times New Roman"/>
                        </a:rPr>
                        <a:t>thuật</a:t>
                      </a:r>
                      <a:r>
                        <a:rPr sz="2400" spc="-25" dirty="0">
                          <a:latin typeface="Times New Roman"/>
                          <a:cs typeface="Times New Roman"/>
                        </a:rPr>
                        <a:t> </a:t>
                      </a:r>
                      <a:r>
                        <a:rPr sz="2400" spc="-20" dirty="0">
                          <a:latin typeface="Times New Roman"/>
                          <a:cs typeface="Times New Roman"/>
                        </a:rPr>
                        <a:t>cao;</a:t>
                      </a:r>
                      <a:endParaRPr sz="2400" dirty="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tc>
                  <a:txBody>
                    <a:bodyPr/>
                    <a:lstStyle/>
                    <a:p>
                      <a:pPr marL="92075">
                        <a:lnSpc>
                          <a:spcPct val="100000"/>
                        </a:lnSpc>
                        <a:spcBef>
                          <a:spcPts val="295"/>
                        </a:spcBef>
                      </a:pPr>
                      <a:r>
                        <a:rPr sz="2400" spc="-50" dirty="0">
                          <a:latin typeface="Times New Roman"/>
                          <a:cs typeface="Times New Roman"/>
                        </a:rPr>
                        <a:t>BT,</a:t>
                      </a:r>
                      <a:r>
                        <a:rPr sz="2400" spc="-55" dirty="0">
                          <a:latin typeface="Times New Roman"/>
                          <a:cs typeface="Times New Roman"/>
                        </a:rPr>
                        <a:t> </a:t>
                      </a:r>
                      <a:r>
                        <a:rPr sz="2400" dirty="0">
                          <a:latin typeface="Times New Roman"/>
                          <a:cs typeface="Times New Roman"/>
                        </a:rPr>
                        <a:t>Thủ</a:t>
                      </a:r>
                      <a:r>
                        <a:rPr sz="2400" spc="-5" dirty="0">
                          <a:latin typeface="Times New Roman"/>
                          <a:cs typeface="Times New Roman"/>
                        </a:rPr>
                        <a:t> </a:t>
                      </a:r>
                      <a:r>
                        <a:rPr sz="2400" dirty="0">
                          <a:latin typeface="Times New Roman"/>
                          <a:cs typeface="Times New Roman"/>
                        </a:rPr>
                        <a:t>trưởng</a:t>
                      </a:r>
                      <a:r>
                        <a:rPr sz="2400" spc="-35" dirty="0">
                          <a:latin typeface="Times New Roman"/>
                          <a:cs typeface="Times New Roman"/>
                        </a:rPr>
                        <a:t> </a:t>
                      </a:r>
                      <a:r>
                        <a:rPr sz="2400" dirty="0">
                          <a:latin typeface="Times New Roman"/>
                          <a:cs typeface="Times New Roman"/>
                        </a:rPr>
                        <a:t>cơ</a:t>
                      </a:r>
                      <a:r>
                        <a:rPr sz="2400" spc="5" dirty="0">
                          <a:latin typeface="Times New Roman"/>
                          <a:cs typeface="Times New Roman"/>
                        </a:rPr>
                        <a:t> </a:t>
                      </a:r>
                      <a:r>
                        <a:rPr sz="2400" dirty="0">
                          <a:latin typeface="Times New Roman"/>
                          <a:cs typeface="Times New Roman"/>
                        </a:rPr>
                        <a:t>quan,</a:t>
                      </a:r>
                      <a:r>
                        <a:rPr sz="2400" spc="-35" dirty="0">
                          <a:latin typeface="Times New Roman"/>
                          <a:cs typeface="Times New Roman"/>
                        </a:rPr>
                        <a:t> </a:t>
                      </a:r>
                      <a:r>
                        <a:rPr sz="2400" dirty="0">
                          <a:latin typeface="Times New Roman"/>
                          <a:cs typeface="Times New Roman"/>
                        </a:rPr>
                        <a:t>Chủ</a:t>
                      </a:r>
                      <a:r>
                        <a:rPr sz="2400" spc="-15" dirty="0">
                          <a:latin typeface="Times New Roman"/>
                          <a:cs typeface="Times New Roman"/>
                        </a:rPr>
                        <a:t> </a:t>
                      </a:r>
                      <a:r>
                        <a:rPr sz="2400" dirty="0">
                          <a:latin typeface="Times New Roman"/>
                          <a:cs typeface="Times New Roman"/>
                        </a:rPr>
                        <a:t>tịch</a:t>
                      </a:r>
                      <a:r>
                        <a:rPr sz="2400" spc="-20" dirty="0">
                          <a:latin typeface="Times New Roman"/>
                          <a:cs typeface="Times New Roman"/>
                        </a:rPr>
                        <a:t> </a:t>
                      </a:r>
                      <a:r>
                        <a:rPr sz="2400" dirty="0">
                          <a:latin typeface="Times New Roman"/>
                          <a:cs typeface="Times New Roman"/>
                        </a:rPr>
                        <a:t>Ủy</a:t>
                      </a:r>
                      <a:r>
                        <a:rPr sz="2400" spc="-10" dirty="0">
                          <a:latin typeface="Times New Roman"/>
                          <a:cs typeface="Times New Roman"/>
                        </a:rPr>
                        <a:t> </a:t>
                      </a:r>
                      <a:r>
                        <a:rPr sz="2400" dirty="0">
                          <a:latin typeface="Times New Roman"/>
                          <a:cs typeface="Times New Roman"/>
                        </a:rPr>
                        <a:t>ban</a:t>
                      </a:r>
                      <a:r>
                        <a:rPr sz="2400" spc="-15" dirty="0">
                          <a:latin typeface="Times New Roman"/>
                          <a:cs typeface="Times New Roman"/>
                        </a:rPr>
                        <a:t> </a:t>
                      </a:r>
                      <a:r>
                        <a:rPr sz="2400" dirty="0">
                          <a:latin typeface="Times New Roman"/>
                          <a:cs typeface="Times New Roman"/>
                        </a:rPr>
                        <a:t>nhân</a:t>
                      </a:r>
                      <a:r>
                        <a:rPr sz="2400" spc="-20" dirty="0">
                          <a:latin typeface="Times New Roman"/>
                          <a:cs typeface="Times New Roman"/>
                        </a:rPr>
                        <a:t> </a:t>
                      </a:r>
                      <a:r>
                        <a:rPr sz="2400" spc="-25" dirty="0">
                          <a:latin typeface="Times New Roman"/>
                          <a:cs typeface="Times New Roman"/>
                        </a:rPr>
                        <a:t>dân</a:t>
                      </a:r>
                      <a:endParaRPr sz="24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extLst>
                  <a:ext uri="{0D108BD9-81ED-4DB2-BD59-A6C34878D82A}">
                    <a16:rowId xmlns:a16="http://schemas.microsoft.com/office/drawing/2014/main" val="10002"/>
                  </a:ext>
                </a:extLst>
              </a:tr>
              <a:tr h="1799045">
                <a:tc>
                  <a:txBody>
                    <a:bodyPr/>
                    <a:lstStyle/>
                    <a:p>
                      <a:pPr marL="91440" marR="83185" algn="just">
                        <a:lnSpc>
                          <a:spcPct val="100000"/>
                        </a:lnSpc>
                        <a:spcBef>
                          <a:spcPts val="295"/>
                        </a:spcBef>
                      </a:pPr>
                      <a:r>
                        <a:rPr sz="2400" dirty="0">
                          <a:latin typeface="Times New Roman"/>
                          <a:cs typeface="Times New Roman"/>
                        </a:rPr>
                        <a:t>Gói</a:t>
                      </a:r>
                      <a:r>
                        <a:rPr sz="2400" spc="175" dirty="0">
                          <a:latin typeface="Times New Roman"/>
                          <a:cs typeface="Times New Roman"/>
                        </a:rPr>
                        <a:t> </a:t>
                      </a:r>
                      <a:r>
                        <a:rPr sz="2400" dirty="0">
                          <a:latin typeface="Times New Roman"/>
                          <a:cs typeface="Times New Roman"/>
                        </a:rPr>
                        <a:t>thầu</a:t>
                      </a:r>
                      <a:r>
                        <a:rPr sz="2400" spc="190" dirty="0">
                          <a:latin typeface="Times New Roman"/>
                          <a:cs typeface="Times New Roman"/>
                        </a:rPr>
                        <a:t> </a:t>
                      </a:r>
                      <a:r>
                        <a:rPr sz="2400" dirty="0">
                          <a:latin typeface="Times New Roman"/>
                          <a:cs typeface="Times New Roman"/>
                        </a:rPr>
                        <a:t>cung</a:t>
                      </a:r>
                      <a:r>
                        <a:rPr sz="2400" spc="185" dirty="0">
                          <a:latin typeface="Times New Roman"/>
                          <a:cs typeface="Times New Roman"/>
                        </a:rPr>
                        <a:t> </a:t>
                      </a:r>
                      <a:r>
                        <a:rPr sz="2400" dirty="0">
                          <a:latin typeface="Times New Roman"/>
                          <a:cs typeface="Times New Roman"/>
                        </a:rPr>
                        <a:t>cấp</a:t>
                      </a:r>
                      <a:r>
                        <a:rPr sz="2400" spc="190" dirty="0">
                          <a:latin typeface="Times New Roman"/>
                          <a:cs typeface="Times New Roman"/>
                        </a:rPr>
                        <a:t> </a:t>
                      </a:r>
                      <a:r>
                        <a:rPr sz="2400" dirty="0">
                          <a:latin typeface="Times New Roman"/>
                          <a:cs typeface="Times New Roman"/>
                        </a:rPr>
                        <a:t>dịch</a:t>
                      </a:r>
                      <a:r>
                        <a:rPr sz="2400" spc="190" dirty="0">
                          <a:latin typeface="Times New Roman"/>
                          <a:cs typeface="Times New Roman"/>
                        </a:rPr>
                        <a:t> </a:t>
                      </a:r>
                      <a:r>
                        <a:rPr sz="2400" dirty="0">
                          <a:latin typeface="Times New Roman"/>
                          <a:cs typeface="Times New Roman"/>
                        </a:rPr>
                        <a:t>vụ</a:t>
                      </a:r>
                      <a:r>
                        <a:rPr sz="2400" spc="190" dirty="0">
                          <a:latin typeface="Times New Roman"/>
                          <a:cs typeface="Times New Roman"/>
                        </a:rPr>
                        <a:t> </a:t>
                      </a:r>
                      <a:r>
                        <a:rPr sz="2400" dirty="0">
                          <a:latin typeface="Times New Roman"/>
                          <a:cs typeface="Times New Roman"/>
                        </a:rPr>
                        <a:t>in</a:t>
                      </a:r>
                      <a:r>
                        <a:rPr sz="2400" spc="200" dirty="0">
                          <a:latin typeface="Times New Roman"/>
                          <a:cs typeface="Times New Roman"/>
                        </a:rPr>
                        <a:t> </a:t>
                      </a:r>
                      <a:r>
                        <a:rPr sz="2400" dirty="0">
                          <a:latin typeface="Times New Roman"/>
                          <a:cs typeface="Times New Roman"/>
                        </a:rPr>
                        <a:t>ấn,</a:t>
                      </a:r>
                      <a:r>
                        <a:rPr sz="2400" spc="185" dirty="0">
                          <a:latin typeface="Times New Roman"/>
                          <a:cs typeface="Times New Roman"/>
                        </a:rPr>
                        <a:t> </a:t>
                      </a:r>
                      <a:r>
                        <a:rPr sz="2400" dirty="0">
                          <a:latin typeface="Times New Roman"/>
                          <a:cs typeface="Times New Roman"/>
                        </a:rPr>
                        <a:t>cung</a:t>
                      </a:r>
                      <a:r>
                        <a:rPr sz="2400" spc="195" dirty="0">
                          <a:latin typeface="Times New Roman"/>
                          <a:cs typeface="Times New Roman"/>
                        </a:rPr>
                        <a:t> </a:t>
                      </a:r>
                      <a:r>
                        <a:rPr sz="2400" dirty="0">
                          <a:latin typeface="Times New Roman"/>
                          <a:cs typeface="Times New Roman"/>
                        </a:rPr>
                        <a:t>cấp</a:t>
                      </a:r>
                      <a:r>
                        <a:rPr sz="2400" spc="190" dirty="0">
                          <a:latin typeface="Times New Roman"/>
                          <a:cs typeface="Times New Roman"/>
                        </a:rPr>
                        <a:t> </a:t>
                      </a:r>
                      <a:r>
                        <a:rPr sz="2400" spc="-20" dirty="0">
                          <a:latin typeface="Times New Roman"/>
                          <a:cs typeface="Times New Roman"/>
                        </a:rPr>
                        <a:t>tem, </a:t>
                      </a:r>
                      <a:r>
                        <a:rPr sz="2400" dirty="0">
                          <a:latin typeface="Times New Roman"/>
                          <a:cs typeface="Times New Roman"/>
                        </a:rPr>
                        <a:t>biên</a:t>
                      </a:r>
                      <a:r>
                        <a:rPr sz="2400" spc="5" dirty="0">
                          <a:latin typeface="Times New Roman"/>
                          <a:cs typeface="Times New Roman"/>
                        </a:rPr>
                        <a:t> </a:t>
                      </a:r>
                      <a:r>
                        <a:rPr sz="2400" dirty="0">
                          <a:latin typeface="Times New Roman"/>
                          <a:cs typeface="Times New Roman"/>
                        </a:rPr>
                        <a:t>lai,</a:t>
                      </a:r>
                      <a:r>
                        <a:rPr sz="2400" spc="-10" dirty="0">
                          <a:latin typeface="Times New Roman"/>
                          <a:cs typeface="Times New Roman"/>
                        </a:rPr>
                        <a:t> </a:t>
                      </a:r>
                      <a:r>
                        <a:rPr sz="2400" dirty="0">
                          <a:latin typeface="Times New Roman"/>
                          <a:cs typeface="Times New Roman"/>
                        </a:rPr>
                        <a:t>niêm</a:t>
                      </a:r>
                      <a:r>
                        <a:rPr sz="2400" spc="-20" dirty="0">
                          <a:latin typeface="Times New Roman"/>
                          <a:cs typeface="Times New Roman"/>
                        </a:rPr>
                        <a:t> </a:t>
                      </a:r>
                      <a:r>
                        <a:rPr sz="2400" dirty="0">
                          <a:latin typeface="Times New Roman"/>
                          <a:cs typeface="Times New Roman"/>
                        </a:rPr>
                        <a:t>phong;</a:t>
                      </a:r>
                      <a:r>
                        <a:rPr sz="2400" spc="-5" dirty="0">
                          <a:latin typeface="Times New Roman"/>
                          <a:cs typeface="Times New Roman"/>
                        </a:rPr>
                        <a:t> </a:t>
                      </a:r>
                      <a:r>
                        <a:rPr sz="2400" dirty="0">
                          <a:latin typeface="Times New Roman"/>
                          <a:cs typeface="Times New Roman"/>
                        </a:rPr>
                        <a:t>mua</a:t>
                      </a:r>
                      <a:r>
                        <a:rPr sz="2400" spc="10" dirty="0">
                          <a:latin typeface="Times New Roman"/>
                          <a:cs typeface="Times New Roman"/>
                        </a:rPr>
                        <a:t> </a:t>
                      </a:r>
                      <a:r>
                        <a:rPr sz="2400" dirty="0">
                          <a:latin typeface="Times New Roman"/>
                          <a:cs typeface="Times New Roman"/>
                        </a:rPr>
                        <a:t>chó</a:t>
                      </a:r>
                      <a:r>
                        <a:rPr sz="2400" spc="-15" dirty="0">
                          <a:latin typeface="Times New Roman"/>
                          <a:cs typeface="Times New Roman"/>
                        </a:rPr>
                        <a:t> </a:t>
                      </a:r>
                      <a:r>
                        <a:rPr sz="2400" dirty="0">
                          <a:latin typeface="Times New Roman"/>
                          <a:cs typeface="Times New Roman"/>
                        </a:rPr>
                        <a:t>nghiệp</a:t>
                      </a:r>
                      <a:r>
                        <a:rPr sz="2400" spc="-5" dirty="0">
                          <a:latin typeface="Times New Roman"/>
                          <a:cs typeface="Times New Roman"/>
                        </a:rPr>
                        <a:t> </a:t>
                      </a:r>
                      <a:r>
                        <a:rPr sz="2400" dirty="0">
                          <a:latin typeface="Times New Roman"/>
                          <a:cs typeface="Times New Roman"/>
                        </a:rPr>
                        <a:t>vụ,</a:t>
                      </a:r>
                      <a:r>
                        <a:rPr sz="2400" spc="-10" dirty="0">
                          <a:latin typeface="Times New Roman"/>
                          <a:cs typeface="Times New Roman"/>
                        </a:rPr>
                        <a:t> </a:t>
                      </a:r>
                      <a:r>
                        <a:rPr sz="2400" dirty="0">
                          <a:latin typeface="Times New Roman"/>
                          <a:cs typeface="Times New Roman"/>
                        </a:rPr>
                        <a:t>đào</a:t>
                      </a:r>
                      <a:r>
                        <a:rPr sz="2400" spc="10" dirty="0">
                          <a:latin typeface="Times New Roman"/>
                          <a:cs typeface="Times New Roman"/>
                        </a:rPr>
                        <a:t> </a:t>
                      </a:r>
                      <a:r>
                        <a:rPr sz="2400" spc="-25" dirty="0">
                          <a:latin typeface="Times New Roman"/>
                          <a:cs typeface="Times New Roman"/>
                        </a:rPr>
                        <a:t>tạo </a:t>
                      </a:r>
                      <a:r>
                        <a:rPr sz="2400" dirty="0">
                          <a:latin typeface="Times New Roman"/>
                          <a:cs typeface="Times New Roman"/>
                        </a:rPr>
                        <a:t>chó</a:t>
                      </a:r>
                      <a:r>
                        <a:rPr sz="2400" spc="330" dirty="0">
                          <a:latin typeface="Times New Roman"/>
                          <a:cs typeface="Times New Roman"/>
                        </a:rPr>
                        <a:t> </a:t>
                      </a:r>
                      <a:r>
                        <a:rPr sz="2400" dirty="0">
                          <a:latin typeface="Times New Roman"/>
                          <a:cs typeface="Times New Roman"/>
                        </a:rPr>
                        <a:t>nghiệp</a:t>
                      </a:r>
                      <a:r>
                        <a:rPr sz="2400" spc="325" dirty="0">
                          <a:latin typeface="Times New Roman"/>
                          <a:cs typeface="Times New Roman"/>
                        </a:rPr>
                        <a:t> </a:t>
                      </a:r>
                      <a:r>
                        <a:rPr sz="2400" dirty="0">
                          <a:latin typeface="Times New Roman"/>
                          <a:cs typeface="Times New Roman"/>
                        </a:rPr>
                        <a:t>vụ,</a:t>
                      </a:r>
                      <a:r>
                        <a:rPr sz="2400" spc="340" dirty="0">
                          <a:latin typeface="Times New Roman"/>
                          <a:cs typeface="Times New Roman"/>
                        </a:rPr>
                        <a:t> </a:t>
                      </a:r>
                      <a:r>
                        <a:rPr sz="2400" dirty="0">
                          <a:latin typeface="Times New Roman"/>
                          <a:cs typeface="Times New Roman"/>
                        </a:rPr>
                        <a:t>mua</a:t>
                      </a:r>
                      <a:r>
                        <a:rPr sz="2400" spc="335" dirty="0">
                          <a:latin typeface="Times New Roman"/>
                          <a:cs typeface="Times New Roman"/>
                        </a:rPr>
                        <a:t> </a:t>
                      </a:r>
                      <a:r>
                        <a:rPr sz="2400" dirty="0">
                          <a:latin typeface="Times New Roman"/>
                          <a:cs typeface="Times New Roman"/>
                        </a:rPr>
                        <a:t>ma</a:t>
                      </a:r>
                      <a:r>
                        <a:rPr sz="2400" spc="335" dirty="0">
                          <a:latin typeface="Times New Roman"/>
                          <a:cs typeface="Times New Roman"/>
                        </a:rPr>
                        <a:t> </a:t>
                      </a:r>
                      <a:r>
                        <a:rPr sz="2400" dirty="0">
                          <a:latin typeface="Times New Roman"/>
                          <a:cs typeface="Times New Roman"/>
                        </a:rPr>
                        <a:t>túy,</a:t>
                      </a:r>
                      <a:r>
                        <a:rPr sz="2400" spc="345" dirty="0">
                          <a:latin typeface="Times New Roman"/>
                          <a:cs typeface="Times New Roman"/>
                        </a:rPr>
                        <a:t> </a:t>
                      </a:r>
                      <a:r>
                        <a:rPr sz="2400" dirty="0">
                          <a:latin typeface="Times New Roman"/>
                          <a:cs typeface="Times New Roman"/>
                        </a:rPr>
                        <a:t>chất</a:t>
                      </a:r>
                      <a:r>
                        <a:rPr sz="2400" spc="320" dirty="0">
                          <a:latin typeface="Times New Roman"/>
                          <a:cs typeface="Times New Roman"/>
                        </a:rPr>
                        <a:t> </a:t>
                      </a:r>
                      <a:r>
                        <a:rPr sz="2400" dirty="0">
                          <a:latin typeface="Times New Roman"/>
                          <a:cs typeface="Times New Roman"/>
                        </a:rPr>
                        <a:t>nổ,</a:t>
                      </a:r>
                      <a:r>
                        <a:rPr sz="2400" spc="335" dirty="0">
                          <a:latin typeface="Times New Roman"/>
                          <a:cs typeface="Times New Roman"/>
                        </a:rPr>
                        <a:t> </a:t>
                      </a:r>
                      <a:r>
                        <a:rPr sz="2400" dirty="0">
                          <a:latin typeface="Times New Roman"/>
                          <a:cs typeface="Times New Roman"/>
                        </a:rPr>
                        <a:t>mẫu</a:t>
                      </a:r>
                      <a:r>
                        <a:rPr sz="2400" spc="340" dirty="0">
                          <a:latin typeface="Times New Roman"/>
                          <a:cs typeface="Times New Roman"/>
                        </a:rPr>
                        <a:t> </a:t>
                      </a:r>
                      <a:r>
                        <a:rPr sz="2400" spc="-25" dirty="0">
                          <a:latin typeface="Times New Roman"/>
                          <a:cs typeface="Times New Roman"/>
                        </a:rPr>
                        <a:t>tẩm </a:t>
                      </a:r>
                      <a:r>
                        <a:rPr sz="2400" dirty="0">
                          <a:latin typeface="Times New Roman"/>
                          <a:cs typeface="Times New Roman"/>
                        </a:rPr>
                        <a:t>nguồn</a:t>
                      </a:r>
                      <a:r>
                        <a:rPr sz="2400" spc="380" dirty="0">
                          <a:latin typeface="Times New Roman"/>
                          <a:cs typeface="Times New Roman"/>
                        </a:rPr>
                        <a:t> </a:t>
                      </a:r>
                      <a:r>
                        <a:rPr sz="2400" dirty="0">
                          <a:latin typeface="Times New Roman"/>
                          <a:cs typeface="Times New Roman"/>
                        </a:rPr>
                        <a:t>hơi</a:t>
                      </a:r>
                      <a:r>
                        <a:rPr sz="2400" spc="400" dirty="0">
                          <a:latin typeface="Times New Roman"/>
                          <a:cs typeface="Times New Roman"/>
                        </a:rPr>
                        <a:t> </a:t>
                      </a:r>
                      <a:r>
                        <a:rPr sz="2400" dirty="0">
                          <a:latin typeface="Times New Roman"/>
                          <a:cs typeface="Times New Roman"/>
                        </a:rPr>
                        <a:t>ma</a:t>
                      </a:r>
                      <a:r>
                        <a:rPr sz="2400" spc="400" dirty="0">
                          <a:latin typeface="Times New Roman"/>
                          <a:cs typeface="Times New Roman"/>
                        </a:rPr>
                        <a:t> </a:t>
                      </a:r>
                      <a:r>
                        <a:rPr sz="2400" dirty="0">
                          <a:latin typeface="Times New Roman"/>
                          <a:cs typeface="Times New Roman"/>
                        </a:rPr>
                        <a:t>túy,</a:t>
                      </a:r>
                      <a:r>
                        <a:rPr sz="2400" spc="390" dirty="0">
                          <a:latin typeface="Times New Roman"/>
                          <a:cs typeface="Times New Roman"/>
                        </a:rPr>
                        <a:t> </a:t>
                      </a:r>
                      <a:r>
                        <a:rPr sz="2400" dirty="0">
                          <a:latin typeface="Times New Roman"/>
                          <a:cs typeface="Times New Roman"/>
                        </a:rPr>
                        <a:t>chất</a:t>
                      </a:r>
                      <a:r>
                        <a:rPr sz="2400" spc="390" dirty="0">
                          <a:latin typeface="Times New Roman"/>
                          <a:cs typeface="Times New Roman"/>
                        </a:rPr>
                        <a:t> </a:t>
                      </a:r>
                      <a:r>
                        <a:rPr sz="2400" dirty="0">
                          <a:latin typeface="Times New Roman"/>
                          <a:cs typeface="Times New Roman"/>
                        </a:rPr>
                        <a:t>nổ</a:t>
                      </a:r>
                      <a:r>
                        <a:rPr sz="2400" spc="395" dirty="0">
                          <a:latin typeface="Times New Roman"/>
                          <a:cs typeface="Times New Roman"/>
                        </a:rPr>
                        <a:t> </a:t>
                      </a:r>
                      <a:r>
                        <a:rPr sz="2400" dirty="0">
                          <a:latin typeface="Times New Roman"/>
                          <a:cs typeface="Times New Roman"/>
                        </a:rPr>
                        <a:t>để</a:t>
                      </a:r>
                      <a:r>
                        <a:rPr sz="2400" spc="385" dirty="0">
                          <a:latin typeface="Times New Roman"/>
                          <a:cs typeface="Times New Roman"/>
                        </a:rPr>
                        <a:t> </a:t>
                      </a:r>
                      <a:r>
                        <a:rPr sz="2400" dirty="0">
                          <a:latin typeface="Times New Roman"/>
                          <a:cs typeface="Times New Roman"/>
                        </a:rPr>
                        <a:t>huấn</a:t>
                      </a:r>
                      <a:r>
                        <a:rPr sz="2400" spc="395" dirty="0">
                          <a:latin typeface="Times New Roman"/>
                          <a:cs typeface="Times New Roman"/>
                        </a:rPr>
                        <a:t> </a:t>
                      </a:r>
                      <a:r>
                        <a:rPr sz="2400" dirty="0">
                          <a:latin typeface="Times New Roman"/>
                          <a:cs typeface="Times New Roman"/>
                        </a:rPr>
                        <a:t>luyện</a:t>
                      </a:r>
                      <a:r>
                        <a:rPr sz="2400" spc="395" dirty="0">
                          <a:latin typeface="Times New Roman"/>
                          <a:cs typeface="Times New Roman"/>
                        </a:rPr>
                        <a:t> </a:t>
                      </a:r>
                      <a:r>
                        <a:rPr sz="2400" spc="-25" dirty="0">
                          <a:latin typeface="Times New Roman"/>
                          <a:cs typeface="Times New Roman"/>
                        </a:rPr>
                        <a:t>chó </a:t>
                      </a:r>
                      <a:r>
                        <a:rPr sz="2400" dirty="0">
                          <a:latin typeface="Times New Roman"/>
                          <a:cs typeface="Times New Roman"/>
                        </a:rPr>
                        <a:t>nghiệp</a:t>
                      </a:r>
                      <a:r>
                        <a:rPr sz="2400" spc="-25" dirty="0">
                          <a:latin typeface="Times New Roman"/>
                          <a:cs typeface="Times New Roman"/>
                        </a:rPr>
                        <a:t> vụ;</a:t>
                      </a:r>
                      <a:endParaRPr sz="24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tc>
                  <a:txBody>
                    <a:bodyPr/>
                    <a:lstStyle/>
                    <a:p>
                      <a:pPr marL="92075">
                        <a:lnSpc>
                          <a:spcPct val="100000"/>
                        </a:lnSpc>
                        <a:spcBef>
                          <a:spcPts val="295"/>
                        </a:spcBef>
                      </a:pPr>
                      <a:r>
                        <a:rPr sz="2400" spc="-50" dirty="0">
                          <a:latin typeface="Times New Roman"/>
                          <a:cs typeface="Times New Roman"/>
                        </a:rPr>
                        <a:t>BT,</a:t>
                      </a:r>
                      <a:r>
                        <a:rPr sz="2400" spc="-55" dirty="0">
                          <a:latin typeface="Times New Roman"/>
                          <a:cs typeface="Times New Roman"/>
                        </a:rPr>
                        <a:t> </a:t>
                      </a:r>
                      <a:r>
                        <a:rPr sz="2400" dirty="0">
                          <a:latin typeface="Times New Roman"/>
                          <a:cs typeface="Times New Roman"/>
                        </a:rPr>
                        <a:t>Thủ</a:t>
                      </a:r>
                      <a:r>
                        <a:rPr sz="2400" spc="-5" dirty="0">
                          <a:latin typeface="Times New Roman"/>
                          <a:cs typeface="Times New Roman"/>
                        </a:rPr>
                        <a:t> </a:t>
                      </a:r>
                      <a:r>
                        <a:rPr sz="2400" dirty="0">
                          <a:latin typeface="Times New Roman"/>
                          <a:cs typeface="Times New Roman"/>
                        </a:rPr>
                        <a:t>trưởng</a:t>
                      </a:r>
                      <a:r>
                        <a:rPr sz="2400" spc="-35" dirty="0">
                          <a:latin typeface="Times New Roman"/>
                          <a:cs typeface="Times New Roman"/>
                        </a:rPr>
                        <a:t> </a:t>
                      </a:r>
                      <a:r>
                        <a:rPr sz="2400" dirty="0">
                          <a:latin typeface="Times New Roman"/>
                          <a:cs typeface="Times New Roman"/>
                        </a:rPr>
                        <a:t>cơ</a:t>
                      </a:r>
                      <a:r>
                        <a:rPr sz="2400" spc="5" dirty="0">
                          <a:latin typeface="Times New Roman"/>
                          <a:cs typeface="Times New Roman"/>
                        </a:rPr>
                        <a:t> </a:t>
                      </a:r>
                      <a:r>
                        <a:rPr sz="2400" dirty="0">
                          <a:latin typeface="Times New Roman"/>
                          <a:cs typeface="Times New Roman"/>
                        </a:rPr>
                        <a:t>quan,</a:t>
                      </a:r>
                      <a:r>
                        <a:rPr sz="2400" spc="-35" dirty="0">
                          <a:latin typeface="Times New Roman"/>
                          <a:cs typeface="Times New Roman"/>
                        </a:rPr>
                        <a:t> </a:t>
                      </a:r>
                      <a:r>
                        <a:rPr sz="2400" dirty="0">
                          <a:latin typeface="Times New Roman"/>
                          <a:cs typeface="Times New Roman"/>
                        </a:rPr>
                        <a:t>Chủ</a:t>
                      </a:r>
                      <a:r>
                        <a:rPr sz="2400" spc="-15" dirty="0">
                          <a:latin typeface="Times New Roman"/>
                          <a:cs typeface="Times New Roman"/>
                        </a:rPr>
                        <a:t> </a:t>
                      </a:r>
                      <a:r>
                        <a:rPr sz="2400" dirty="0">
                          <a:latin typeface="Times New Roman"/>
                          <a:cs typeface="Times New Roman"/>
                        </a:rPr>
                        <a:t>tịch</a:t>
                      </a:r>
                      <a:r>
                        <a:rPr sz="2400" spc="-20" dirty="0">
                          <a:latin typeface="Times New Roman"/>
                          <a:cs typeface="Times New Roman"/>
                        </a:rPr>
                        <a:t> </a:t>
                      </a:r>
                      <a:r>
                        <a:rPr sz="2400" dirty="0">
                          <a:latin typeface="Times New Roman"/>
                          <a:cs typeface="Times New Roman"/>
                        </a:rPr>
                        <a:t>Ủy</a:t>
                      </a:r>
                      <a:r>
                        <a:rPr sz="2400" spc="-10" dirty="0">
                          <a:latin typeface="Times New Roman"/>
                          <a:cs typeface="Times New Roman"/>
                        </a:rPr>
                        <a:t> </a:t>
                      </a:r>
                      <a:r>
                        <a:rPr sz="2400" dirty="0">
                          <a:latin typeface="Times New Roman"/>
                          <a:cs typeface="Times New Roman"/>
                        </a:rPr>
                        <a:t>ban</a:t>
                      </a:r>
                      <a:r>
                        <a:rPr sz="2400" spc="-15" dirty="0">
                          <a:latin typeface="Times New Roman"/>
                          <a:cs typeface="Times New Roman"/>
                        </a:rPr>
                        <a:t> </a:t>
                      </a:r>
                      <a:r>
                        <a:rPr sz="2400" dirty="0">
                          <a:latin typeface="Times New Roman"/>
                          <a:cs typeface="Times New Roman"/>
                        </a:rPr>
                        <a:t>nhân</a:t>
                      </a:r>
                      <a:r>
                        <a:rPr sz="2400" spc="-20" dirty="0">
                          <a:latin typeface="Times New Roman"/>
                          <a:cs typeface="Times New Roman"/>
                        </a:rPr>
                        <a:t> </a:t>
                      </a:r>
                      <a:r>
                        <a:rPr sz="2400" spc="-25" dirty="0">
                          <a:latin typeface="Times New Roman"/>
                          <a:cs typeface="Times New Roman"/>
                        </a:rPr>
                        <a:t>dân</a:t>
                      </a:r>
                      <a:endParaRPr sz="24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E3D0"/>
                    </a:solidFill>
                  </a:tcPr>
                </a:tc>
                <a:extLst>
                  <a:ext uri="{0D108BD9-81ED-4DB2-BD59-A6C34878D82A}">
                    <a16:rowId xmlns:a16="http://schemas.microsoft.com/office/drawing/2014/main" val="10003"/>
                  </a:ext>
                </a:extLst>
              </a:tr>
              <a:tr h="633553">
                <a:tc gridSpan="2">
                  <a:txBody>
                    <a:bodyPr/>
                    <a:lstStyle/>
                    <a:p>
                      <a:pPr marL="91440">
                        <a:lnSpc>
                          <a:spcPct val="100000"/>
                        </a:lnSpc>
                        <a:spcBef>
                          <a:spcPts val="300"/>
                        </a:spcBef>
                      </a:pPr>
                      <a:r>
                        <a:rPr sz="2400" i="1" spc="-10" dirty="0">
                          <a:latin typeface="Times New Roman"/>
                          <a:cs typeface="Times New Roman"/>
                        </a:rPr>
                        <a:t>Trường</a:t>
                      </a:r>
                      <a:r>
                        <a:rPr sz="2400" i="1" spc="-25" dirty="0">
                          <a:latin typeface="Times New Roman"/>
                          <a:cs typeface="Times New Roman"/>
                        </a:rPr>
                        <a:t> </a:t>
                      </a:r>
                      <a:r>
                        <a:rPr sz="2400" i="1" dirty="0">
                          <a:latin typeface="Times New Roman"/>
                          <a:cs typeface="Times New Roman"/>
                        </a:rPr>
                        <a:t>hợp</a:t>
                      </a:r>
                      <a:r>
                        <a:rPr sz="2400" i="1" spc="-25" dirty="0">
                          <a:latin typeface="Times New Roman"/>
                          <a:cs typeface="Times New Roman"/>
                        </a:rPr>
                        <a:t> </a:t>
                      </a:r>
                      <a:r>
                        <a:rPr sz="2400" i="1" dirty="0">
                          <a:latin typeface="Times New Roman"/>
                          <a:cs typeface="Times New Roman"/>
                        </a:rPr>
                        <a:t>còn lại</a:t>
                      </a:r>
                      <a:r>
                        <a:rPr sz="2400" i="1" spc="-30" dirty="0">
                          <a:latin typeface="Times New Roman"/>
                          <a:cs typeface="Times New Roman"/>
                        </a:rPr>
                        <a:t> </a:t>
                      </a:r>
                      <a:r>
                        <a:rPr sz="2400" i="1" dirty="0">
                          <a:latin typeface="Times New Roman"/>
                          <a:cs typeface="Times New Roman"/>
                        </a:rPr>
                        <a:t>Chính</a:t>
                      </a:r>
                      <a:r>
                        <a:rPr sz="2400" i="1" spc="-10" dirty="0">
                          <a:latin typeface="Times New Roman"/>
                          <a:cs typeface="Times New Roman"/>
                        </a:rPr>
                        <a:t> </a:t>
                      </a:r>
                      <a:r>
                        <a:rPr sz="2400" i="1" dirty="0">
                          <a:latin typeface="Times New Roman"/>
                          <a:cs typeface="Times New Roman"/>
                        </a:rPr>
                        <a:t>phủ</a:t>
                      </a:r>
                      <a:r>
                        <a:rPr sz="2400" i="1" spc="-15" dirty="0">
                          <a:latin typeface="Times New Roman"/>
                          <a:cs typeface="Times New Roman"/>
                        </a:rPr>
                        <a:t> </a:t>
                      </a:r>
                      <a:r>
                        <a:rPr sz="2400" i="1" dirty="0">
                          <a:latin typeface="Times New Roman"/>
                          <a:cs typeface="Times New Roman"/>
                        </a:rPr>
                        <a:t>trình</a:t>
                      </a:r>
                      <a:r>
                        <a:rPr sz="2400" i="1" spc="-15" dirty="0">
                          <a:latin typeface="Times New Roman"/>
                          <a:cs typeface="Times New Roman"/>
                        </a:rPr>
                        <a:t> </a:t>
                      </a:r>
                      <a:r>
                        <a:rPr sz="2400" i="1" dirty="0">
                          <a:latin typeface="Times New Roman"/>
                          <a:cs typeface="Times New Roman"/>
                        </a:rPr>
                        <a:t>Ủy</a:t>
                      </a:r>
                      <a:r>
                        <a:rPr sz="2400" i="1" spc="-15" dirty="0">
                          <a:latin typeface="Times New Roman"/>
                          <a:cs typeface="Times New Roman"/>
                        </a:rPr>
                        <a:t> </a:t>
                      </a:r>
                      <a:r>
                        <a:rPr sz="2400" i="1" dirty="0">
                          <a:latin typeface="Times New Roman"/>
                          <a:cs typeface="Times New Roman"/>
                        </a:rPr>
                        <a:t>ban</a:t>
                      </a:r>
                      <a:r>
                        <a:rPr sz="2400" i="1" spc="-20" dirty="0">
                          <a:latin typeface="Times New Roman"/>
                          <a:cs typeface="Times New Roman"/>
                        </a:rPr>
                        <a:t> </a:t>
                      </a:r>
                      <a:r>
                        <a:rPr sz="2400" i="1" dirty="0">
                          <a:latin typeface="Times New Roman"/>
                          <a:cs typeface="Times New Roman"/>
                        </a:rPr>
                        <a:t>Thường</a:t>
                      </a:r>
                      <a:r>
                        <a:rPr sz="2400" i="1" spc="-35" dirty="0">
                          <a:latin typeface="Times New Roman"/>
                          <a:cs typeface="Times New Roman"/>
                        </a:rPr>
                        <a:t> </a:t>
                      </a:r>
                      <a:r>
                        <a:rPr sz="2400" i="1" dirty="0">
                          <a:latin typeface="Times New Roman"/>
                          <a:cs typeface="Times New Roman"/>
                        </a:rPr>
                        <a:t>vụ</a:t>
                      </a:r>
                      <a:r>
                        <a:rPr sz="2400" i="1" spc="-5" dirty="0">
                          <a:latin typeface="Times New Roman"/>
                          <a:cs typeface="Times New Roman"/>
                        </a:rPr>
                        <a:t> </a:t>
                      </a:r>
                      <a:r>
                        <a:rPr sz="2400" i="1" dirty="0">
                          <a:latin typeface="Times New Roman"/>
                          <a:cs typeface="Times New Roman"/>
                        </a:rPr>
                        <a:t>Quốc</a:t>
                      </a:r>
                      <a:r>
                        <a:rPr sz="2400" i="1" spc="-30" dirty="0">
                          <a:latin typeface="Times New Roman"/>
                          <a:cs typeface="Times New Roman"/>
                        </a:rPr>
                        <a:t> </a:t>
                      </a:r>
                      <a:r>
                        <a:rPr sz="2400" i="1" dirty="0">
                          <a:latin typeface="Times New Roman"/>
                          <a:cs typeface="Times New Roman"/>
                        </a:rPr>
                        <a:t>hội</a:t>
                      </a:r>
                      <a:r>
                        <a:rPr sz="2400" i="1" spc="-15" dirty="0">
                          <a:latin typeface="Times New Roman"/>
                          <a:cs typeface="Times New Roman"/>
                        </a:rPr>
                        <a:t> </a:t>
                      </a:r>
                      <a:r>
                        <a:rPr sz="2400" i="1" dirty="0">
                          <a:latin typeface="Times New Roman"/>
                          <a:cs typeface="Times New Roman"/>
                        </a:rPr>
                        <a:t>quyết</a:t>
                      </a:r>
                      <a:r>
                        <a:rPr sz="2400" i="1" spc="-25" dirty="0">
                          <a:latin typeface="Times New Roman"/>
                          <a:cs typeface="Times New Roman"/>
                        </a:rPr>
                        <a:t> </a:t>
                      </a:r>
                      <a:r>
                        <a:rPr sz="2400" i="1" spc="-10" dirty="0">
                          <a:latin typeface="Times New Roman"/>
                          <a:cs typeface="Times New Roman"/>
                        </a:rPr>
                        <a:t>định.</a:t>
                      </a:r>
                      <a:endParaRPr sz="24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1E9"/>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6" name="object 2">
            <a:extLst>
              <a:ext uri="{FF2B5EF4-FFF2-40B4-BE49-F238E27FC236}">
                <a16:creationId xmlns:a16="http://schemas.microsoft.com/office/drawing/2014/main" id="{8F1BF070-4573-01BF-5A99-85A4E9EDFC2A}"/>
              </a:ext>
            </a:extLst>
          </p:cNvPr>
          <p:cNvSpPr txBox="1">
            <a:spLocks noGrp="1"/>
          </p:cNvSpPr>
          <p:nvPr>
            <p:ph type="title"/>
          </p:nvPr>
        </p:nvSpPr>
        <p:spPr>
          <a:xfrm>
            <a:off x="1205948" y="648142"/>
            <a:ext cx="10005391" cy="629660"/>
          </a:xfrm>
          <a:prstGeom prst="rect">
            <a:avLst/>
          </a:prstGeom>
          <a:ln w="19811">
            <a:solidFill>
              <a:srgbClr val="2D83C3"/>
            </a:solidFill>
          </a:ln>
        </p:spPr>
        <p:txBody>
          <a:bodyPr vert="horz" wrap="square" lIns="0" tIns="196850" rIns="0" bIns="0" rtlCol="0">
            <a:spAutoFit/>
          </a:bodyPr>
          <a:lstStyle/>
          <a:p>
            <a:pPr marL="721995">
              <a:lnSpc>
                <a:spcPct val="100000"/>
              </a:lnSpc>
              <a:spcBef>
                <a:spcPts val="1550"/>
              </a:spcBef>
            </a:pPr>
            <a:r>
              <a:rPr sz="2800" dirty="0">
                <a:solidFill>
                  <a:srgbClr val="FF0000"/>
                </a:solidFill>
              </a:rPr>
              <a:t>Lựa</a:t>
            </a:r>
            <a:r>
              <a:rPr sz="2800" spc="-45" dirty="0">
                <a:solidFill>
                  <a:srgbClr val="FF0000"/>
                </a:solidFill>
              </a:rPr>
              <a:t> </a:t>
            </a:r>
            <a:r>
              <a:rPr sz="2800" dirty="0">
                <a:solidFill>
                  <a:srgbClr val="FF0000"/>
                </a:solidFill>
              </a:rPr>
              <a:t>chọn</a:t>
            </a:r>
            <a:r>
              <a:rPr sz="2800" spc="-25" dirty="0">
                <a:solidFill>
                  <a:srgbClr val="FF0000"/>
                </a:solidFill>
              </a:rPr>
              <a:t> </a:t>
            </a:r>
            <a:r>
              <a:rPr sz="2800" dirty="0">
                <a:solidFill>
                  <a:srgbClr val="FF0000"/>
                </a:solidFill>
              </a:rPr>
              <a:t>nhà</a:t>
            </a:r>
            <a:r>
              <a:rPr sz="2800" spc="-25" dirty="0">
                <a:solidFill>
                  <a:srgbClr val="FF0000"/>
                </a:solidFill>
              </a:rPr>
              <a:t> </a:t>
            </a:r>
            <a:r>
              <a:rPr sz="2800" dirty="0">
                <a:solidFill>
                  <a:srgbClr val="FF0000"/>
                </a:solidFill>
              </a:rPr>
              <a:t>thầu</a:t>
            </a:r>
            <a:r>
              <a:rPr sz="2800" spc="-35" dirty="0">
                <a:solidFill>
                  <a:srgbClr val="FF0000"/>
                </a:solidFill>
              </a:rPr>
              <a:t> </a:t>
            </a:r>
            <a:r>
              <a:rPr sz="2800" dirty="0">
                <a:solidFill>
                  <a:srgbClr val="FF0000"/>
                </a:solidFill>
              </a:rPr>
              <a:t>trong</a:t>
            </a:r>
            <a:r>
              <a:rPr sz="2800" spc="-50" dirty="0">
                <a:solidFill>
                  <a:srgbClr val="FF0000"/>
                </a:solidFill>
              </a:rPr>
              <a:t> </a:t>
            </a:r>
            <a:r>
              <a:rPr sz="2800" dirty="0">
                <a:solidFill>
                  <a:srgbClr val="FF0000"/>
                </a:solidFill>
              </a:rPr>
              <a:t>trường</a:t>
            </a:r>
            <a:r>
              <a:rPr sz="2800" spc="-50" dirty="0">
                <a:solidFill>
                  <a:srgbClr val="FF0000"/>
                </a:solidFill>
              </a:rPr>
              <a:t> </a:t>
            </a:r>
            <a:r>
              <a:rPr sz="2800" dirty="0">
                <a:solidFill>
                  <a:srgbClr val="FF0000"/>
                </a:solidFill>
              </a:rPr>
              <a:t>hợp</a:t>
            </a:r>
            <a:r>
              <a:rPr sz="2800" spc="-35" dirty="0">
                <a:solidFill>
                  <a:srgbClr val="FF0000"/>
                </a:solidFill>
              </a:rPr>
              <a:t> </a:t>
            </a:r>
            <a:r>
              <a:rPr sz="2800" dirty="0">
                <a:solidFill>
                  <a:srgbClr val="FF0000"/>
                </a:solidFill>
              </a:rPr>
              <a:t>đặc</a:t>
            </a:r>
            <a:r>
              <a:rPr sz="2800" spc="-40" dirty="0">
                <a:solidFill>
                  <a:srgbClr val="FF0000"/>
                </a:solidFill>
              </a:rPr>
              <a:t> </a:t>
            </a:r>
            <a:r>
              <a:rPr sz="2800" dirty="0">
                <a:solidFill>
                  <a:srgbClr val="FF0000"/>
                </a:solidFill>
              </a:rPr>
              <a:t>biệt</a:t>
            </a:r>
            <a:r>
              <a:rPr sz="2800" spc="-40" dirty="0">
                <a:solidFill>
                  <a:srgbClr val="FF0000"/>
                </a:solidFill>
              </a:rPr>
              <a:t> </a:t>
            </a:r>
            <a:r>
              <a:rPr sz="2800" spc="-10" dirty="0">
                <a:solidFill>
                  <a:srgbClr val="FF0000"/>
                </a:solidFill>
              </a:rPr>
              <a:t>(Đ.29)</a:t>
            </a:r>
          </a:p>
        </p:txBody>
      </p:sp>
      <p:sp>
        <p:nvSpPr>
          <p:cNvPr id="7" name="TextBox 6">
            <a:extLst>
              <a:ext uri="{FF2B5EF4-FFF2-40B4-BE49-F238E27FC236}">
                <a16:creationId xmlns:a16="http://schemas.microsoft.com/office/drawing/2014/main" id="{9FADB119-BADB-0385-E436-5B40C598727A}"/>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2923945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0898" y="663829"/>
            <a:ext cx="8910955" cy="727075"/>
          </a:xfrm>
          <a:prstGeom prst="rect">
            <a:avLst/>
          </a:prstGeom>
          <a:ln w="19811">
            <a:solidFill>
              <a:srgbClr val="42D0A1"/>
            </a:solidFill>
          </a:ln>
        </p:spPr>
        <p:txBody>
          <a:bodyPr vert="horz" wrap="square" lIns="0" tIns="29844" rIns="0" bIns="0" rtlCol="0">
            <a:spAutoFit/>
          </a:bodyPr>
          <a:lstStyle/>
          <a:p>
            <a:pPr algn="ctr">
              <a:lnSpc>
                <a:spcPct val="100000"/>
              </a:lnSpc>
              <a:spcBef>
                <a:spcPts val="234"/>
              </a:spcBef>
            </a:pPr>
            <a:r>
              <a:rPr sz="3600" dirty="0">
                <a:solidFill>
                  <a:srgbClr val="FF0000"/>
                </a:solidFill>
              </a:rPr>
              <a:t>Đàm</a:t>
            </a:r>
            <a:r>
              <a:rPr sz="3600" spc="-20" dirty="0">
                <a:solidFill>
                  <a:srgbClr val="FF0000"/>
                </a:solidFill>
              </a:rPr>
              <a:t> </a:t>
            </a:r>
            <a:r>
              <a:rPr sz="3600" dirty="0">
                <a:solidFill>
                  <a:srgbClr val="FF0000"/>
                </a:solidFill>
              </a:rPr>
              <a:t>phán</a:t>
            </a:r>
            <a:r>
              <a:rPr sz="3600" spc="-35" dirty="0">
                <a:solidFill>
                  <a:srgbClr val="FF0000"/>
                </a:solidFill>
              </a:rPr>
              <a:t> </a:t>
            </a:r>
            <a:r>
              <a:rPr sz="3600" dirty="0">
                <a:solidFill>
                  <a:srgbClr val="FF0000"/>
                </a:solidFill>
              </a:rPr>
              <a:t>giá</a:t>
            </a:r>
            <a:r>
              <a:rPr sz="3600" spc="-25" dirty="0">
                <a:solidFill>
                  <a:srgbClr val="FF0000"/>
                </a:solidFill>
              </a:rPr>
              <a:t> </a:t>
            </a:r>
            <a:r>
              <a:rPr sz="3600" dirty="0">
                <a:solidFill>
                  <a:srgbClr val="FF0000"/>
                </a:solidFill>
              </a:rPr>
              <a:t>(Đ.28</a:t>
            </a:r>
            <a:r>
              <a:rPr sz="3600" spc="-25" dirty="0">
                <a:solidFill>
                  <a:srgbClr val="FF0000"/>
                </a:solidFill>
              </a:rPr>
              <a:t> </a:t>
            </a:r>
            <a:r>
              <a:rPr sz="3600" dirty="0">
                <a:solidFill>
                  <a:srgbClr val="FF0000"/>
                </a:solidFill>
              </a:rPr>
              <a:t>–</a:t>
            </a:r>
            <a:r>
              <a:rPr sz="3600" spc="-25" dirty="0">
                <a:solidFill>
                  <a:srgbClr val="FF0000"/>
                </a:solidFill>
              </a:rPr>
              <a:t> </a:t>
            </a:r>
            <a:r>
              <a:rPr sz="3600" spc="-10" dirty="0">
                <a:solidFill>
                  <a:srgbClr val="FF0000"/>
                </a:solidFill>
              </a:rPr>
              <a:t>L.22)</a:t>
            </a:r>
            <a:endParaRPr sz="3600"/>
          </a:p>
        </p:txBody>
      </p:sp>
      <p:grpSp>
        <p:nvGrpSpPr>
          <p:cNvPr id="3" name="object 3"/>
          <p:cNvGrpSpPr/>
          <p:nvPr/>
        </p:nvGrpSpPr>
        <p:grpSpPr>
          <a:xfrm>
            <a:off x="2272250" y="1629129"/>
            <a:ext cx="3051175" cy="4258310"/>
            <a:chOff x="2272250" y="1589377"/>
            <a:chExt cx="3051175" cy="4258310"/>
          </a:xfrm>
        </p:grpSpPr>
        <p:pic>
          <p:nvPicPr>
            <p:cNvPr id="4" name="object 4"/>
            <p:cNvPicPr/>
            <p:nvPr/>
          </p:nvPicPr>
          <p:blipFill>
            <a:blip r:embed="rId2" cstate="print"/>
            <a:stretch>
              <a:fillRect/>
            </a:stretch>
          </p:blipFill>
          <p:spPr>
            <a:xfrm>
              <a:off x="2272250" y="1589377"/>
              <a:ext cx="2420168" cy="1300229"/>
            </a:xfrm>
            <a:prstGeom prst="rect">
              <a:avLst/>
            </a:prstGeom>
          </p:spPr>
        </p:pic>
        <p:sp>
          <p:nvSpPr>
            <p:cNvPr id="5" name="object 5"/>
            <p:cNvSpPr/>
            <p:nvPr/>
          </p:nvSpPr>
          <p:spPr>
            <a:xfrm>
              <a:off x="2359913" y="1677161"/>
              <a:ext cx="2240280" cy="1120140"/>
            </a:xfrm>
            <a:custGeom>
              <a:avLst/>
              <a:gdLst/>
              <a:ahLst/>
              <a:cxnLst/>
              <a:rect l="l" t="t" r="r" b="b"/>
              <a:pathLst>
                <a:path w="2240279" h="1120139">
                  <a:moveTo>
                    <a:pt x="2128266" y="0"/>
                  </a:moveTo>
                  <a:lnTo>
                    <a:pt x="112013" y="0"/>
                  </a:lnTo>
                  <a:lnTo>
                    <a:pt x="68419" y="8804"/>
                  </a:lnTo>
                  <a:lnTo>
                    <a:pt x="32813" y="32813"/>
                  </a:lnTo>
                  <a:lnTo>
                    <a:pt x="8804" y="68419"/>
                  </a:lnTo>
                  <a:lnTo>
                    <a:pt x="0" y="112013"/>
                  </a:lnTo>
                  <a:lnTo>
                    <a:pt x="0" y="1008126"/>
                  </a:lnTo>
                  <a:lnTo>
                    <a:pt x="8804" y="1051720"/>
                  </a:lnTo>
                  <a:lnTo>
                    <a:pt x="32813" y="1087326"/>
                  </a:lnTo>
                  <a:lnTo>
                    <a:pt x="68419" y="1111335"/>
                  </a:lnTo>
                  <a:lnTo>
                    <a:pt x="112013" y="1120139"/>
                  </a:lnTo>
                  <a:lnTo>
                    <a:pt x="2128266" y="1120139"/>
                  </a:lnTo>
                  <a:lnTo>
                    <a:pt x="2171860" y="1111335"/>
                  </a:lnTo>
                  <a:lnTo>
                    <a:pt x="2207466" y="1087326"/>
                  </a:lnTo>
                  <a:lnTo>
                    <a:pt x="2231475" y="1051720"/>
                  </a:lnTo>
                  <a:lnTo>
                    <a:pt x="2240280" y="1008126"/>
                  </a:lnTo>
                  <a:lnTo>
                    <a:pt x="2240280" y="112013"/>
                  </a:lnTo>
                  <a:lnTo>
                    <a:pt x="2231475" y="68419"/>
                  </a:lnTo>
                  <a:lnTo>
                    <a:pt x="2207466" y="32813"/>
                  </a:lnTo>
                  <a:lnTo>
                    <a:pt x="2171860" y="8804"/>
                  </a:lnTo>
                  <a:lnTo>
                    <a:pt x="2128266" y="0"/>
                  </a:lnTo>
                  <a:close/>
                </a:path>
              </a:pathLst>
            </a:custGeom>
            <a:solidFill>
              <a:srgbClr val="DFF5FB"/>
            </a:solidFill>
          </p:spPr>
          <p:txBody>
            <a:bodyPr wrap="square" lIns="0" tIns="0" rIns="0" bIns="0" rtlCol="0"/>
            <a:lstStyle/>
            <a:p>
              <a:endParaRPr/>
            </a:p>
          </p:txBody>
        </p:sp>
        <p:sp>
          <p:nvSpPr>
            <p:cNvPr id="6" name="object 6"/>
            <p:cNvSpPr/>
            <p:nvPr/>
          </p:nvSpPr>
          <p:spPr>
            <a:xfrm>
              <a:off x="2359913" y="1677161"/>
              <a:ext cx="2240280" cy="1960245"/>
            </a:xfrm>
            <a:custGeom>
              <a:avLst/>
              <a:gdLst/>
              <a:ahLst/>
              <a:cxnLst/>
              <a:rect l="l" t="t" r="r" b="b"/>
              <a:pathLst>
                <a:path w="2240279" h="1960245">
                  <a:moveTo>
                    <a:pt x="0" y="112013"/>
                  </a:moveTo>
                  <a:lnTo>
                    <a:pt x="8804" y="68419"/>
                  </a:lnTo>
                  <a:lnTo>
                    <a:pt x="32813" y="32813"/>
                  </a:lnTo>
                  <a:lnTo>
                    <a:pt x="68419" y="8804"/>
                  </a:lnTo>
                  <a:lnTo>
                    <a:pt x="112013" y="0"/>
                  </a:lnTo>
                  <a:lnTo>
                    <a:pt x="2128266" y="0"/>
                  </a:lnTo>
                  <a:lnTo>
                    <a:pt x="2171860" y="8804"/>
                  </a:lnTo>
                  <a:lnTo>
                    <a:pt x="2207466" y="32813"/>
                  </a:lnTo>
                  <a:lnTo>
                    <a:pt x="2231475" y="68419"/>
                  </a:lnTo>
                  <a:lnTo>
                    <a:pt x="2240280" y="112013"/>
                  </a:lnTo>
                  <a:lnTo>
                    <a:pt x="2240280" y="1008126"/>
                  </a:lnTo>
                  <a:lnTo>
                    <a:pt x="2231475" y="1051720"/>
                  </a:lnTo>
                  <a:lnTo>
                    <a:pt x="2207466" y="1087326"/>
                  </a:lnTo>
                  <a:lnTo>
                    <a:pt x="2171860" y="1111335"/>
                  </a:lnTo>
                  <a:lnTo>
                    <a:pt x="2128266" y="1120139"/>
                  </a:lnTo>
                  <a:lnTo>
                    <a:pt x="112013" y="1120139"/>
                  </a:lnTo>
                  <a:lnTo>
                    <a:pt x="68419" y="1111335"/>
                  </a:lnTo>
                  <a:lnTo>
                    <a:pt x="32813" y="1087326"/>
                  </a:lnTo>
                  <a:lnTo>
                    <a:pt x="8804" y="1051720"/>
                  </a:lnTo>
                  <a:lnTo>
                    <a:pt x="0" y="1008126"/>
                  </a:lnTo>
                  <a:lnTo>
                    <a:pt x="0" y="112013"/>
                  </a:lnTo>
                  <a:close/>
                </a:path>
                <a:path w="2240279" h="1960245">
                  <a:moveTo>
                    <a:pt x="224028" y="1120139"/>
                  </a:moveTo>
                  <a:lnTo>
                    <a:pt x="224028" y="1960245"/>
                  </a:lnTo>
                  <a:lnTo>
                    <a:pt x="448056" y="1960245"/>
                  </a:lnTo>
                </a:path>
              </a:pathLst>
            </a:custGeom>
            <a:ln w="19812">
              <a:solidFill>
                <a:srgbClr val="95D141"/>
              </a:solidFill>
            </a:ln>
          </p:spPr>
          <p:txBody>
            <a:bodyPr wrap="square" lIns="0" tIns="0" rIns="0" bIns="0" rtlCol="0"/>
            <a:lstStyle/>
            <a:p>
              <a:endParaRPr/>
            </a:p>
          </p:txBody>
        </p:sp>
        <p:sp>
          <p:nvSpPr>
            <p:cNvPr id="7" name="object 7"/>
            <p:cNvSpPr/>
            <p:nvPr/>
          </p:nvSpPr>
          <p:spPr>
            <a:xfrm>
              <a:off x="2807969" y="3077717"/>
              <a:ext cx="2336800" cy="1120140"/>
            </a:xfrm>
            <a:custGeom>
              <a:avLst/>
              <a:gdLst/>
              <a:ahLst/>
              <a:cxnLst/>
              <a:rect l="l" t="t" r="r" b="b"/>
              <a:pathLst>
                <a:path w="2336800" h="1120139">
                  <a:moveTo>
                    <a:pt x="2224278" y="0"/>
                  </a:moveTo>
                  <a:lnTo>
                    <a:pt x="112013" y="0"/>
                  </a:lnTo>
                  <a:lnTo>
                    <a:pt x="68419" y="8804"/>
                  </a:lnTo>
                  <a:lnTo>
                    <a:pt x="32813" y="32813"/>
                  </a:lnTo>
                  <a:lnTo>
                    <a:pt x="8804" y="68419"/>
                  </a:lnTo>
                  <a:lnTo>
                    <a:pt x="0" y="112014"/>
                  </a:lnTo>
                  <a:lnTo>
                    <a:pt x="0" y="1008126"/>
                  </a:lnTo>
                  <a:lnTo>
                    <a:pt x="8804" y="1051720"/>
                  </a:lnTo>
                  <a:lnTo>
                    <a:pt x="32813" y="1087326"/>
                  </a:lnTo>
                  <a:lnTo>
                    <a:pt x="68419" y="1111335"/>
                  </a:lnTo>
                  <a:lnTo>
                    <a:pt x="112013" y="1120140"/>
                  </a:lnTo>
                  <a:lnTo>
                    <a:pt x="2224278" y="1120140"/>
                  </a:lnTo>
                  <a:lnTo>
                    <a:pt x="2267872" y="1111335"/>
                  </a:lnTo>
                  <a:lnTo>
                    <a:pt x="2303478" y="1087326"/>
                  </a:lnTo>
                  <a:lnTo>
                    <a:pt x="2327487" y="1051720"/>
                  </a:lnTo>
                  <a:lnTo>
                    <a:pt x="2336292" y="1008126"/>
                  </a:lnTo>
                  <a:lnTo>
                    <a:pt x="2336292" y="112014"/>
                  </a:lnTo>
                  <a:lnTo>
                    <a:pt x="2327487" y="68419"/>
                  </a:lnTo>
                  <a:lnTo>
                    <a:pt x="2303478" y="32813"/>
                  </a:lnTo>
                  <a:lnTo>
                    <a:pt x="2267872" y="8804"/>
                  </a:lnTo>
                  <a:lnTo>
                    <a:pt x="2224278" y="0"/>
                  </a:lnTo>
                  <a:close/>
                </a:path>
              </a:pathLst>
            </a:custGeom>
            <a:solidFill>
              <a:srgbClr val="D2E6F5"/>
            </a:solidFill>
          </p:spPr>
          <p:txBody>
            <a:bodyPr wrap="square" lIns="0" tIns="0" rIns="0" bIns="0" rtlCol="0"/>
            <a:lstStyle/>
            <a:p>
              <a:endParaRPr/>
            </a:p>
          </p:txBody>
        </p:sp>
        <p:sp>
          <p:nvSpPr>
            <p:cNvPr id="8" name="object 8"/>
            <p:cNvSpPr/>
            <p:nvPr/>
          </p:nvSpPr>
          <p:spPr>
            <a:xfrm>
              <a:off x="2583941" y="2797301"/>
              <a:ext cx="2560320" cy="2360295"/>
            </a:xfrm>
            <a:custGeom>
              <a:avLst/>
              <a:gdLst/>
              <a:ahLst/>
              <a:cxnLst/>
              <a:rect l="l" t="t" r="r" b="b"/>
              <a:pathLst>
                <a:path w="2560320" h="2360295">
                  <a:moveTo>
                    <a:pt x="224027" y="392430"/>
                  </a:moveTo>
                  <a:lnTo>
                    <a:pt x="232832" y="348835"/>
                  </a:lnTo>
                  <a:lnTo>
                    <a:pt x="256841" y="313229"/>
                  </a:lnTo>
                  <a:lnTo>
                    <a:pt x="292447" y="289220"/>
                  </a:lnTo>
                  <a:lnTo>
                    <a:pt x="336041" y="280415"/>
                  </a:lnTo>
                  <a:lnTo>
                    <a:pt x="2448306" y="280415"/>
                  </a:lnTo>
                  <a:lnTo>
                    <a:pt x="2491900" y="289220"/>
                  </a:lnTo>
                  <a:lnTo>
                    <a:pt x="2527506" y="313229"/>
                  </a:lnTo>
                  <a:lnTo>
                    <a:pt x="2551515" y="348835"/>
                  </a:lnTo>
                  <a:lnTo>
                    <a:pt x="2560320" y="392430"/>
                  </a:lnTo>
                  <a:lnTo>
                    <a:pt x="2560320" y="1288542"/>
                  </a:lnTo>
                  <a:lnTo>
                    <a:pt x="2551515" y="1332136"/>
                  </a:lnTo>
                  <a:lnTo>
                    <a:pt x="2527506" y="1367742"/>
                  </a:lnTo>
                  <a:lnTo>
                    <a:pt x="2491900" y="1391751"/>
                  </a:lnTo>
                  <a:lnTo>
                    <a:pt x="2448306" y="1400556"/>
                  </a:lnTo>
                  <a:lnTo>
                    <a:pt x="336041" y="1400556"/>
                  </a:lnTo>
                  <a:lnTo>
                    <a:pt x="292447" y="1391751"/>
                  </a:lnTo>
                  <a:lnTo>
                    <a:pt x="256841" y="1367742"/>
                  </a:lnTo>
                  <a:lnTo>
                    <a:pt x="232832" y="1332136"/>
                  </a:lnTo>
                  <a:lnTo>
                    <a:pt x="224027" y="1288542"/>
                  </a:lnTo>
                  <a:lnTo>
                    <a:pt x="224027" y="392430"/>
                  </a:lnTo>
                  <a:close/>
                </a:path>
                <a:path w="2560320" h="2360295">
                  <a:moveTo>
                    <a:pt x="0" y="0"/>
                  </a:moveTo>
                  <a:lnTo>
                    <a:pt x="0" y="2360041"/>
                  </a:lnTo>
                  <a:lnTo>
                    <a:pt x="224027" y="2360041"/>
                  </a:lnTo>
                </a:path>
              </a:pathLst>
            </a:custGeom>
            <a:ln w="19812">
              <a:solidFill>
                <a:srgbClr val="95D141"/>
              </a:solidFill>
            </a:ln>
          </p:spPr>
          <p:txBody>
            <a:bodyPr wrap="square" lIns="0" tIns="0" rIns="0" bIns="0" rtlCol="0"/>
            <a:lstStyle/>
            <a:p>
              <a:endParaRPr/>
            </a:p>
          </p:txBody>
        </p:sp>
        <p:sp>
          <p:nvSpPr>
            <p:cNvPr id="9" name="object 9"/>
            <p:cNvSpPr/>
            <p:nvPr/>
          </p:nvSpPr>
          <p:spPr>
            <a:xfrm>
              <a:off x="2807969" y="4476749"/>
              <a:ext cx="2505710" cy="1361440"/>
            </a:xfrm>
            <a:custGeom>
              <a:avLst/>
              <a:gdLst/>
              <a:ahLst/>
              <a:cxnLst/>
              <a:rect l="l" t="t" r="r" b="b"/>
              <a:pathLst>
                <a:path w="2505710" h="1361439">
                  <a:moveTo>
                    <a:pt x="2369312" y="0"/>
                  </a:moveTo>
                  <a:lnTo>
                    <a:pt x="136144" y="0"/>
                  </a:lnTo>
                  <a:lnTo>
                    <a:pt x="93114" y="6941"/>
                  </a:lnTo>
                  <a:lnTo>
                    <a:pt x="55741" y="26269"/>
                  </a:lnTo>
                  <a:lnTo>
                    <a:pt x="26269" y="55741"/>
                  </a:lnTo>
                  <a:lnTo>
                    <a:pt x="6941" y="93114"/>
                  </a:lnTo>
                  <a:lnTo>
                    <a:pt x="0" y="136144"/>
                  </a:lnTo>
                  <a:lnTo>
                    <a:pt x="0" y="1224838"/>
                  </a:lnTo>
                  <a:lnTo>
                    <a:pt x="6941" y="1267853"/>
                  </a:lnTo>
                  <a:lnTo>
                    <a:pt x="26269" y="1305212"/>
                  </a:lnTo>
                  <a:lnTo>
                    <a:pt x="55741" y="1334672"/>
                  </a:lnTo>
                  <a:lnTo>
                    <a:pt x="93114" y="1353993"/>
                  </a:lnTo>
                  <a:lnTo>
                    <a:pt x="136144" y="1360932"/>
                  </a:lnTo>
                  <a:lnTo>
                    <a:pt x="2369312" y="1360932"/>
                  </a:lnTo>
                  <a:lnTo>
                    <a:pt x="2412341" y="1353993"/>
                  </a:lnTo>
                  <a:lnTo>
                    <a:pt x="2449714" y="1334672"/>
                  </a:lnTo>
                  <a:lnTo>
                    <a:pt x="2479186" y="1305212"/>
                  </a:lnTo>
                  <a:lnTo>
                    <a:pt x="2498514" y="1267853"/>
                  </a:lnTo>
                  <a:lnTo>
                    <a:pt x="2505456" y="1224838"/>
                  </a:lnTo>
                  <a:lnTo>
                    <a:pt x="2505456" y="136144"/>
                  </a:lnTo>
                  <a:lnTo>
                    <a:pt x="2498514" y="93114"/>
                  </a:lnTo>
                  <a:lnTo>
                    <a:pt x="2479186" y="55741"/>
                  </a:lnTo>
                  <a:lnTo>
                    <a:pt x="2449714" y="26269"/>
                  </a:lnTo>
                  <a:lnTo>
                    <a:pt x="2412341" y="6941"/>
                  </a:lnTo>
                  <a:lnTo>
                    <a:pt x="2369312" y="0"/>
                  </a:lnTo>
                  <a:close/>
                </a:path>
              </a:pathLst>
            </a:custGeom>
            <a:solidFill>
              <a:srgbClr val="7BB5DF"/>
            </a:solidFill>
          </p:spPr>
          <p:txBody>
            <a:bodyPr wrap="square" lIns="0" tIns="0" rIns="0" bIns="0" rtlCol="0"/>
            <a:lstStyle/>
            <a:p>
              <a:endParaRPr/>
            </a:p>
          </p:txBody>
        </p:sp>
        <p:sp>
          <p:nvSpPr>
            <p:cNvPr id="10" name="object 10"/>
            <p:cNvSpPr/>
            <p:nvPr/>
          </p:nvSpPr>
          <p:spPr>
            <a:xfrm>
              <a:off x="2807969" y="4476749"/>
              <a:ext cx="2505710" cy="1361440"/>
            </a:xfrm>
            <a:custGeom>
              <a:avLst/>
              <a:gdLst/>
              <a:ahLst/>
              <a:cxnLst/>
              <a:rect l="l" t="t" r="r" b="b"/>
              <a:pathLst>
                <a:path w="2505710" h="1361439">
                  <a:moveTo>
                    <a:pt x="0" y="136144"/>
                  </a:moveTo>
                  <a:lnTo>
                    <a:pt x="6941" y="93114"/>
                  </a:lnTo>
                  <a:lnTo>
                    <a:pt x="26269" y="55741"/>
                  </a:lnTo>
                  <a:lnTo>
                    <a:pt x="55741" y="26269"/>
                  </a:lnTo>
                  <a:lnTo>
                    <a:pt x="93114" y="6941"/>
                  </a:lnTo>
                  <a:lnTo>
                    <a:pt x="136144" y="0"/>
                  </a:lnTo>
                  <a:lnTo>
                    <a:pt x="2369312" y="0"/>
                  </a:lnTo>
                  <a:lnTo>
                    <a:pt x="2412341" y="6941"/>
                  </a:lnTo>
                  <a:lnTo>
                    <a:pt x="2449714" y="26269"/>
                  </a:lnTo>
                  <a:lnTo>
                    <a:pt x="2479186" y="55741"/>
                  </a:lnTo>
                  <a:lnTo>
                    <a:pt x="2498514" y="93114"/>
                  </a:lnTo>
                  <a:lnTo>
                    <a:pt x="2505456" y="136144"/>
                  </a:lnTo>
                  <a:lnTo>
                    <a:pt x="2505456" y="1224838"/>
                  </a:lnTo>
                  <a:lnTo>
                    <a:pt x="2498514" y="1267853"/>
                  </a:lnTo>
                  <a:lnTo>
                    <a:pt x="2479186" y="1305212"/>
                  </a:lnTo>
                  <a:lnTo>
                    <a:pt x="2449714" y="1334672"/>
                  </a:lnTo>
                  <a:lnTo>
                    <a:pt x="2412341" y="1353993"/>
                  </a:lnTo>
                  <a:lnTo>
                    <a:pt x="2369312" y="1360932"/>
                  </a:lnTo>
                  <a:lnTo>
                    <a:pt x="136144" y="1360932"/>
                  </a:lnTo>
                  <a:lnTo>
                    <a:pt x="93114" y="1353993"/>
                  </a:lnTo>
                  <a:lnTo>
                    <a:pt x="55741" y="1334672"/>
                  </a:lnTo>
                  <a:lnTo>
                    <a:pt x="26269" y="1305212"/>
                  </a:lnTo>
                  <a:lnTo>
                    <a:pt x="6941" y="1267853"/>
                  </a:lnTo>
                  <a:lnTo>
                    <a:pt x="0" y="1224838"/>
                  </a:lnTo>
                  <a:lnTo>
                    <a:pt x="0" y="136144"/>
                  </a:lnTo>
                  <a:close/>
                </a:path>
              </a:pathLst>
            </a:custGeom>
            <a:ln w="19812">
              <a:solidFill>
                <a:srgbClr val="95D141"/>
              </a:solidFill>
            </a:ln>
          </p:spPr>
          <p:txBody>
            <a:bodyPr wrap="square" lIns="0" tIns="0" rIns="0" bIns="0" rtlCol="0"/>
            <a:lstStyle/>
            <a:p>
              <a:endParaRPr/>
            </a:p>
          </p:txBody>
        </p:sp>
      </p:grpSp>
      <p:sp>
        <p:nvSpPr>
          <p:cNvPr id="11" name="object 11"/>
          <p:cNvSpPr txBox="1"/>
          <p:nvPr/>
        </p:nvSpPr>
        <p:spPr>
          <a:xfrm>
            <a:off x="2550667" y="1924431"/>
            <a:ext cx="2686050" cy="3858895"/>
          </a:xfrm>
          <a:prstGeom prst="rect">
            <a:avLst/>
          </a:prstGeom>
        </p:spPr>
        <p:txBody>
          <a:bodyPr vert="horz" wrap="square" lIns="0" tIns="59690" rIns="0" bIns="0" rtlCol="0">
            <a:spAutoFit/>
          </a:bodyPr>
          <a:lstStyle/>
          <a:p>
            <a:pPr marL="434340" marR="833119" indent="-422275">
              <a:lnSpc>
                <a:spcPts val="2280"/>
              </a:lnSpc>
              <a:spcBef>
                <a:spcPts val="470"/>
              </a:spcBef>
            </a:pPr>
            <a:r>
              <a:rPr sz="2200" dirty="0">
                <a:latin typeface="Times New Roman"/>
                <a:cs typeface="Times New Roman"/>
              </a:rPr>
              <a:t>Áp</a:t>
            </a:r>
            <a:r>
              <a:rPr sz="2200" spc="-25" dirty="0">
                <a:latin typeface="Times New Roman"/>
                <a:cs typeface="Times New Roman"/>
              </a:rPr>
              <a:t> </a:t>
            </a:r>
            <a:r>
              <a:rPr sz="2200" dirty="0">
                <a:latin typeface="Times New Roman"/>
                <a:cs typeface="Times New Roman"/>
              </a:rPr>
              <a:t>dụng</a:t>
            </a:r>
            <a:r>
              <a:rPr sz="2200" spc="-40" dirty="0">
                <a:latin typeface="Times New Roman"/>
                <a:cs typeface="Times New Roman"/>
              </a:rPr>
              <a:t> </a:t>
            </a:r>
            <a:r>
              <a:rPr sz="2200" dirty="0">
                <a:latin typeface="Times New Roman"/>
                <a:cs typeface="Times New Roman"/>
              </a:rPr>
              <a:t>đối</a:t>
            </a:r>
            <a:r>
              <a:rPr sz="2200" spc="-35" dirty="0">
                <a:latin typeface="Times New Roman"/>
                <a:cs typeface="Times New Roman"/>
              </a:rPr>
              <a:t> </a:t>
            </a:r>
            <a:r>
              <a:rPr sz="2200" spc="-25" dirty="0">
                <a:latin typeface="Times New Roman"/>
                <a:cs typeface="Times New Roman"/>
              </a:rPr>
              <a:t>với </a:t>
            </a:r>
            <a:r>
              <a:rPr sz="2200" dirty="0">
                <a:latin typeface="Times New Roman"/>
                <a:cs typeface="Times New Roman"/>
              </a:rPr>
              <a:t>gói</a:t>
            </a:r>
            <a:r>
              <a:rPr sz="2200" spc="-30" dirty="0">
                <a:latin typeface="Times New Roman"/>
                <a:cs typeface="Times New Roman"/>
              </a:rPr>
              <a:t> </a:t>
            </a:r>
            <a:r>
              <a:rPr sz="2200" spc="-20" dirty="0">
                <a:latin typeface="Times New Roman"/>
                <a:cs typeface="Times New Roman"/>
              </a:rPr>
              <a:t>thầu:</a:t>
            </a:r>
            <a:endParaRPr sz="2200">
              <a:latin typeface="Times New Roman"/>
              <a:cs typeface="Times New Roman"/>
            </a:endParaRPr>
          </a:p>
          <a:p>
            <a:pPr>
              <a:lnSpc>
                <a:spcPct val="100000"/>
              </a:lnSpc>
            </a:pPr>
            <a:endParaRPr sz="2200">
              <a:latin typeface="Times New Roman"/>
              <a:cs typeface="Times New Roman"/>
            </a:endParaRPr>
          </a:p>
          <a:p>
            <a:pPr>
              <a:lnSpc>
                <a:spcPct val="100000"/>
              </a:lnSpc>
              <a:spcBef>
                <a:spcPts val="270"/>
              </a:spcBef>
            </a:pPr>
            <a:endParaRPr sz="2200">
              <a:latin typeface="Times New Roman"/>
              <a:cs typeface="Times New Roman"/>
            </a:endParaRPr>
          </a:p>
          <a:p>
            <a:pPr marL="335280" marR="165735" algn="ctr">
              <a:lnSpc>
                <a:spcPts val="2280"/>
              </a:lnSpc>
            </a:pPr>
            <a:r>
              <a:rPr sz="2200" dirty="0">
                <a:latin typeface="Times New Roman"/>
                <a:cs typeface="Times New Roman"/>
              </a:rPr>
              <a:t>Mua</a:t>
            </a:r>
            <a:r>
              <a:rPr sz="2200" spc="-25" dirty="0">
                <a:latin typeface="Times New Roman"/>
                <a:cs typeface="Times New Roman"/>
              </a:rPr>
              <a:t> </a:t>
            </a:r>
            <a:r>
              <a:rPr sz="2200" dirty="0">
                <a:latin typeface="Times New Roman"/>
                <a:cs typeface="Times New Roman"/>
              </a:rPr>
              <a:t>biệt</a:t>
            </a:r>
            <a:r>
              <a:rPr sz="2200" spc="-20" dirty="0">
                <a:latin typeface="Times New Roman"/>
                <a:cs typeface="Times New Roman"/>
              </a:rPr>
              <a:t> </a:t>
            </a:r>
            <a:r>
              <a:rPr sz="2200" dirty="0">
                <a:latin typeface="Times New Roman"/>
                <a:cs typeface="Times New Roman"/>
              </a:rPr>
              <a:t>dược</a:t>
            </a:r>
            <a:r>
              <a:rPr sz="2200" spc="-20" dirty="0">
                <a:latin typeface="Times New Roman"/>
                <a:cs typeface="Times New Roman"/>
              </a:rPr>
              <a:t> gốc, </a:t>
            </a:r>
            <a:r>
              <a:rPr sz="2200" dirty="0">
                <a:latin typeface="Times New Roman"/>
                <a:cs typeface="Times New Roman"/>
              </a:rPr>
              <a:t>sinh</a:t>
            </a:r>
            <a:r>
              <a:rPr sz="2200" spc="-50" dirty="0">
                <a:latin typeface="Times New Roman"/>
                <a:cs typeface="Times New Roman"/>
              </a:rPr>
              <a:t> </a:t>
            </a:r>
            <a:r>
              <a:rPr sz="2200" dirty="0">
                <a:latin typeface="Times New Roman"/>
                <a:cs typeface="Times New Roman"/>
              </a:rPr>
              <a:t>phẩm</a:t>
            </a:r>
            <a:r>
              <a:rPr sz="2200" spc="-40" dirty="0">
                <a:latin typeface="Times New Roman"/>
                <a:cs typeface="Times New Roman"/>
              </a:rPr>
              <a:t> </a:t>
            </a:r>
            <a:r>
              <a:rPr sz="2200" spc="-20" dirty="0">
                <a:latin typeface="Times New Roman"/>
                <a:cs typeface="Times New Roman"/>
              </a:rPr>
              <a:t>tham </a:t>
            </a:r>
            <a:r>
              <a:rPr sz="2200" spc="-10" dirty="0">
                <a:latin typeface="Times New Roman"/>
                <a:cs typeface="Times New Roman"/>
              </a:rPr>
              <a:t>chiếu</a:t>
            </a:r>
            <a:endParaRPr sz="2200">
              <a:latin typeface="Times New Roman"/>
              <a:cs typeface="Times New Roman"/>
            </a:endParaRPr>
          </a:p>
          <a:p>
            <a:pPr>
              <a:lnSpc>
                <a:spcPct val="100000"/>
              </a:lnSpc>
              <a:spcBef>
                <a:spcPts val="1450"/>
              </a:spcBef>
            </a:pPr>
            <a:endParaRPr sz="2200">
              <a:latin typeface="Times New Roman"/>
              <a:cs typeface="Times New Roman"/>
            </a:endParaRPr>
          </a:p>
          <a:p>
            <a:pPr marL="339725" marR="5080" algn="ctr">
              <a:lnSpc>
                <a:spcPct val="86200"/>
              </a:lnSpc>
            </a:pPr>
            <a:r>
              <a:rPr sz="2200" dirty="0">
                <a:latin typeface="Times New Roman"/>
                <a:cs typeface="Times New Roman"/>
              </a:rPr>
              <a:t>Mua</a:t>
            </a:r>
            <a:r>
              <a:rPr sz="2200" spc="-35" dirty="0">
                <a:latin typeface="Times New Roman"/>
                <a:cs typeface="Times New Roman"/>
              </a:rPr>
              <a:t> </a:t>
            </a:r>
            <a:r>
              <a:rPr sz="2200" dirty="0">
                <a:latin typeface="Times New Roman"/>
                <a:cs typeface="Times New Roman"/>
              </a:rPr>
              <a:t>thuốc,</a:t>
            </a:r>
            <a:r>
              <a:rPr sz="2200" spc="-40" dirty="0">
                <a:latin typeface="Times New Roman"/>
                <a:cs typeface="Times New Roman"/>
              </a:rPr>
              <a:t> </a:t>
            </a:r>
            <a:r>
              <a:rPr sz="2200" dirty="0">
                <a:latin typeface="Times New Roman"/>
                <a:cs typeface="Times New Roman"/>
              </a:rPr>
              <a:t>thiết</a:t>
            </a:r>
            <a:r>
              <a:rPr sz="2200" spc="-35" dirty="0">
                <a:latin typeface="Times New Roman"/>
                <a:cs typeface="Times New Roman"/>
              </a:rPr>
              <a:t> </a:t>
            </a:r>
            <a:r>
              <a:rPr sz="2200" dirty="0">
                <a:latin typeface="Times New Roman"/>
                <a:cs typeface="Times New Roman"/>
              </a:rPr>
              <a:t>bị</a:t>
            </a:r>
            <a:r>
              <a:rPr sz="2200" spc="-30" dirty="0">
                <a:latin typeface="Times New Roman"/>
                <a:cs typeface="Times New Roman"/>
              </a:rPr>
              <a:t> </a:t>
            </a:r>
            <a:r>
              <a:rPr sz="2200" spc="-50" dirty="0">
                <a:latin typeface="Times New Roman"/>
                <a:cs typeface="Times New Roman"/>
              </a:rPr>
              <a:t>y </a:t>
            </a:r>
            <a:r>
              <a:rPr sz="2200" dirty="0">
                <a:latin typeface="Times New Roman"/>
                <a:cs typeface="Times New Roman"/>
              </a:rPr>
              <a:t>tế,</a:t>
            </a:r>
            <a:r>
              <a:rPr sz="2200" spc="-25" dirty="0">
                <a:latin typeface="Times New Roman"/>
                <a:cs typeface="Times New Roman"/>
              </a:rPr>
              <a:t> </a:t>
            </a:r>
            <a:r>
              <a:rPr sz="2200" dirty="0">
                <a:latin typeface="Times New Roman"/>
                <a:cs typeface="Times New Roman"/>
              </a:rPr>
              <a:t>vật</a:t>
            </a:r>
            <a:r>
              <a:rPr sz="2200" spc="-20" dirty="0">
                <a:latin typeface="Times New Roman"/>
                <a:cs typeface="Times New Roman"/>
              </a:rPr>
              <a:t> </a:t>
            </a:r>
            <a:r>
              <a:rPr sz="2200" dirty="0">
                <a:latin typeface="Times New Roman"/>
                <a:cs typeface="Times New Roman"/>
              </a:rPr>
              <a:t>tư</a:t>
            </a:r>
            <a:r>
              <a:rPr sz="2200" spc="-20" dirty="0">
                <a:latin typeface="Times New Roman"/>
                <a:cs typeface="Times New Roman"/>
              </a:rPr>
              <a:t> </a:t>
            </a:r>
            <a:r>
              <a:rPr sz="2200" dirty="0">
                <a:latin typeface="Times New Roman"/>
                <a:cs typeface="Times New Roman"/>
              </a:rPr>
              <a:t>xét</a:t>
            </a:r>
            <a:r>
              <a:rPr sz="2200" spc="-20" dirty="0">
                <a:latin typeface="Times New Roman"/>
                <a:cs typeface="Times New Roman"/>
              </a:rPr>
              <a:t> </a:t>
            </a:r>
            <a:r>
              <a:rPr sz="2200" spc="-10" dirty="0">
                <a:latin typeface="Times New Roman"/>
                <a:cs typeface="Times New Roman"/>
              </a:rPr>
              <a:t>nghiệm </a:t>
            </a:r>
            <a:r>
              <a:rPr sz="2200" dirty="0">
                <a:latin typeface="Times New Roman"/>
                <a:cs typeface="Times New Roman"/>
              </a:rPr>
              <a:t>chỉ</a:t>
            </a:r>
            <a:r>
              <a:rPr sz="2200" spc="-30" dirty="0">
                <a:latin typeface="Times New Roman"/>
                <a:cs typeface="Times New Roman"/>
              </a:rPr>
              <a:t> </a:t>
            </a:r>
            <a:r>
              <a:rPr sz="2200" dirty="0">
                <a:latin typeface="Times New Roman"/>
                <a:cs typeface="Times New Roman"/>
              </a:rPr>
              <a:t>có</a:t>
            </a:r>
            <a:r>
              <a:rPr sz="2200" spc="-15" dirty="0">
                <a:latin typeface="Times New Roman"/>
                <a:cs typeface="Times New Roman"/>
              </a:rPr>
              <a:t> </a:t>
            </a:r>
            <a:r>
              <a:rPr sz="2200" dirty="0">
                <a:latin typeface="Times New Roman"/>
                <a:cs typeface="Times New Roman"/>
              </a:rPr>
              <a:t>01</a:t>
            </a:r>
            <a:r>
              <a:rPr sz="2200" spc="-30" dirty="0">
                <a:latin typeface="Times New Roman"/>
                <a:cs typeface="Times New Roman"/>
              </a:rPr>
              <a:t> </a:t>
            </a:r>
            <a:r>
              <a:rPr sz="2200" dirty="0">
                <a:latin typeface="Times New Roman"/>
                <a:cs typeface="Times New Roman"/>
              </a:rPr>
              <a:t>hoặc</a:t>
            </a:r>
            <a:r>
              <a:rPr sz="2200" spc="-30" dirty="0">
                <a:latin typeface="Times New Roman"/>
                <a:cs typeface="Times New Roman"/>
              </a:rPr>
              <a:t> </a:t>
            </a:r>
            <a:r>
              <a:rPr sz="2200" spc="-25" dirty="0">
                <a:latin typeface="Times New Roman"/>
                <a:cs typeface="Times New Roman"/>
              </a:rPr>
              <a:t>02 </a:t>
            </a:r>
            <a:r>
              <a:rPr sz="2200" dirty="0">
                <a:latin typeface="Times New Roman"/>
                <a:cs typeface="Times New Roman"/>
              </a:rPr>
              <a:t>hãng</a:t>
            </a:r>
            <a:r>
              <a:rPr sz="2200" spc="-35" dirty="0">
                <a:latin typeface="Times New Roman"/>
                <a:cs typeface="Times New Roman"/>
              </a:rPr>
              <a:t> </a:t>
            </a:r>
            <a:r>
              <a:rPr sz="2200" dirty="0">
                <a:latin typeface="Times New Roman"/>
                <a:cs typeface="Times New Roman"/>
              </a:rPr>
              <a:t>sản</a:t>
            </a:r>
            <a:r>
              <a:rPr sz="2200" spc="-25" dirty="0">
                <a:latin typeface="Times New Roman"/>
                <a:cs typeface="Times New Roman"/>
              </a:rPr>
              <a:t> </a:t>
            </a:r>
            <a:r>
              <a:rPr sz="2200" spc="-20" dirty="0">
                <a:latin typeface="Times New Roman"/>
                <a:cs typeface="Times New Roman"/>
              </a:rPr>
              <a:t>xuất.</a:t>
            </a:r>
            <a:endParaRPr sz="2200">
              <a:latin typeface="Times New Roman"/>
              <a:cs typeface="Times New Roman"/>
            </a:endParaRPr>
          </a:p>
        </p:txBody>
      </p:sp>
      <p:pic>
        <p:nvPicPr>
          <p:cNvPr id="12" name="object 12"/>
          <p:cNvPicPr/>
          <p:nvPr/>
        </p:nvPicPr>
        <p:blipFill>
          <a:blip r:embed="rId3" cstate="print"/>
          <a:stretch>
            <a:fillRect/>
          </a:stretch>
        </p:blipFill>
        <p:spPr>
          <a:xfrm>
            <a:off x="5786463" y="1633820"/>
            <a:ext cx="3338652" cy="4295550"/>
          </a:xfrm>
          <a:prstGeom prst="rect">
            <a:avLst/>
          </a:prstGeom>
        </p:spPr>
      </p:pic>
      <p:sp>
        <p:nvSpPr>
          <p:cNvPr id="13" name="object 13"/>
          <p:cNvSpPr txBox="1"/>
          <p:nvPr/>
        </p:nvSpPr>
        <p:spPr>
          <a:xfrm>
            <a:off x="5995796" y="1960703"/>
            <a:ext cx="2925445" cy="3542029"/>
          </a:xfrm>
          <a:prstGeom prst="rect">
            <a:avLst/>
          </a:prstGeom>
        </p:spPr>
        <p:txBody>
          <a:bodyPr vert="horz" wrap="square" lIns="0" tIns="58419" rIns="0" bIns="0" rtlCol="0">
            <a:spAutoFit/>
          </a:bodyPr>
          <a:lstStyle/>
          <a:p>
            <a:pPr marL="12700" marR="5080" algn="just">
              <a:lnSpc>
                <a:spcPct val="86300"/>
              </a:lnSpc>
              <a:spcBef>
                <a:spcPts val="459"/>
              </a:spcBef>
            </a:pPr>
            <a:r>
              <a:rPr sz="2200" b="1" dirty="0">
                <a:solidFill>
                  <a:srgbClr val="FFFFFF"/>
                </a:solidFill>
                <a:latin typeface="Times New Roman"/>
                <a:cs typeface="Times New Roman"/>
              </a:rPr>
              <a:t>Bộ</a:t>
            </a:r>
            <a:r>
              <a:rPr sz="2200" b="1" spc="425" dirty="0">
                <a:solidFill>
                  <a:srgbClr val="FFFFFF"/>
                </a:solidFill>
                <a:latin typeface="Times New Roman"/>
                <a:cs typeface="Times New Roman"/>
              </a:rPr>
              <a:t>  </a:t>
            </a:r>
            <a:r>
              <a:rPr sz="2200" b="1" dirty="0">
                <a:solidFill>
                  <a:srgbClr val="FFFFFF"/>
                </a:solidFill>
                <a:latin typeface="Times New Roman"/>
                <a:cs typeface="Times New Roman"/>
              </a:rPr>
              <a:t>trưởng</a:t>
            </a:r>
            <a:r>
              <a:rPr sz="2200" b="1" spc="430" dirty="0">
                <a:solidFill>
                  <a:srgbClr val="FFFFFF"/>
                </a:solidFill>
                <a:latin typeface="Times New Roman"/>
                <a:cs typeface="Times New Roman"/>
              </a:rPr>
              <a:t>  </a:t>
            </a:r>
            <a:r>
              <a:rPr sz="2200" b="1" dirty="0">
                <a:solidFill>
                  <a:srgbClr val="FFFFFF"/>
                </a:solidFill>
                <a:latin typeface="Times New Roman"/>
                <a:cs typeface="Times New Roman"/>
              </a:rPr>
              <a:t>Bộ</a:t>
            </a:r>
            <a:r>
              <a:rPr sz="2200" b="1" spc="434" dirty="0">
                <a:solidFill>
                  <a:srgbClr val="FFFFFF"/>
                </a:solidFill>
                <a:latin typeface="Times New Roman"/>
                <a:cs typeface="Times New Roman"/>
              </a:rPr>
              <a:t>  </a:t>
            </a:r>
            <a:r>
              <a:rPr sz="2200" b="1" dirty="0">
                <a:solidFill>
                  <a:srgbClr val="FFFFFF"/>
                </a:solidFill>
                <a:latin typeface="Times New Roman"/>
                <a:cs typeface="Times New Roman"/>
              </a:rPr>
              <a:t>Y</a:t>
            </a:r>
            <a:r>
              <a:rPr sz="2200" b="1" spc="380" dirty="0">
                <a:solidFill>
                  <a:srgbClr val="FFFFFF"/>
                </a:solidFill>
                <a:latin typeface="Times New Roman"/>
                <a:cs typeface="Times New Roman"/>
              </a:rPr>
              <a:t>  </a:t>
            </a:r>
            <a:r>
              <a:rPr sz="2200" b="1" spc="-25" dirty="0">
                <a:solidFill>
                  <a:srgbClr val="FFFFFF"/>
                </a:solidFill>
                <a:latin typeface="Times New Roman"/>
                <a:cs typeface="Times New Roman"/>
              </a:rPr>
              <a:t>tế </a:t>
            </a:r>
            <a:r>
              <a:rPr sz="2200" b="1" dirty="0">
                <a:solidFill>
                  <a:srgbClr val="FFFFFF"/>
                </a:solidFill>
                <a:latin typeface="Times New Roman"/>
                <a:cs typeface="Times New Roman"/>
              </a:rPr>
              <a:t>quyết</a:t>
            </a:r>
            <a:r>
              <a:rPr sz="2200" b="1" spc="40" dirty="0">
                <a:solidFill>
                  <a:srgbClr val="FFFFFF"/>
                </a:solidFill>
                <a:latin typeface="Times New Roman"/>
                <a:cs typeface="Times New Roman"/>
              </a:rPr>
              <a:t> </a:t>
            </a:r>
            <a:r>
              <a:rPr sz="2200" b="1" dirty="0">
                <a:solidFill>
                  <a:srgbClr val="FFFFFF"/>
                </a:solidFill>
                <a:latin typeface="Times New Roman"/>
                <a:cs typeface="Times New Roman"/>
              </a:rPr>
              <a:t>định</a:t>
            </a:r>
            <a:r>
              <a:rPr sz="2200" b="1" spc="40" dirty="0">
                <a:solidFill>
                  <a:srgbClr val="FFFFFF"/>
                </a:solidFill>
                <a:latin typeface="Times New Roman"/>
                <a:cs typeface="Times New Roman"/>
              </a:rPr>
              <a:t> </a:t>
            </a:r>
            <a:r>
              <a:rPr sz="2200" b="1" dirty="0">
                <a:solidFill>
                  <a:srgbClr val="FFFFFF"/>
                </a:solidFill>
                <a:latin typeface="Times New Roman"/>
                <a:cs typeface="Times New Roman"/>
              </a:rPr>
              <a:t>việc</a:t>
            </a:r>
            <a:r>
              <a:rPr sz="2200" b="1" spc="40" dirty="0">
                <a:solidFill>
                  <a:srgbClr val="FFFFFF"/>
                </a:solidFill>
                <a:latin typeface="Times New Roman"/>
                <a:cs typeface="Times New Roman"/>
              </a:rPr>
              <a:t> </a:t>
            </a:r>
            <a:r>
              <a:rPr sz="2200" b="1" dirty="0">
                <a:solidFill>
                  <a:srgbClr val="FFFFFF"/>
                </a:solidFill>
                <a:latin typeface="Times New Roman"/>
                <a:cs typeface="Times New Roman"/>
              </a:rPr>
              <a:t>áp</a:t>
            </a:r>
            <a:r>
              <a:rPr sz="2200" b="1" spc="40" dirty="0">
                <a:solidFill>
                  <a:srgbClr val="FFFFFF"/>
                </a:solidFill>
                <a:latin typeface="Times New Roman"/>
                <a:cs typeface="Times New Roman"/>
              </a:rPr>
              <a:t> </a:t>
            </a:r>
            <a:r>
              <a:rPr sz="2200" b="1" spc="-20" dirty="0">
                <a:solidFill>
                  <a:srgbClr val="FFFFFF"/>
                </a:solidFill>
                <a:latin typeface="Times New Roman"/>
                <a:cs typeface="Times New Roman"/>
              </a:rPr>
              <a:t>dụng </a:t>
            </a:r>
            <a:r>
              <a:rPr sz="2200" b="1" dirty="0">
                <a:solidFill>
                  <a:srgbClr val="FFFFFF"/>
                </a:solidFill>
                <a:latin typeface="Times New Roman"/>
                <a:cs typeface="Times New Roman"/>
              </a:rPr>
              <a:t>hình</a:t>
            </a:r>
            <a:r>
              <a:rPr sz="2200" b="1" spc="320" dirty="0">
                <a:solidFill>
                  <a:srgbClr val="FFFFFF"/>
                </a:solidFill>
                <a:latin typeface="Times New Roman"/>
                <a:cs typeface="Times New Roman"/>
              </a:rPr>
              <a:t>  </a:t>
            </a:r>
            <a:r>
              <a:rPr sz="2200" b="1" dirty="0">
                <a:solidFill>
                  <a:srgbClr val="FFFFFF"/>
                </a:solidFill>
                <a:latin typeface="Times New Roman"/>
                <a:cs typeface="Times New Roman"/>
              </a:rPr>
              <a:t>thức</a:t>
            </a:r>
            <a:r>
              <a:rPr sz="2200" b="1" spc="325" dirty="0">
                <a:solidFill>
                  <a:srgbClr val="FFFFFF"/>
                </a:solidFill>
                <a:latin typeface="Times New Roman"/>
                <a:cs typeface="Times New Roman"/>
              </a:rPr>
              <a:t>  </a:t>
            </a:r>
            <a:r>
              <a:rPr sz="2200" b="1" dirty="0">
                <a:solidFill>
                  <a:srgbClr val="FFFFFF"/>
                </a:solidFill>
                <a:latin typeface="Times New Roman"/>
                <a:cs typeface="Times New Roman"/>
              </a:rPr>
              <a:t>đàm</a:t>
            </a:r>
            <a:r>
              <a:rPr sz="2200" b="1" spc="320" dirty="0">
                <a:solidFill>
                  <a:srgbClr val="FFFFFF"/>
                </a:solidFill>
                <a:latin typeface="Times New Roman"/>
                <a:cs typeface="Times New Roman"/>
              </a:rPr>
              <a:t>  </a:t>
            </a:r>
            <a:r>
              <a:rPr sz="2200" b="1" spc="-20" dirty="0">
                <a:solidFill>
                  <a:srgbClr val="FFFFFF"/>
                </a:solidFill>
                <a:latin typeface="Times New Roman"/>
                <a:cs typeface="Times New Roman"/>
              </a:rPr>
              <a:t>phán </a:t>
            </a:r>
            <a:r>
              <a:rPr sz="2200" b="1" dirty="0">
                <a:solidFill>
                  <a:srgbClr val="FFFFFF"/>
                </a:solidFill>
                <a:latin typeface="Times New Roman"/>
                <a:cs typeface="Times New Roman"/>
              </a:rPr>
              <a:t>giá, ban hành</a:t>
            </a:r>
            <a:r>
              <a:rPr sz="2200" b="1" spc="-10" dirty="0">
                <a:solidFill>
                  <a:srgbClr val="FFFFFF"/>
                </a:solidFill>
                <a:latin typeface="Times New Roman"/>
                <a:cs typeface="Times New Roman"/>
              </a:rPr>
              <a:t> </a:t>
            </a:r>
            <a:r>
              <a:rPr sz="2200" b="1" dirty="0">
                <a:solidFill>
                  <a:srgbClr val="FFFFFF"/>
                </a:solidFill>
                <a:latin typeface="Times New Roman"/>
                <a:cs typeface="Times New Roman"/>
              </a:rPr>
              <a:t>danh </a:t>
            </a:r>
            <a:r>
              <a:rPr sz="2200" b="1" spc="-25" dirty="0">
                <a:solidFill>
                  <a:srgbClr val="FFFFFF"/>
                </a:solidFill>
                <a:latin typeface="Times New Roman"/>
                <a:cs typeface="Times New Roman"/>
              </a:rPr>
              <a:t>mục </a:t>
            </a:r>
            <a:r>
              <a:rPr sz="2200" b="1" dirty="0">
                <a:solidFill>
                  <a:srgbClr val="FFFFFF"/>
                </a:solidFill>
                <a:latin typeface="Times New Roman"/>
                <a:cs typeface="Times New Roman"/>
              </a:rPr>
              <a:t>thuốc,</a:t>
            </a:r>
            <a:r>
              <a:rPr sz="2200" b="1" spc="340" dirty="0">
                <a:solidFill>
                  <a:srgbClr val="FFFFFF"/>
                </a:solidFill>
                <a:latin typeface="Times New Roman"/>
                <a:cs typeface="Times New Roman"/>
              </a:rPr>
              <a:t> </a:t>
            </a:r>
            <a:r>
              <a:rPr sz="2200" b="1" dirty="0">
                <a:solidFill>
                  <a:srgbClr val="FFFFFF"/>
                </a:solidFill>
                <a:latin typeface="Times New Roman"/>
                <a:cs typeface="Times New Roman"/>
              </a:rPr>
              <a:t>thiết</a:t>
            </a:r>
            <a:r>
              <a:rPr sz="2200" b="1" spc="340" dirty="0">
                <a:solidFill>
                  <a:srgbClr val="FFFFFF"/>
                </a:solidFill>
                <a:latin typeface="Times New Roman"/>
                <a:cs typeface="Times New Roman"/>
              </a:rPr>
              <a:t> </a:t>
            </a:r>
            <a:r>
              <a:rPr sz="2200" b="1" dirty="0">
                <a:solidFill>
                  <a:srgbClr val="FFFFFF"/>
                </a:solidFill>
                <a:latin typeface="Times New Roman"/>
                <a:cs typeface="Times New Roman"/>
              </a:rPr>
              <a:t>bị</a:t>
            </a:r>
            <a:r>
              <a:rPr sz="2200" b="1" spc="345" dirty="0">
                <a:solidFill>
                  <a:srgbClr val="FFFFFF"/>
                </a:solidFill>
                <a:latin typeface="Times New Roman"/>
                <a:cs typeface="Times New Roman"/>
              </a:rPr>
              <a:t> </a:t>
            </a:r>
            <a:r>
              <a:rPr sz="2200" b="1" dirty="0">
                <a:solidFill>
                  <a:srgbClr val="FFFFFF"/>
                </a:solidFill>
                <a:latin typeface="Times New Roman"/>
                <a:cs typeface="Times New Roman"/>
              </a:rPr>
              <a:t>y</a:t>
            </a:r>
            <a:r>
              <a:rPr sz="2200" b="1" spc="345" dirty="0">
                <a:solidFill>
                  <a:srgbClr val="FFFFFF"/>
                </a:solidFill>
                <a:latin typeface="Times New Roman"/>
                <a:cs typeface="Times New Roman"/>
              </a:rPr>
              <a:t> </a:t>
            </a:r>
            <a:r>
              <a:rPr sz="2200" b="1" dirty="0">
                <a:solidFill>
                  <a:srgbClr val="FFFFFF"/>
                </a:solidFill>
                <a:latin typeface="Times New Roman"/>
                <a:cs typeface="Times New Roman"/>
              </a:rPr>
              <a:t>tế,</a:t>
            </a:r>
            <a:r>
              <a:rPr sz="2200" b="1" spc="345" dirty="0">
                <a:solidFill>
                  <a:srgbClr val="FFFFFF"/>
                </a:solidFill>
                <a:latin typeface="Times New Roman"/>
                <a:cs typeface="Times New Roman"/>
              </a:rPr>
              <a:t> </a:t>
            </a:r>
            <a:r>
              <a:rPr sz="2200" b="1" spc="-25" dirty="0">
                <a:solidFill>
                  <a:srgbClr val="FFFFFF"/>
                </a:solidFill>
                <a:latin typeface="Times New Roman"/>
                <a:cs typeface="Times New Roman"/>
              </a:rPr>
              <a:t>vật </a:t>
            </a:r>
            <a:r>
              <a:rPr sz="2200" b="1" dirty="0">
                <a:solidFill>
                  <a:srgbClr val="FFFFFF"/>
                </a:solidFill>
                <a:latin typeface="Times New Roman"/>
                <a:cs typeface="Times New Roman"/>
              </a:rPr>
              <a:t>tư</a:t>
            </a:r>
            <a:r>
              <a:rPr sz="2200" b="1" spc="390" dirty="0">
                <a:solidFill>
                  <a:srgbClr val="FFFFFF"/>
                </a:solidFill>
                <a:latin typeface="Times New Roman"/>
                <a:cs typeface="Times New Roman"/>
              </a:rPr>
              <a:t> </a:t>
            </a:r>
            <a:r>
              <a:rPr sz="2200" b="1" dirty="0">
                <a:solidFill>
                  <a:srgbClr val="FFFFFF"/>
                </a:solidFill>
                <a:latin typeface="Times New Roman"/>
                <a:cs typeface="Times New Roman"/>
              </a:rPr>
              <a:t>xét</a:t>
            </a:r>
            <a:r>
              <a:rPr sz="2200" b="1" spc="395" dirty="0">
                <a:solidFill>
                  <a:srgbClr val="FFFFFF"/>
                </a:solidFill>
                <a:latin typeface="Times New Roman"/>
                <a:cs typeface="Times New Roman"/>
              </a:rPr>
              <a:t> </a:t>
            </a:r>
            <a:r>
              <a:rPr sz="2200" b="1" dirty="0">
                <a:solidFill>
                  <a:srgbClr val="FFFFFF"/>
                </a:solidFill>
                <a:latin typeface="Times New Roman"/>
                <a:cs typeface="Times New Roman"/>
              </a:rPr>
              <a:t>nghiệm</a:t>
            </a:r>
            <a:r>
              <a:rPr sz="2200" b="1" spc="385" dirty="0">
                <a:solidFill>
                  <a:srgbClr val="FFFFFF"/>
                </a:solidFill>
                <a:latin typeface="Times New Roman"/>
                <a:cs typeface="Times New Roman"/>
              </a:rPr>
              <a:t> </a:t>
            </a:r>
            <a:r>
              <a:rPr sz="2200" b="1" dirty="0">
                <a:solidFill>
                  <a:srgbClr val="FFFFFF"/>
                </a:solidFill>
                <a:latin typeface="Times New Roman"/>
                <a:cs typeface="Times New Roman"/>
              </a:rPr>
              <a:t>được</a:t>
            </a:r>
            <a:r>
              <a:rPr sz="2200" b="1" spc="385" dirty="0">
                <a:solidFill>
                  <a:srgbClr val="FFFFFF"/>
                </a:solidFill>
                <a:latin typeface="Times New Roman"/>
                <a:cs typeface="Times New Roman"/>
              </a:rPr>
              <a:t> </a:t>
            </a:r>
            <a:r>
              <a:rPr sz="2200" b="1" spc="-25" dirty="0">
                <a:solidFill>
                  <a:srgbClr val="FFFFFF"/>
                </a:solidFill>
                <a:latin typeface="Times New Roman"/>
                <a:cs typeface="Times New Roman"/>
              </a:rPr>
              <a:t>áp </a:t>
            </a:r>
            <a:r>
              <a:rPr sz="2200" b="1" dirty="0">
                <a:solidFill>
                  <a:srgbClr val="FFFFFF"/>
                </a:solidFill>
                <a:latin typeface="Times New Roman"/>
                <a:cs typeface="Times New Roman"/>
              </a:rPr>
              <a:t>dụng</a:t>
            </a:r>
            <a:r>
              <a:rPr sz="2200" b="1" spc="320" dirty="0">
                <a:solidFill>
                  <a:srgbClr val="FFFFFF"/>
                </a:solidFill>
                <a:latin typeface="Times New Roman"/>
                <a:cs typeface="Times New Roman"/>
              </a:rPr>
              <a:t>  </a:t>
            </a:r>
            <a:r>
              <a:rPr sz="2200" b="1" dirty="0">
                <a:solidFill>
                  <a:srgbClr val="FFFFFF"/>
                </a:solidFill>
                <a:latin typeface="Times New Roman"/>
                <a:cs typeface="Times New Roman"/>
              </a:rPr>
              <a:t>hình</a:t>
            </a:r>
            <a:r>
              <a:rPr sz="2200" b="1" spc="320" dirty="0">
                <a:solidFill>
                  <a:srgbClr val="FFFFFF"/>
                </a:solidFill>
                <a:latin typeface="Times New Roman"/>
                <a:cs typeface="Times New Roman"/>
              </a:rPr>
              <a:t>  </a:t>
            </a:r>
            <a:r>
              <a:rPr sz="2200" b="1" dirty="0">
                <a:solidFill>
                  <a:srgbClr val="FFFFFF"/>
                </a:solidFill>
                <a:latin typeface="Times New Roman"/>
                <a:cs typeface="Times New Roman"/>
              </a:rPr>
              <a:t>thức</a:t>
            </a:r>
            <a:r>
              <a:rPr sz="2200" b="1" spc="320" dirty="0">
                <a:solidFill>
                  <a:srgbClr val="FFFFFF"/>
                </a:solidFill>
                <a:latin typeface="Times New Roman"/>
                <a:cs typeface="Times New Roman"/>
              </a:rPr>
              <a:t>  </a:t>
            </a:r>
            <a:r>
              <a:rPr sz="2200" b="1" spc="-25" dirty="0">
                <a:solidFill>
                  <a:srgbClr val="FFFFFF"/>
                </a:solidFill>
                <a:latin typeface="Times New Roman"/>
                <a:cs typeface="Times New Roman"/>
              </a:rPr>
              <a:t>đàm </a:t>
            </a:r>
            <a:r>
              <a:rPr sz="2200" b="1" dirty="0">
                <a:solidFill>
                  <a:srgbClr val="FFFFFF"/>
                </a:solidFill>
                <a:latin typeface="Times New Roman"/>
                <a:cs typeface="Times New Roman"/>
              </a:rPr>
              <a:t>phán</a:t>
            </a:r>
            <a:r>
              <a:rPr sz="2200" b="1" spc="85" dirty="0">
                <a:solidFill>
                  <a:srgbClr val="FFFFFF"/>
                </a:solidFill>
                <a:latin typeface="Times New Roman"/>
                <a:cs typeface="Times New Roman"/>
              </a:rPr>
              <a:t>  </a:t>
            </a:r>
            <a:r>
              <a:rPr sz="2200" b="1" dirty="0">
                <a:solidFill>
                  <a:srgbClr val="FFFFFF"/>
                </a:solidFill>
                <a:latin typeface="Times New Roman"/>
                <a:cs typeface="Times New Roman"/>
              </a:rPr>
              <a:t>giá</a:t>
            </a:r>
            <a:r>
              <a:rPr sz="2200" b="1" spc="80" dirty="0">
                <a:solidFill>
                  <a:srgbClr val="FFFFFF"/>
                </a:solidFill>
                <a:latin typeface="Times New Roman"/>
                <a:cs typeface="Times New Roman"/>
              </a:rPr>
              <a:t>  </a:t>
            </a:r>
            <a:r>
              <a:rPr sz="2200" b="1" dirty="0">
                <a:solidFill>
                  <a:srgbClr val="FFFFFF"/>
                </a:solidFill>
                <a:latin typeface="Times New Roman"/>
                <a:cs typeface="Times New Roman"/>
              </a:rPr>
              <a:t>và</a:t>
            </a:r>
            <a:r>
              <a:rPr sz="2200" b="1" spc="90" dirty="0">
                <a:solidFill>
                  <a:srgbClr val="FFFFFF"/>
                </a:solidFill>
                <a:latin typeface="Times New Roman"/>
                <a:cs typeface="Times New Roman"/>
              </a:rPr>
              <a:t>  </a:t>
            </a:r>
            <a:r>
              <a:rPr sz="2200" b="1" dirty="0">
                <a:solidFill>
                  <a:srgbClr val="FFFFFF"/>
                </a:solidFill>
                <a:latin typeface="Times New Roman"/>
                <a:cs typeface="Times New Roman"/>
              </a:rPr>
              <a:t>quy</a:t>
            </a:r>
            <a:r>
              <a:rPr sz="2200" b="1" spc="80" dirty="0">
                <a:solidFill>
                  <a:srgbClr val="FFFFFF"/>
                </a:solidFill>
                <a:latin typeface="Times New Roman"/>
                <a:cs typeface="Times New Roman"/>
              </a:rPr>
              <a:t>  </a:t>
            </a:r>
            <a:r>
              <a:rPr sz="2200" b="1" spc="-20" dirty="0">
                <a:solidFill>
                  <a:srgbClr val="FFFFFF"/>
                </a:solidFill>
                <a:latin typeface="Times New Roman"/>
                <a:cs typeface="Times New Roman"/>
              </a:rPr>
              <a:t>định </a:t>
            </a:r>
            <a:r>
              <a:rPr sz="2200" b="1" dirty="0">
                <a:solidFill>
                  <a:srgbClr val="FFFFFF"/>
                </a:solidFill>
                <a:latin typeface="Times New Roman"/>
                <a:cs typeface="Times New Roman"/>
              </a:rPr>
              <a:t>quy</a:t>
            </a:r>
            <a:r>
              <a:rPr sz="2200" b="1" spc="30" dirty="0">
                <a:solidFill>
                  <a:srgbClr val="FFFFFF"/>
                </a:solidFill>
                <a:latin typeface="Times New Roman"/>
                <a:cs typeface="Times New Roman"/>
              </a:rPr>
              <a:t>  </a:t>
            </a:r>
            <a:r>
              <a:rPr sz="2200" b="1" dirty="0">
                <a:solidFill>
                  <a:srgbClr val="FFFFFF"/>
                </a:solidFill>
                <a:latin typeface="Times New Roman"/>
                <a:cs typeface="Times New Roman"/>
              </a:rPr>
              <a:t>trình,</a:t>
            </a:r>
            <a:r>
              <a:rPr sz="2200" b="1" spc="35" dirty="0">
                <a:solidFill>
                  <a:srgbClr val="FFFFFF"/>
                </a:solidFill>
                <a:latin typeface="Times New Roman"/>
                <a:cs typeface="Times New Roman"/>
              </a:rPr>
              <a:t>  </a:t>
            </a:r>
            <a:r>
              <a:rPr sz="2200" b="1" dirty="0">
                <a:solidFill>
                  <a:srgbClr val="FFFFFF"/>
                </a:solidFill>
                <a:latin typeface="Times New Roman"/>
                <a:cs typeface="Times New Roman"/>
              </a:rPr>
              <a:t>thủ</a:t>
            </a:r>
            <a:r>
              <a:rPr sz="2200" b="1" spc="30" dirty="0">
                <a:solidFill>
                  <a:srgbClr val="FFFFFF"/>
                </a:solidFill>
                <a:latin typeface="Times New Roman"/>
                <a:cs typeface="Times New Roman"/>
              </a:rPr>
              <a:t>  </a:t>
            </a:r>
            <a:r>
              <a:rPr sz="2200" b="1" dirty="0">
                <a:solidFill>
                  <a:srgbClr val="FFFFFF"/>
                </a:solidFill>
                <a:latin typeface="Times New Roman"/>
                <a:cs typeface="Times New Roman"/>
              </a:rPr>
              <a:t>tục</a:t>
            </a:r>
            <a:r>
              <a:rPr sz="2200" b="1" spc="30" dirty="0">
                <a:solidFill>
                  <a:srgbClr val="FFFFFF"/>
                </a:solidFill>
                <a:latin typeface="Times New Roman"/>
                <a:cs typeface="Times New Roman"/>
              </a:rPr>
              <a:t>  </a:t>
            </a:r>
            <a:r>
              <a:rPr sz="2200" b="1" spc="-25" dirty="0">
                <a:solidFill>
                  <a:srgbClr val="FFFFFF"/>
                </a:solidFill>
                <a:latin typeface="Times New Roman"/>
                <a:cs typeface="Times New Roman"/>
              </a:rPr>
              <a:t>lựa </a:t>
            </a:r>
            <a:r>
              <a:rPr sz="2200" b="1" dirty="0">
                <a:solidFill>
                  <a:srgbClr val="FFFFFF"/>
                </a:solidFill>
                <a:latin typeface="Times New Roman"/>
                <a:cs typeface="Times New Roman"/>
              </a:rPr>
              <a:t>chọn</a:t>
            </a:r>
            <a:r>
              <a:rPr sz="2200" b="1" spc="5" dirty="0">
                <a:solidFill>
                  <a:srgbClr val="FFFFFF"/>
                </a:solidFill>
                <a:latin typeface="Times New Roman"/>
                <a:cs typeface="Times New Roman"/>
              </a:rPr>
              <a:t>  </a:t>
            </a:r>
            <a:r>
              <a:rPr sz="2200" b="1" dirty="0">
                <a:solidFill>
                  <a:srgbClr val="FFFFFF"/>
                </a:solidFill>
                <a:latin typeface="Times New Roman"/>
                <a:cs typeface="Times New Roman"/>
              </a:rPr>
              <a:t>nhà</a:t>
            </a:r>
            <a:r>
              <a:rPr sz="2200" b="1" spc="5" dirty="0">
                <a:solidFill>
                  <a:srgbClr val="FFFFFF"/>
                </a:solidFill>
                <a:latin typeface="Times New Roman"/>
                <a:cs typeface="Times New Roman"/>
              </a:rPr>
              <a:t>  </a:t>
            </a:r>
            <a:r>
              <a:rPr sz="2200" b="1" dirty="0">
                <a:solidFill>
                  <a:srgbClr val="FFFFFF"/>
                </a:solidFill>
                <a:latin typeface="Times New Roman"/>
                <a:cs typeface="Times New Roman"/>
              </a:rPr>
              <a:t>thầu</a:t>
            </a:r>
            <a:r>
              <a:rPr sz="2200" b="1" spc="10" dirty="0">
                <a:solidFill>
                  <a:srgbClr val="FFFFFF"/>
                </a:solidFill>
                <a:latin typeface="Times New Roman"/>
                <a:cs typeface="Times New Roman"/>
              </a:rPr>
              <a:t>  </a:t>
            </a:r>
            <a:r>
              <a:rPr sz="2200" b="1" dirty="0">
                <a:solidFill>
                  <a:srgbClr val="FFFFFF"/>
                </a:solidFill>
                <a:latin typeface="Times New Roman"/>
                <a:cs typeface="Times New Roman"/>
              </a:rPr>
              <a:t>đối</a:t>
            </a:r>
            <a:r>
              <a:rPr sz="2200" b="1" spc="5" dirty="0">
                <a:solidFill>
                  <a:srgbClr val="FFFFFF"/>
                </a:solidFill>
                <a:latin typeface="Times New Roman"/>
                <a:cs typeface="Times New Roman"/>
              </a:rPr>
              <a:t>  </a:t>
            </a:r>
            <a:r>
              <a:rPr sz="2200" b="1" spc="-25" dirty="0">
                <a:solidFill>
                  <a:srgbClr val="FFFFFF"/>
                </a:solidFill>
                <a:latin typeface="Times New Roman"/>
                <a:cs typeface="Times New Roman"/>
              </a:rPr>
              <a:t>với </a:t>
            </a:r>
            <a:r>
              <a:rPr sz="2200" b="1" dirty="0">
                <a:solidFill>
                  <a:srgbClr val="FFFFFF"/>
                </a:solidFill>
                <a:latin typeface="Times New Roman"/>
                <a:cs typeface="Times New Roman"/>
              </a:rPr>
              <a:t>các</a:t>
            </a:r>
            <a:r>
              <a:rPr sz="2200" b="1" spc="125" dirty="0">
                <a:solidFill>
                  <a:srgbClr val="FFFFFF"/>
                </a:solidFill>
                <a:latin typeface="Times New Roman"/>
                <a:cs typeface="Times New Roman"/>
              </a:rPr>
              <a:t>  </a:t>
            </a:r>
            <a:r>
              <a:rPr sz="2200" b="1" dirty="0">
                <a:solidFill>
                  <a:srgbClr val="FFFFFF"/>
                </a:solidFill>
                <a:latin typeface="Times New Roman"/>
                <a:cs typeface="Times New Roman"/>
              </a:rPr>
              <a:t>gói</a:t>
            </a:r>
            <a:r>
              <a:rPr sz="2200" b="1" spc="135" dirty="0">
                <a:solidFill>
                  <a:srgbClr val="FFFFFF"/>
                </a:solidFill>
                <a:latin typeface="Times New Roman"/>
                <a:cs typeface="Times New Roman"/>
              </a:rPr>
              <a:t>  </a:t>
            </a:r>
            <a:r>
              <a:rPr sz="2200" b="1" dirty="0">
                <a:solidFill>
                  <a:srgbClr val="FFFFFF"/>
                </a:solidFill>
                <a:latin typeface="Times New Roman"/>
                <a:cs typeface="Times New Roman"/>
              </a:rPr>
              <a:t>thầu</a:t>
            </a:r>
            <a:r>
              <a:rPr sz="2200" b="1" spc="135" dirty="0">
                <a:solidFill>
                  <a:srgbClr val="FFFFFF"/>
                </a:solidFill>
                <a:latin typeface="Times New Roman"/>
                <a:cs typeface="Times New Roman"/>
              </a:rPr>
              <a:t>  </a:t>
            </a:r>
            <a:r>
              <a:rPr sz="2200" b="1" dirty="0">
                <a:solidFill>
                  <a:srgbClr val="FFFFFF"/>
                </a:solidFill>
                <a:latin typeface="Times New Roman"/>
                <a:cs typeface="Times New Roman"/>
              </a:rPr>
              <a:t>áp</a:t>
            </a:r>
            <a:r>
              <a:rPr sz="2200" b="1" spc="135" dirty="0">
                <a:solidFill>
                  <a:srgbClr val="FFFFFF"/>
                </a:solidFill>
                <a:latin typeface="Times New Roman"/>
                <a:cs typeface="Times New Roman"/>
              </a:rPr>
              <a:t>  </a:t>
            </a:r>
            <a:r>
              <a:rPr sz="2200" b="1" spc="-20" dirty="0">
                <a:solidFill>
                  <a:srgbClr val="FFFFFF"/>
                </a:solidFill>
                <a:latin typeface="Times New Roman"/>
                <a:cs typeface="Times New Roman"/>
              </a:rPr>
              <a:t>dụng </a:t>
            </a:r>
            <a:r>
              <a:rPr sz="2200" b="1" dirty="0">
                <a:solidFill>
                  <a:srgbClr val="FFFFFF"/>
                </a:solidFill>
                <a:latin typeface="Times New Roman"/>
                <a:cs typeface="Times New Roman"/>
              </a:rPr>
              <a:t>hình</a:t>
            </a:r>
            <a:r>
              <a:rPr sz="2200" b="1" spc="-40" dirty="0">
                <a:solidFill>
                  <a:srgbClr val="FFFFFF"/>
                </a:solidFill>
                <a:latin typeface="Times New Roman"/>
                <a:cs typeface="Times New Roman"/>
              </a:rPr>
              <a:t> </a:t>
            </a:r>
            <a:r>
              <a:rPr sz="2200" b="1" dirty="0">
                <a:solidFill>
                  <a:srgbClr val="FFFFFF"/>
                </a:solidFill>
                <a:latin typeface="Times New Roman"/>
                <a:cs typeface="Times New Roman"/>
              </a:rPr>
              <a:t>thức</a:t>
            </a:r>
            <a:r>
              <a:rPr sz="2200" b="1" spc="-40" dirty="0">
                <a:solidFill>
                  <a:srgbClr val="FFFFFF"/>
                </a:solidFill>
                <a:latin typeface="Times New Roman"/>
                <a:cs typeface="Times New Roman"/>
              </a:rPr>
              <a:t> </a:t>
            </a:r>
            <a:r>
              <a:rPr sz="2200" b="1" dirty="0">
                <a:solidFill>
                  <a:srgbClr val="FFFFFF"/>
                </a:solidFill>
                <a:latin typeface="Times New Roman"/>
                <a:cs typeface="Times New Roman"/>
              </a:rPr>
              <a:t>đàm</a:t>
            </a:r>
            <a:r>
              <a:rPr sz="2200" b="1" spc="-45" dirty="0">
                <a:solidFill>
                  <a:srgbClr val="FFFFFF"/>
                </a:solidFill>
                <a:latin typeface="Times New Roman"/>
                <a:cs typeface="Times New Roman"/>
              </a:rPr>
              <a:t> </a:t>
            </a:r>
            <a:r>
              <a:rPr sz="2200" b="1" dirty="0">
                <a:solidFill>
                  <a:srgbClr val="FFFFFF"/>
                </a:solidFill>
                <a:latin typeface="Times New Roman"/>
                <a:cs typeface="Times New Roman"/>
              </a:rPr>
              <a:t>phán</a:t>
            </a:r>
            <a:r>
              <a:rPr sz="2200" b="1" spc="-45" dirty="0">
                <a:solidFill>
                  <a:srgbClr val="FFFFFF"/>
                </a:solidFill>
                <a:latin typeface="Times New Roman"/>
                <a:cs typeface="Times New Roman"/>
              </a:rPr>
              <a:t> </a:t>
            </a:r>
            <a:r>
              <a:rPr sz="2200" b="1" spc="-25" dirty="0">
                <a:solidFill>
                  <a:srgbClr val="FFFFFF"/>
                </a:solidFill>
                <a:latin typeface="Times New Roman"/>
                <a:cs typeface="Times New Roman"/>
              </a:rPr>
              <a:t>giá</a:t>
            </a:r>
            <a:endParaRPr sz="2200">
              <a:latin typeface="Times New Roman"/>
              <a:cs typeface="Times New Roman"/>
            </a:endParaRPr>
          </a:p>
        </p:txBody>
      </p:sp>
      <p:sp>
        <p:nvSpPr>
          <p:cNvPr id="14" name="TextBox 13">
            <a:extLst>
              <a:ext uri="{FF2B5EF4-FFF2-40B4-BE49-F238E27FC236}">
                <a16:creationId xmlns:a16="http://schemas.microsoft.com/office/drawing/2014/main" id="{F67104B3-2E14-4FEC-E016-9613BDD62117}"/>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HÌNH THỨC LỰA CHỌN NHÀ THẦU</a:t>
            </a:r>
            <a:endParaRPr lang="en-US" sz="3600" dirty="0">
              <a:solidFill>
                <a:srgbClr val="FFC000"/>
              </a:solidFill>
            </a:endParaRPr>
          </a:p>
        </p:txBody>
      </p:sp>
    </p:spTree>
    <p:extLst>
      <p:ext uri="{BB962C8B-B14F-4D97-AF65-F5344CB8AC3E}">
        <p14:creationId xmlns:p14="http://schemas.microsoft.com/office/powerpoint/2010/main" val="386032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CCC18A29-DF16-A9EC-78DF-2123EC052C3F}"/>
              </a:ext>
            </a:extLst>
          </p:cNvPr>
          <p:cNvSpPr>
            <a:spLocks noGrp="1"/>
          </p:cNvSpPr>
          <p:nvPr>
            <p:ph idx="1"/>
          </p:nvPr>
        </p:nvSpPr>
        <p:spPr>
          <a:xfrm>
            <a:off x="1278644" y="895588"/>
            <a:ext cx="9424894" cy="5372847"/>
          </a:xfrm>
        </p:spPr>
        <p:txBody>
          <a:bodyPr>
            <a:noAutofit/>
          </a:bodyPr>
          <a:lstStyle/>
          <a:p>
            <a:pPr algn="just">
              <a:lnSpc>
                <a:spcPct val="100000"/>
              </a:lnSpc>
              <a:spcBef>
                <a:spcPts val="1200"/>
              </a:spcBef>
              <a:spcAft>
                <a:spcPts val="1200"/>
              </a:spcAft>
              <a:buFont typeface="Wingdings" panose="05000000000000000000" pitchFamily="2" charset="2"/>
              <a:buChar char="Ø"/>
            </a:pPr>
            <a:r>
              <a:rPr lang="en-US" altLang="en-US" sz="2400" dirty="0">
                <a:latin typeface="Times New Roman" panose="02020603050405020304" pitchFamily="18" charset="0"/>
              </a:rPr>
              <a:t>Thông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02/2024/TT-BKHĐT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06/3/2024 </a:t>
            </a:r>
            <a:r>
              <a:rPr lang="en-US" altLang="en-US" sz="2400" dirty="0" err="1">
                <a:latin typeface="Times New Roman" panose="02020603050405020304" pitchFamily="18" charset="0"/>
              </a:rPr>
              <a:t>quy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định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chứng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nghiệp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vụ</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chuyên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môn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đấu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thầu</a:t>
            </a:r>
            <a:r>
              <a:rPr lang="en-US" altLang="en-US" sz="2400" dirty="0">
                <a:latin typeface="Times New Roman" panose="02020603050405020304" pitchFamily="18" charset="0"/>
              </a:rPr>
              <a:t>…</a:t>
            </a:r>
          </a:p>
          <a:p>
            <a:pPr algn="just">
              <a:lnSpc>
                <a:spcPct val="100000"/>
              </a:lnSpc>
              <a:spcBef>
                <a:spcPts val="1200"/>
              </a:spcBef>
              <a:spcAft>
                <a:spcPts val="1200"/>
              </a:spcAft>
              <a:buFont typeface="Wingdings" panose="05000000000000000000" pitchFamily="2" charset="2"/>
              <a:buChar char="Ø"/>
            </a:pPr>
            <a:r>
              <a:rPr lang="en-US" altLang="en-US" sz="2400" dirty="0">
                <a:latin typeface="Times New Roman" panose="02020603050405020304" pitchFamily="18" charset="0"/>
              </a:rPr>
              <a:t>Thông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06/2024/TT-BKHĐT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26/4/2024 </a:t>
            </a:r>
            <a:r>
              <a:rPr lang="en-US" altLang="en-US" sz="2400" dirty="0" err="1">
                <a:latin typeface="Times New Roman" panose="02020603050405020304" pitchFamily="18" charset="0"/>
              </a:rPr>
              <a:t>quy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định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đấu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thầu</a:t>
            </a:r>
            <a:r>
              <a:rPr lang="en-US" altLang="en-US" sz="2400" dirty="0">
                <a:latin typeface="Times New Roman" panose="02020603050405020304" pitchFamily="18" charset="0"/>
              </a:rPr>
              <a:t> qua </a:t>
            </a:r>
            <a:r>
              <a:rPr lang="en-US" altLang="en-US" sz="2400" dirty="0" err="1">
                <a:latin typeface="Times New Roman" panose="02020603050405020304" pitchFamily="18" charset="0"/>
              </a:rPr>
              <a:t>mạng</a:t>
            </a:r>
            <a:r>
              <a:rPr lang="en-US" altLang="en-US" sz="2400" dirty="0">
                <a:latin typeface="Times New Roman" panose="02020603050405020304" pitchFamily="18" charset="0"/>
              </a:rPr>
              <a:t>…</a:t>
            </a:r>
          </a:p>
          <a:p>
            <a:pPr algn="just">
              <a:lnSpc>
                <a:spcPct val="100000"/>
              </a:lnSpc>
              <a:spcBef>
                <a:spcPts val="1200"/>
              </a:spcBef>
              <a:spcAft>
                <a:spcPts val="1200"/>
              </a:spcAft>
              <a:buFont typeface="Wingdings" panose="05000000000000000000" pitchFamily="2" charset="2"/>
              <a:buChar char="Ø"/>
            </a:pPr>
            <a:r>
              <a:rPr lang="en-US" altLang="en-US" sz="2400" dirty="0">
                <a:latin typeface="Times New Roman" panose="02020603050405020304" pitchFamily="18" charset="0"/>
              </a:rPr>
              <a:t>Thông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07/2024/TT-BKHĐT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26/4/2024 </a:t>
            </a:r>
            <a:r>
              <a:rPr lang="en-US" altLang="en-US" sz="2400" dirty="0" err="1">
                <a:latin typeface="Times New Roman" panose="02020603050405020304" pitchFamily="18" charset="0"/>
              </a:rPr>
              <a:t>quy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định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mẫu</a:t>
            </a:r>
            <a:r>
              <a:rPr lang="en-US" altLang="en-US" sz="2400" dirty="0">
                <a:latin typeface="Times New Roman" panose="02020603050405020304" pitchFamily="18" charset="0"/>
              </a:rPr>
              <a:t> HSYC, </a:t>
            </a:r>
            <a:r>
              <a:rPr lang="en-US" altLang="en-US" sz="2400" dirty="0" err="1">
                <a:latin typeface="Times New Roman" panose="02020603050405020304" pitchFamily="18" charset="0"/>
              </a:rPr>
              <a:t>mầu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cáo</a:t>
            </a:r>
            <a:r>
              <a:rPr lang="en-US" altLang="en-US" sz="2400" dirty="0">
                <a:latin typeface="Times New Roman" panose="02020603050405020304" pitchFamily="18" charset="0"/>
              </a:rPr>
              <a:t>…</a:t>
            </a:r>
          </a:p>
          <a:p>
            <a:pPr algn="just">
              <a:lnSpc>
                <a:spcPct val="100000"/>
              </a:lnSpc>
              <a:spcBef>
                <a:spcPts val="1200"/>
              </a:spcBef>
              <a:spcAft>
                <a:spcPts val="1200"/>
              </a:spcAft>
              <a:buFont typeface="Wingdings" panose="05000000000000000000" pitchFamily="2" charset="2"/>
              <a:buChar char="Ø"/>
            </a:pPr>
            <a:r>
              <a:rPr lang="en-US" altLang="en-US" sz="2400" dirty="0">
                <a:latin typeface="Times New Roman" panose="02020603050405020304" pitchFamily="18" charset="0"/>
              </a:rPr>
              <a:t>Thông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03/2024/TT-BYT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16/4/2024 ban </a:t>
            </a:r>
            <a:r>
              <a:rPr lang="en-US" altLang="en-US" sz="2400" dirty="0" err="1">
                <a:latin typeface="Times New Roman" panose="02020603050405020304" pitchFamily="18" charset="0"/>
              </a:rPr>
              <a:t>hành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danh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mục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thuốc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nước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đáp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ứng</a:t>
            </a:r>
            <a:r>
              <a:rPr lang="en-US" altLang="en-US" sz="2400" dirty="0">
                <a:latin typeface="Times New Roman" panose="02020603050405020304" pitchFamily="18" charset="0"/>
              </a:rPr>
              <a:t> EU-GMP…</a:t>
            </a:r>
          </a:p>
          <a:p>
            <a:pPr algn="just">
              <a:lnSpc>
                <a:spcPct val="100000"/>
              </a:lnSpc>
              <a:spcBef>
                <a:spcPts val="1200"/>
              </a:spcBef>
              <a:spcAft>
                <a:spcPts val="1200"/>
              </a:spcAft>
              <a:buFont typeface="Wingdings" panose="05000000000000000000" pitchFamily="2" charset="2"/>
              <a:buChar char="Ø"/>
            </a:pPr>
            <a:r>
              <a:rPr lang="en-US" altLang="en-US" sz="2400" dirty="0">
                <a:latin typeface="Times New Roman" panose="02020603050405020304" pitchFamily="18" charset="0"/>
              </a:rPr>
              <a:t>Thông </a:t>
            </a:r>
            <a:r>
              <a:rPr lang="en-US" altLang="en-US" sz="2400" dirty="0" err="1">
                <a:latin typeface="Times New Roman" panose="02020603050405020304" pitchFamily="18" charset="0"/>
              </a:rPr>
              <a:t>tư</a:t>
            </a:r>
            <a:r>
              <a:rPr lang="en-US" altLang="en-US" sz="2400" dirty="0">
                <a:latin typeface="Times New Roman" panose="02020603050405020304" pitchFamily="18" charset="0"/>
              </a:rPr>
              <a:t> 04/2024/TT-BYT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20/4/2024 </a:t>
            </a:r>
            <a:r>
              <a:rPr lang="en-US" sz="2400" dirty="0" err="1">
                <a:latin typeface="Times New Roman" panose="02020603050405020304" pitchFamily="18" charset="0"/>
              </a:rPr>
              <a:t>quy</a:t>
            </a:r>
            <a:r>
              <a:rPr lang="en-US" sz="2400" dirty="0">
                <a:latin typeface="Times New Roman" panose="02020603050405020304" pitchFamily="18" charset="0"/>
              </a:rPr>
              <a:t> </a:t>
            </a:r>
            <a:r>
              <a:rPr lang="en-US" sz="2400" dirty="0" err="1">
                <a:latin typeface="Times New Roman" panose="02020603050405020304" pitchFamily="18" charset="0"/>
              </a:rPr>
              <a:t>định</a:t>
            </a:r>
            <a:r>
              <a:rPr lang="en-US" sz="2400" dirty="0">
                <a:latin typeface="Times New Roman" panose="02020603050405020304" pitchFamily="18" charset="0"/>
              </a:rPr>
              <a:t> </a:t>
            </a:r>
            <a:r>
              <a:rPr lang="en-US" sz="2400" dirty="0" err="1">
                <a:latin typeface="Times New Roman" panose="02020603050405020304" pitchFamily="18" charset="0"/>
              </a:rPr>
              <a:t>danh</a:t>
            </a:r>
            <a:r>
              <a:rPr lang="en-US" sz="2400" dirty="0">
                <a:latin typeface="Times New Roman" panose="02020603050405020304" pitchFamily="18" charset="0"/>
              </a:rPr>
              <a:t> </a:t>
            </a:r>
            <a:r>
              <a:rPr lang="en-US" sz="2400" dirty="0" err="1">
                <a:latin typeface="Times New Roman" panose="02020603050405020304" pitchFamily="18" charset="0"/>
              </a:rPr>
              <a:t>mục</a:t>
            </a:r>
            <a:r>
              <a:rPr lang="en-US" sz="2400" dirty="0">
                <a:latin typeface="Times New Roman" panose="02020603050405020304" pitchFamily="18" charset="0"/>
              </a:rPr>
              <a:t> </a:t>
            </a:r>
            <a:r>
              <a:rPr lang="en-US" sz="2400" dirty="0" err="1">
                <a:latin typeface="Times New Roman" panose="02020603050405020304" pitchFamily="18" charset="0"/>
              </a:rPr>
              <a:t>mua</a:t>
            </a:r>
            <a:r>
              <a:rPr lang="en-US" sz="2400" dirty="0">
                <a:latin typeface="Times New Roman" panose="02020603050405020304" pitchFamily="18" charset="0"/>
              </a:rPr>
              <a:t> </a:t>
            </a:r>
            <a:r>
              <a:rPr lang="en-US" sz="2400" dirty="0" err="1">
                <a:latin typeface="Times New Roman" panose="02020603050405020304" pitchFamily="18" charset="0"/>
              </a:rPr>
              <a:t>sắm</a:t>
            </a:r>
            <a:r>
              <a:rPr lang="en-US" sz="2400" dirty="0">
                <a:latin typeface="Times New Roman" panose="02020603050405020304" pitchFamily="18" charset="0"/>
              </a:rPr>
              <a:t> </a:t>
            </a:r>
            <a:r>
              <a:rPr lang="en-US" sz="2400" dirty="0" err="1">
                <a:latin typeface="Times New Roman" panose="02020603050405020304" pitchFamily="18" charset="0"/>
              </a:rPr>
              <a:t>tập</a:t>
            </a:r>
            <a:r>
              <a:rPr lang="en-US" sz="2400" dirty="0">
                <a:latin typeface="Times New Roman" panose="02020603050405020304" pitchFamily="18" charset="0"/>
              </a:rPr>
              <a:t> </a:t>
            </a:r>
            <a:r>
              <a:rPr lang="en-US" sz="2400" dirty="0" err="1">
                <a:latin typeface="Times New Roman" panose="02020603050405020304" pitchFamily="18" charset="0"/>
              </a:rPr>
              <a:t>trung</a:t>
            </a:r>
            <a:r>
              <a:rPr lang="en-US" sz="2400" dirty="0">
                <a:latin typeface="Times New Roman" panose="02020603050405020304" pitchFamily="18" charset="0"/>
              </a:rPr>
              <a:t> </a:t>
            </a:r>
            <a:r>
              <a:rPr lang="en-US" sz="2400" dirty="0" err="1">
                <a:latin typeface="Times New Roman" panose="02020603050405020304" pitchFamily="18" charset="0"/>
              </a:rPr>
              <a:t>cấp</a:t>
            </a:r>
            <a:r>
              <a:rPr lang="en-US" sz="2400" dirty="0">
                <a:latin typeface="Times New Roman" panose="02020603050405020304" pitchFamily="18" charset="0"/>
              </a:rPr>
              <a:t> </a:t>
            </a:r>
            <a:r>
              <a:rPr lang="en-US" sz="2400" dirty="0" err="1">
                <a:latin typeface="Times New Roman" panose="02020603050405020304" pitchFamily="18" charset="0"/>
              </a:rPr>
              <a:t>quốc</a:t>
            </a:r>
            <a:r>
              <a:rPr lang="en-US" sz="2400" dirty="0">
                <a:latin typeface="Times New Roman" panose="02020603050405020304" pitchFamily="18" charset="0"/>
              </a:rPr>
              <a:t> </a:t>
            </a:r>
            <a:r>
              <a:rPr lang="en-US" sz="2400" dirty="0" err="1">
                <a:latin typeface="Times New Roman" panose="02020603050405020304" pitchFamily="18" charset="0"/>
              </a:rPr>
              <a:t>gia</a:t>
            </a:r>
            <a:r>
              <a:rPr lang="en-US" sz="2400" dirty="0">
                <a:latin typeface="Times New Roman" panose="02020603050405020304" pitchFamily="18" charset="0"/>
              </a:rPr>
              <a:t> </a:t>
            </a:r>
            <a:r>
              <a:rPr lang="en-US" sz="2400" dirty="0" err="1">
                <a:latin typeface="Times New Roman" panose="02020603050405020304" pitchFamily="18" charset="0"/>
              </a:rPr>
              <a:t>đối</a:t>
            </a:r>
            <a:r>
              <a:rPr lang="en-US" sz="2400" dirty="0">
                <a:latin typeface="Times New Roman" panose="02020603050405020304" pitchFamily="18" charset="0"/>
              </a:rPr>
              <a:t> </a:t>
            </a:r>
            <a:r>
              <a:rPr lang="en-US" sz="2400" dirty="0" err="1">
                <a:latin typeface="Times New Roman" panose="02020603050405020304" pitchFamily="18" charset="0"/>
              </a:rPr>
              <a:t>với</a:t>
            </a:r>
            <a:r>
              <a:rPr lang="en-US" sz="2400" dirty="0">
                <a:latin typeface="Times New Roman" panose="02020603050405020304" pitchFamily="18" charset="0"/>
              </a:rPr>
              <a:t> </a:t>
            </a:r>
            <a:r>
              <a:rPr lang="en-US" sz="2400" dirty="0" err="1">
                <a:latin typeface="Times New Roman" panose="02020603050405020304" pitchFamily="18" charset="0"/>
              </a:rPr>
              <a:t>thuốc</a:t>
            </a:r>
            <a:endParaRPr lang="en-US" altLang="en-US" sz="2400" dirty="0">
              <a:latin typeface="Times New Roman" panose="02020603050405020304" pitchFamily="18" charset="0"/>
            </a:endParaRPr>
          </a:p>
        </p:txBody>
      </p:sp>
      <p:sp>
        <p:nvSpPr>
          <p:cNvPr id="4" name="TextBox 3">
            <a:extLst>
              <a:ext uri="{FF2B5EF4-FFF2-40B4-BE49-F238E27FC236}">
                <a16:creationId xmlns:a16="http://schemas.microsoft.com/office/drawing/2014/main" id="{104B2CB8-89D8-D892-DB0E-9E34BD50435A}"/>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vi-VN" sz="3600" b="1" i="0" u="none" strike="noStrike" kern="1200" baseline="0" dirty="0">
                <a:solidFill>
                  <a:srgbClr val="FFC000"/>
                </a:solidFill>
                <a:latin typeface="Times New Roman" panose="02020603050405020304" pitchFamily="18" charset="0"/>
              </a:rPr>
              <a:t>TH</a:t>
            </a:r>
            <a:r>
              <a:rPr lang="en-US" sz="3600" b="1" dirty="0">
                <a:solidFill>
                  <a:srgbClr val="FFC000"/>
                </a:solidFill>
                <a:latin typeface="Times New Roman" panose="02020603050405020304" pitchFamily="18" charset="0"/>
              </a:rPr>
              <a:t>Ô</a:t>
            </a:r>
            <a:r>
              <a:rPr lang="vi-VN" sz="3600" b="1" i="0" u="none" strike="noStrike" kern="1200" baseline="0" dirty="0">
                <a:solidFill>
                  <a:srgbClr val="FFC000"/>
                </a:solidFill>
                <a:latin typeface="Times New Roman" panose="02020603050405020304" pitchFamily="18" charset="0"/>
              </a:rPr>
              <a:t>NG TƯ LI</a:t>
            </a:r>
            <a:r>
              <a:rPr lang="en-US" sz="3600" b="1" dirty="0">
                <a:solidFill>
                  <a:srgbClr val="FFC000"/>
                </a:solidFill>
                <a:latin typeface="Times New Roman" panose="02020603050405020304" pitchFamily="18" charset="0"/>
              </a:rPr>
              <a:t>Ê</a:t>
            </a:r>
            <a:r>
              <a:rPr lang="vi-VN" sz="3600" b="1" i="0" u="none" strike="noStrike" kern="1200" baseline="0" dirty="0">
                <a:solidFill>
                  <a:srgbClr val="FFC000"/>
                </a:solidFill>
                <a:latin typeface="Times New Roman" panose="02020603050405020304" pitchFamily="18" charset="0"/>
              </a:rPr>
              <a:t>N QUAN ĐẤU THẦU THUỐC</a:t>
            </a:r>
            <a:endParaRPr lang="vi-VN" sz="3600" b="0" i="0" u="none" strike="noStrike" kern="1200" baseline="0" dirty="0">
              <a:solidFill>
                <a:srgbClr val="FFC000"/>
              </a:solidFill>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D374517-36B8-2FBF-09C9-7906CC4366F7}"/>
              </a:ext>
            </a:extLst>
          </p:cNvPr>
          <p:cNvGraphicFramePr>
            <a:graphicFrameLocks noGrp="1"/>
          </p:cNvGraphicFramePr>
          <p:nvPr>
            <p:extLst>
              <p:ext uri="{D42A27DB-BD31-4B8C-83A1-F6EECF244321}">
                <p14:modId xmlns:p14="http://schemas.microsoft.com/office/powerpoint/2010/main" val="1431392072"/>
              </p:ext>
            </p:extLst>
          </p:nvPr>
        </p:nvGraphicFramePr>
        <p:xfrm>
          <a:off x="1393371" y="879323"/>
          <a:ext cx="9405258" cy="5501640"/>
        </p:xfrm>
        <a:graphic>
          <a:graphicData uri="http://schemas.openxmlformats.org/drawingml/2006/table">
            <a:tbl>
              <a:tblPr firstRow="1" bandRow="1">
                <a:tableStyleId>{0505E3EF-67EA-436B-97B2-0124C06EBD24}</a:tableStyleId>
              </a:tblPr>
              <a:tblGrid>
                <a:gridCol w="4702629">
                  <a:extLst>
                    <a:ext uri="{9D8B030D-6E8A-4147-A177-3AD203B41FA5}">
                      <a16:colId xmlns:a16="http://schemas.microsoft.com/office/drawing/2014/main" val="1766469310"/>
                    </a:ext>
                  </a:extLst>
                </a:gridCol>
                <a:gridCol w="4702629">
                  <a:extLst>
                    <a:ext uri="{9D8B030D-6E8A-4147-A177-3AD203B41FA5}">
                      <a16:colId xmlns:a16="http://schemas.microsoft.com/office/drawing/2014/main" val="2075863224"/>
                    </a:ext>
                  </a:extLst>
                </a:gridCol>
              </a:tblGrid>
              <a:tr h="370840">
                <a:tc>
                  <a:txBody>
                    <a:bodyPr/>
                    <a:lstStyle/>
                    <a:p>
                      <a:pPr algn="ctr"/>
                      <a:r>
                        <a:rPr lang="en-US" sz="2300" dirty="0" err="1">
                          <a:latin typeface="Arial" panose="020B0604020202020204" pitchFamily="34" charset="0"/>
                          <a:cs typeface="Arial" panose="020B0604020202020204" pitchFamily="34" charset="0"/>
                        </a:rPr>
                        <a:t>Phương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thức</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err="1">
                          <a:latin typeface="Arial" panose="020B0604020202020204" pitchFamily="34" charset="0"/>
                          <a:cs typeface="Arial" panose="020B0604020202020204" pitchFamily="34" charset="0"/>
                        </a:rPr>
                        <a:t>Áp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dụng</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517664"/>
                  </a:ext>
                </a:extLst>
              </a:tr>
              <a:tr h="370840">
                <a:tc>
                  <a:txBody>
                    <a:bodyPr/>
                    <a:lstStyle/>
                    <a:p>
                      <a:r>
                        <a:rPr lang="en-US" sz="2200" dirty="0">
                          <a:latin typeface="Arial" panose="020B0604020202020204" pitchFamily="34" charset="0"/>
                          <a:cs typeface="Arial" panose="020B0604020202020204" pitchFamily="34" charset="0"/>
                        </a:rPr>
                        <a:t>1.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túi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Tất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endParaRPr lang="en-US" sz="2200" dirty="0">
                        <a:latin typeface="Arial" panose="020B0604020202020204" pitchFamily="34" charset="0"/>
                        <a:cs typeface="Arial" panose="020B0604020202020204" pitchFamily="34" charset="0"/>
                      </a:endParaRPr>
                    </a:p>
                    <a:p>
                      <a:r>
                        <a:rPr lang="en-US" sz="2200" dirty="0" err="1">
                          <a:latin typeface="Arial" panose="020B0604020202020204" pitchFamily="34" charset="0"/>
                          <a:cs typeface="Arial" panose="020B0604020202020204" pitchFamily="34" charset="0"/>
                        </a:rPr>
                        <a:t>Trừ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Khoản</a:t>
                      </a:r>
                      <a:r>
                        <a:rPr lang="en-US" sz="2200" dirty="0">
                          <a:latin typeface="Arial" panose="020B0604020202020204" pitchFamily="34" charset="0"/>
                          <a:cs typeface="Arial" panose="020B0604020202020204" pitchFamily="34" charset="0"/>
                        </a:rPr>
                        <a:t> 2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30 </a:t>
                      </a:r>
                      <a:r>
                        <a:rPr lang="en-US" sz="2200" dirty="0" err="1">
                          <a:latin typeface="Arial" panose="020B0604020202020204" pitchFamily="34" charset="0"/>
                          <a:cs typeface="Arial" panose="020B0604020202020204" pitchFamily="34" charset="0"/>
                        </a:rPr>
                        <a:t>trừ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2 </a:t>
                      </a:r>
                      <a:r>
                        <a:rPr lang="en-US" sz="2200" dirty="0" err="1">
                          <a:latin typeface="Arial" panose="020B0604020202020204" pitchFamily="34" charset="0"/>
                          <a:cs typeface="Arial" panose="020B0604020202020204" pitchFamily="34" charset="0"/>
                        </a:rPr>
                        <a:t>giai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160151"/>
                  </a:ext>
                </a:extLst>
              </a:tr>
              <a:tr h="370840">
                <a:tc>
                  <a:txBody>
                    <a:bodyPr/>
                    <a:lstStyle/>
                    <a:p>
                      <a:r>
                        <a:rPr lang="en-US" sz="2200" dirty="0">
                          <a:latin typeface="Arial" panose="020B0604020202020204" pitchFamily="34" charset="0"/>
                          <a:cs typeface="Arial" panose="020B0604020202020204" pitchFamily="34" charset="0"/>
                        </a:rPr>
                        <a:t>2.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túi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DVTV;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DVPTV, MSHH, XL, HH </a:t>
                      </a:r>
                      <a:r>
                        <a:rPr lang="en-US" sz="2200" dirty="0" err="1">
                          <a:solidFill>
                            <a:srgbClr val="0070C0"/>
                          </a:solidFill>
                          <a:latin typeface="Arial" panose="020B0604020202020204" pitchFamily="34" charset="0"/>
                          <a:cs typeface="Arial" panose="020B0604020202020204" pitchFamily="34" charset="0"/>
                        </a:rPr>
                        <a:t>có</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kỹ</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thuật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cao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theo</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quy</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định</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của</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pháp</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luật</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về</a:t>
                      </a:r>
                      <a:r>
                        <a:rPr lang="en-US" sz="2200" dirty="0">
                          <a:solidFill>
                            <a:srgbClr val="0070C0"/>
                          </a:solidFill>
                          <a:latin typeface="Arial" panose="020B0604020202020204" pitchFamily="34" charset="0"/>
                          <a:cs typeface="Arial" panose="020B0604020202020204" pitchFamily="34" charset="0"/>
                        </a:rPr>
                        <a:t> khoa </a:t>
                      </a:r>
                      <a:r>
                        <a:rPr lang="en-US" sz="2200" dirty="0" err="1">
                          <a:solidFill>
                            <a:srgbClr val="0070C0"/>
                          </a:solidFill>
                          <a:latin typeface="Arial" panose="020B0604020202020204" pitchFamily="34" charset="0"/>
                          <a:cs typeface="Arial" panose="020B0604020202020204" pitchFamily="34" charset="0"/>
                        </a:rPr>
                        <a:t>học</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công</a:t>
                      </a:r>
                      <a:r>
                        <a:rPr lang="en-US" sz="2200" dirty="0">
                          <a:solidFill>
                            <a:srgbClr val="0070C0"/>
                          </a:solidFill>
                          <a:latin typeface="Arial" panose="020B0604020202020204" pitchFamily="34" charset="0"/>
                          <a:cs typeface="Arial" panose="020B0604020202020204" pitchFamily="34" charset="0"/>
                        </a:rPr>
                        <a:t> </a:t>
                      </a:r>
                      <a:r>
                        <a:rPr lang="en-US" sz="2200" dirty="0" err="1">
                          <a:solidFill>
                            <a:srgbClr val="0070C0"/>
                          </a:solidFill>
                          <a:latin typeface="Arial" panose="020B0604020202020204" pitchFamily="34" charset="0"/>
                          <a:cs typeface="Arial" panose="020B0604020202020204" pitchFamily="34" charset="0"/>
                        </a:rPr>
                        <a:t>nghệ</a:t>
                      </a:r>
                      <a:endParaRPr lang="en-US" sz="220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326228"/>
                  </a:ext>
                </a:extLst>
              </a:tr>
              <a:tr h="370840">
                <a:tc>
                  <a:txBody>
                    <a:bodyPr/>
                    <a:lstStyle/>
                    <a:p>
                      <a:r>
                        <a:rPr lang="en-US" sz="2200" dirty="0">
                          <a:latin typeface="Arial" panose="020B0604020202020204" pitchFamily="34" charset="0"/>
                          <a:cs typeface="Arial" panose="020B0604020202020204" pitchFamily="34" charset="0"/>
                        </a:rPr>
                        <a:t>3. Hai </a:t>
                      </a:r>
                      <a:r>
                        <a:rPr lang="en-US" sz="2200" dirty="0" err="1">
                          <a:latin typeface="Arial" panose="020B0604020202020204" pitchFamily="34" charset="0"/>
                          <a:cs typeface="Arial" panose="020B0604020202020204" pitchFamily="34" charset="0"/>
                        </a:rPr>
                        <a:t>giai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túi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GT </a:t>
                      </a:r>
                      <a:r>
                        <a:rPr lang="en-US" sz="2200" dirty="0" err="1">
                          <a:latin typeface="Arial" panose="020B0604020202020204" pitchFamily="34" charset="0"/>
                          <a:cs typeface="Arial" panose="020B0604020202020204" pitchFamily="34" charset="0"/>
                        </a:rPr>
                        <a:t>chưa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5180886"/>
                  </a:ext>
                </a:extLst>
              </a:tr>
              <a:tr h="370840">
                <a:tc>
                  <a:txBody>
                    <a:bodyPr/>
                    <a:lstStyle/>
                    <a:p>
                      <a:r>
                        <a:rPr lang="en-US" sz="2200" dirty="0">
                          <a:latin typeface="Arial" panose="020B0604020202020204" pitchFamily="34" charset="0"/>
                          <a:cs typeface="Arial" panose="020B0604020202020204" pitchFamily="34" charset="0"/>
                        </a:rPr>
                        <a:t>4. Hai </a:t>
                      </a:r>
                      <a:r>
                        <a:rPr lang="en-US" sz="2200" dirty="0" err="1">
                          <a:latin typeface="Arial" panose="020B0604020202020204" pitchFamily="34" charset="0"/>
                          <a:cs typeface="Arial" panose="020B0604020202020204" pitchFamily="34" charset="0"/>
                        </a:rPr>
                        <a:t>giai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đoạn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túi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Arial" panose="020B0604020202020204" pitchFamily="34" charset="0"/>
                          <a:cs typeface="Arial" panose="020B0604020202020204" pitchFamily="34" charset="0"/>
                        </a:rPr>
                        <a:t>GT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882029"/>
                  </a:ext>
                </a:extLst>
              </a:tr>
            </a:tbl>
          </a:graphicData>
        </a:graphic>
      </p:graphicFrame>
      <p:sp>
        <p:nvSpPr>
          <p:cNvPr id="2" name="TextBox 1">
            <a:extLst>
              <a:ext uri="{FF2B5EF4-FFF2-40B4-BE49-F238E27FC236}">
                <a16:creationId xmlns:a16="http://schemas.microsoft.com/office/drawing/2014/main" id="{626737AE-7748-B8A5-2416-FE41AFC9E4B0}"/>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PHƯƠNG THỨC LỰA CHỌN NHÀ THẦU</a:t>
            </a:r>
            <a:endParaRPr lang="en-US" sz="3600" dirty="0">
              <a:solidFill>
                <a:srgbClr val="FFC000"/>
              </a:solidFill>
            </a:endParaRPr>
          </a:p>
        </p:txBody>
      </p:sp>
    </p:spTree>
    <p:extLst>
      <p:ext uri="{BB962C8B-B14F-4D97-AF65-F5344CB8AC3E}">
        <p14:creationId xmlns:p14="http://schemas.microsoft.com/office/powerpoint/2010/main" val="1478828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8517A5-7080-3850-458F-DAD548424696}"/>
              </a:ext>
            </a:extLst>
          </p:cNvPr>
          <p:cNvGraphicFramePr>
            <a:graphicFrameLocks noGrp="1"/>
          </p:cNvGraphicFramePr>
          <p:nvPr>
            <p:extLst>
              <p:ext uri="{D42A27DB-BD31-4B8C-83A1-F6EECF244321}">
                <p14:modId xmlns:p14="http://schemas.microsoft.com/office/powerpoint/2010/main" val="2838224190"/>
              </p:ext>
            </p:extLst>
          </p:nvPr>
        </p:nvGraphicFramePr>
        <p:xfrm>
          <a:off x="745772" y="1162050"/>
          <a:ext cx="10611555" cy="5699760"/>
        </p:xfrm>
        <a:graphic>
          <a:graphicData uri="http://schemas.openxmlformats.org/drawingml/2006/table">
            <a:tbl>
              <a:tblPr firstRow="1" bandRow="1">
                <a:tableStyleId>{0505E3EF-67EA-436B-97B2-0124C06EBD24}</a:tableStyleId>
              </a:tblPr>
              <a:tblGrid>
                <a:gridCol w="10611555">
                  <a:extLst>
                    <a:ext uri="{9D8B030D-6E8A-4147-A177-3AD203B41FA5}">
                      <a16:colId xmlns:a16="http://schemas.microsoft.com/office/drawing/2014/main" val="1139202320"/>
                    </a:ext>
                  </a:extLst>
                </a:gridCol>
              </a:tblGrid>
              <a:tr h="5218872">
                <a:tc>
                  <a:txBody>
                    <a:bodyPr/>
                    <a:lstStyle/>
                    <a:p>
                      <a:pPr marL="457200" indent="-457200" algn="l" defTabSz="914400" rtl="0" eaLnBrk="1" latinLnBrk="0" hangingPunct="1">
                        <a:spcBef>
                          <a:spcPts val="1200"/>
                        </a:spcBef>
                        <a:spcAft>
                          <a:spcPts val="1200"/>
                        </a:spcAft>
                        <a:buFont typeface="Wingdings" panose="05000000000000000000" pitchFamily="2" charset="2"/>
                        <a:buChar char="Ø"/>
                      </a:pPr>
                      <a:r>
                        <a:rPr lang="vi-VN" sz="2800" b="0" i="0" kern="1200" dirty="0">
                          <a:solidFill>
                            <a:schemeClr val="dk1"/>
                          </a:solidFill>
                          <a:latin typeface="Times New Roman" panose="02020603050405020304" pitchFamily="18" charset="0"/>
                          <a:ea typeface="+mn-ea"/>
                          <a:cs typeface="Times New Roman" panose="02020603050405020304" pitchFamily="18" charset="0"/>
                        </a:rPr>
                        <a:t>Ghi tổng thời gian tổ chức lựa chọn nhà thầu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là số ngày tối đa tính từ ngày phát hành hồ sơ mời thầu, hồ sơ yêu cầu đến khi có kết quả lựa chọn nhà thầu, bao gồm cả thời gian thẩm định. </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spcBef>
                          <a:spcPts val="1200"/>
                        </a:spcBef>
                        <a:spcAft>
                          <a:spcPts val="1200"/>
                        </a:spcAft>
                        <a:buFont typeface="Wingdings" panose="05000000000000000000" pitchFamily="2" charset="2"/>
                        <a:buChar char="Ø"/>
                      </a:pPr>
                      <a:r>
                        <a:rPr lang="vi-VN" sz="2800" b="0" i="0" kern="1200" dirty="0">
                          <a:solidFill>
                            <a:schemeClr val="dk1"/>
                          </a:solidFill>
                          <a:latin typeface="Times New Roman" panose="02020603050405020304" pitchFamily="18" charset="0"/>
                          <a:ea typeface="+mn-ea"/>
                          <a:cs typeface="Times New Roman" panose="02020603050405020304" pitchFamily="18" charset="0"/>
                        </a:rPr>
                        <a:t>Trường hợp cần thiết, có thể ghi rõ thời gian đánh giá hồ sơ dự thầu, thời gian thẩm định. </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1200"/>
                        </a:spcBef>
                        <a:spcAft>
                          <a:spcPts val="1200"/>
                        </a:spcAft>
                        <a:buClrTx/>
                        <a:buSzTx/>
                        <a:buFont typeface="Wingdings" panose="05000000000000000000" pitchFamily="2" charset="2"/>
                        <a:buChar char="Ø"/>
                        <a:tabLst/>
                        <a:defRPr/>
                      </a:pPr>
                      <a:r>
                        <a:rPr lang="vi-VN" sz="2800" b="0" i="0" kern="1200" dirty="0">
                          <a:solidFill>
                            <a:schemeClr val="dk1"/>
                          </a:solidFill>
                          <a:latin typeface="Times New Roman" panose="02020603050405020304" pitchFamily="18" charset="0"/>
                          <a:ea typeface="+mn-ea"/>
                          <a:cs typeface="Times New Roman" panose="02020603050405020304" pitchFamily="18" charset="0"/>
                        </a:rPr>
                        <a:t>Đối với trường hợp xử lý tình huống theo quy định tại khoản 4 Điều</a:t>
                      </a:r>
                      <a:r>
                        <a:rPr lang="en-US" sz="2800" b="0" i="0" kern="1200" dirty="0">
                          <a:solidFill>
                            <a:schemeClr val="dk1"/>
                          </a:solidFill>
                          <a:latin typeface="Times New Roman" panose="02020603050405020304" pitchFamily="18" charset="0"/>
                          <a:ea typeface="+mn-ea"/>
                          <a:cs typeface="Times New Roman" panose="02020603050405020304" pitchFamily="18" charset="0"/>
                        </a:rPr>
                        <a:t> 131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Nghị</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định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số</a:t>
                      </a:r>
                      <a:r>
                        <a:rPr lang="en-US" sz="2800" b="0" i="0" kern="1200" dirty="0">
                          <a:solidFill>
                            <a:schemeClr val="dk1"/>
                          </a:solidFill>
                          <a:latin typeface="Times New Roman" panose="02020603050405020304" pitchFamily="18" charset="0"/>
                          <a:ea typeface="+mn-ea"/>
                          <a:cs typeface="Times New Roman" panose="02020603050405020304" pitchFamily="18" charset="0"/>
                        </a:rPr>
                        <a:t> 24/2024/NĐ-CP</a:t>
                      </a:r>
                      <a:r>
                        <a:rPr lang="vi-VN" sz="2800" b="0" i="0" kern="1200" dirty="0">
                          <a:solidFill>
                            <a:schemeClr val="dk1"/>
                          </a:solidFill>
                          <a:latin typeface="Times New Roman" panose="02020603050405020304" pitchFamily="18" charset="0"/>
                          <a:ea typeface="+mn-ea"/>
                          <a:cs typeface="Times New Roman" panose="02020603050405020304" pitchFamily="18" charset="0"/>
                        </a:rPr>
                        <a:t> và trường hợp hủy thầu theo quy định tại khoản 1 Điều 17 của Luật Đấu thầu, không phải điều chỉnh thời gian bắt đầu tổ chức lựa chọn nhà thầu trong kế hoạch lựa chọn nhà thầu.</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spcBef>
                          <a:spcPts val="1200"/>
                        </a:spcBef>
                        <a:spcAft>
                          <a:spcPts val="1200"/>
                        </a:spcAft>
                        <a:buFont typeface="Wingdings" panose="05000000000000000000" pitchFamily="2" charset="2"/>
                        <a:buChar char="Ø"/>
                      </a:pP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717407871"/>
                  </a:ext>
                </a:extLst>
              </a:tr>
            </a:tbl>
          </a:graphicData>
        </a:graphic>
      </p:graphicFrame>
      <p:sp>
        <p:nvSpPr>
          <p:cNvPr id="2" name="TextBox 1">
            <a:extLst>
              <a:ext uri="{FF2B5EF4-FFF2-40B4-BE49-F238E27FC236}">
                <a16:creationId xmlns:a16="http://schemas.microsoft.com/office/drawing/2014/main" id="{3FC47ACC-04CF-AE35-2035-FA5074C4B86C}"/>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THỜI GIAN TỔ CHỨC LỰA CHỌN NHÀ THẦU</a:t>
            </a:r>
          </a:p>
        </p:txBody>
      </p:sp>
    </p:spTree>
    <p:extLst>
      <p:ext uri="{BB962C8B-B14F-4D97-AF65-F5344CB8AC3E}">
        <p14:creationId xmlns:p14="http://schemas.microsoft.com/office/powerpoint/2010/main" val="2546162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DF8C-9806-18B3-BB30-BE04EE7F8A21}"/>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FABF402-6464-8BBD-7CDC-5B19BC2B636E}"/>
              </a:ext>
            </a:extLst>
          </p:cNvPr>
          <p:cNvGraphicFramePr>
            <a:graphicFrameLocks noGrp="1"/>
          </p:cNvGraphicFramePr>
          <p:nvPr>
            <p:extLst>
              <p:ext uri="{D42A27DB-BD31-4B8C-83A1-F6EECF244321}">
                <p14:modId xmlns:p14="http://schemas.microsoft.com/office/powerpoint/2010/main" val="735311256"/>
              </p:ext>
            </p:extLst>
          </p:nvPr>
        </p:nvGraphicFramePr>
        <p:xfrm>
          <a:off x="2626165" y="920039"/>
          <a:ext cx="7193696" cy="5480760"/>
        </p:xfrm>
        <a:graphic>
          <a:graphicData uri="http://schemas.openxmlformats.org/drawingml/2006/table">
            <a:tbl>
              <a:tblPr firstRow="1" bandRow="1">
                <a:tableStyleId>{0505E3EF-67EA-436B-97B2-0124C06EBD24}</a:tableStyleId>
              </a:tblPr>
              <a:tblGrid>
                <a:gridCol w="915081">
                  <a:extLst>
                    <a:ext uri="{9D8B030D-6E8A-4147-A177-3AD203B41FA5}">
                      <a16:colId xmlns:a16="http://schemas.microsoft.com/office/drawing/2014/main" val="1405117165"/>
                    </a:ext>
                  </a:extLst>
                </a:gridCol>
                <a:gridCol w="6278615">
                  <a:extLst>
                    <a:ext uri="{9D8B030D-6E8A-4147-A177-3AD203B41FA5}">
                      <a16:colId xmlns:a16="http://schemas.microsoft.com/office/drawing/2014/main" val="3778448429"/>
                    </a:ext>
                  </a:extLst>
                </a:gridCol>
              </a:tblGrid>
              <a:tr h="631792">
                <a:tc rowSpan="8">
                  <a:txBody>
                    <a:bodyPr/>
                    <a:lstStyle/>
                    <a:p>
                      <a:pPr algn="ct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endParaRPr lang="en-US" sz="3600" dirty="0">
                        <a:latin typeface="Arial" panose="020B0604020202020204" pitchFamily="34" charset="0"/>
                        <a:cs typeface="Arial" panose="020B0604020202020204" pitchFamily="34" charset="0"/>
                      </a:endParaRPr>
                    </a:p>
                  </a:txBody>
                  <a:tcPr vert="vert270"/>
                </a:tc>
                <a:tc>
                  <a:txBody>
                    <a:bodyPr/>
                    <a:lstStyle/>
                    <a:p>
                      <a:pPr marL="457200" indent="-457200">
                        <a:spcBef>
                          <a:spcPts val="600"/>
                        </a:spcBef>
                        <a:spcAft>
                          <a:spcPts val="600"/>
                        </a:spcAft>
                        <a:buFont typeface="Wingdings" panose="05000000000000000000" pitchFamily="2" charset="2"/>
                        <a:buChar char="Ø"/>
                      </a:pP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trọn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gói</a:t>
                      </a:r>
                      <a:endParaRPr lang="en-US" sz="2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23967690"/>
                  </a:ext>
                </a:extLst>
              </a:tr>
              <a:tr h="631792">
                <a:tc vMerge="1">
                  <a:txBody>
                    <a:bodyPr/>
                    <a:lstStyle/>
                    <a:p>
                      <a:endParaRPr lang="en-US"/>
                    </a:p>
                  </a:txBody>
                  <a:tcPr/>
                </a:tc>
                <a:tc>
                  <a:txBody>
                    <a:bodyPr/>
                    <a:lstStyle/>
                    <a:p>
                      <a:pPr marL="457200" indent="-457200">
                        <a:spcBef>
                          <a:spcPts val="600"/>
                        </a:spcBef>
                        <a:spcAft>
                          <a:spcPts val="600"/>
                        </a:spcAft>
                        <a:buFont typeface="Wingdings" panose="05000000000000000000" pitchFamily="2" charset="2"/>
                        <a:buChar char="Ø"/>
                      </a:pPr>
                      <a:r>
                        <a:rPr lang="en-US" sz="2400" b="0" dirty="0" err="1">
                          <a:solidFill>
                            <a:srgbClr val="0070C0"/>
                          </a:solidFill>
                          <a:latin typeface="Arial" panose="020B0604020202020204" pitchFamily="34" charset="0"/>
                          <a:cs typeface="Arial" panose="020B0604020202020204" pitchFamily="34" charset="0"/>
                        </a:rPr>
                        <a:t>Hợp</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đồng</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theo</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đơn</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giá</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cố</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định</a:t>
                      </a:r>
                      <a:endParaRPr lang="en-US" sz="2400" b="0" dirty="0">
                        <a:solidFill>
                          <a:srgbClr val="0070C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61170018"/>
                  </a:ext>
                </a:extLst>
              </a:tr>
              <a:tr h="631792">
                <a:tc vMerge="1">
                  <a:txBody>
                    <a:bodyPr/>
                    <a:lstStyle/>
                    <a:p>
                      <a:endParaRPr lang="en-US"/>
                    </a:p>
                  </a:txBody>
                  <a:tcPr/>
                </a:tc>
                <a:tc>
                  <a:txBody>
                    <a:bodyPr/>
                    <a:lstStyle/>
                    <a:p>
                      <a:pPr marL="457200" indent="-457200">
                        <a:spcBef>
                          <a:spcPts val="600"/>
                        </a:spcBef>
                        <a:spcAft>
                          <a:spcPts val="600"/>
                        </a:spcAft>
                        <a:buFont typeface="Wingdings" panose="05000000000000000000" pitchFamily="2" charset="2"/>
                        <a:buChar char="Ø"/>
                      </a:pP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chỉnh</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48358598"/>
                  </a:ext>
                </a:extLst>
              </a:tr>
              <a:tr h="631792">
                <a:tc vMerge="1">
                  <a:txBody>
                    <a:bodyPr/>
                    <a:lstStyle/>
                    <a:p>
                      <a:endParaRPr lang="en-US" dirty="0"/>
                    </a:p>
                  </a:txBody>
                  <a:tcPr/>
                </a:tc>
                <a:tc>
                  <a:txBody>
                    <a:bodyPr/>
                    <a:lstStyle/>
                    <a:p>
                      <a:pPr marL="457200" indent="-457200">
                        <a:spcBef>
                          <a:spcPts val="600"/>
                        </a:spcBef>
                        <a:spcAft>
                          <a:spcPts val="600"/>
                        </a:spcAft>
                        <a:buFont typeface="Wingdings" panose="05000000000000000000" pitchFamily="2" charset="2"/>
                        <a:buChar char="Ø"/>
                      </a:pPr>
                      <a:r>
                        <a:rPr lang="en-US" sz="2400" dirty="0" err="1">
                          <a:solidFill>
                            <a:srgbClr val="0070C0"/>
                          </a:solidFill>
                          <a:latin typeface="Arial" panose="020B0604020202020204" pitchFamily="34" charset="0"/>
                          <a:cs typeface="Arial" panose="020B0604020202020204" pitchFamily="34" charset="0"/>
                        </a:rPr>
                        <a:t>Hợp</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đồng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theo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thời</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gian</a:t>
                      </a:r>
                      <a:endParaRPr lang="en-US" sz="2400" dirty="0">
                        <a:solidFill>
                          <a:srgbClr val="0070C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77231487"/>
                  </a:ext>
                </a:extLst>
              </a:tr>
              <a:tr h="738398">
                <a:tc vMerge="1">
                  <a:txBody>
                    <a:bodyPr/>
                    <a:lstStyle/>
                    <a:p>
                      <a:endParaRPr lang="en-US" sz="2400"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theo</a:t>
                      </a:r>
                      <a:r>
                        <a:rPr lang="en-US" sz="2400" b="0" dirty="0">
                          <a:latin typeface="Arial" panose="020B0604020202020204" pitchFamily="34" charset="0"/>
                          <a:cs typeface="Arial" panose="020B0604020202020204" pitchFamily="34" charset="0"/>
                        </a:rPr>
                        <a:t> chi </a:t>
                      </a:r>
                      <a:r>
                        <a:rPr lang="en-US" sz="2400" b="0" dirty="0" err="1">
                          <a:latin typeface="Arial" panose="020B0604020202020204" pitchFamily="34" charset="0"/>
                          <a:cs typeface="Arial" panose="020B0604020202020204" pitchFamily="34" charset="0"/>
                        </a:rPr>
                        <a:t>phí</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cộng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phí</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53014382"/>
                  </a:ext>
                </a:extLst>
              </a:tr>
              <a:tr h="738398">
                <a:tc vMerge="1">
                  <a:txBody>
                    <a:bodyPr/>
                    <a:lstStyle/>
                    <a:p>
                      <a:endParaRPr lang="en-US" sz="2400"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dirty="0" err="1">
                          <a:solidFill>
                            <a:srgbClr val="0070C0"/>
                          </a:solidFill>
                          <a:latin typeface="Arial" panose="020B0604020202020204" pitchFamily="34" charset="0"/>
                          <a:cs typeface="Arial" panose="020B0604020202020204" pitchFamily="34" charset="0"/>
                        </a:rPr>
                        <a:t>Hợp</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đồng</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theo</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kết</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quả</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đầu</a:t>
                      </a:r>
                      <a:r>
                        <a:rPr lang="en-US" sz="2400" b="0" dirty="0">
                          <a:solidFill>
                            <a:srgbClr val="0070C0"/>
                          </a:solidFill>
                          <a:latin typeface="Arial" panose="020B0604020202020204" pitchFamily="34" charset="0"/>
                          <a:cs typeface="Arial" panose="020B0604020202020204" pitchFamily="34" charset="0"/>
                        </a:rPr>
                        <a:t> </a:t>
                      </a:r>
                      <a:r>
                        <a:rPr lang="en-US" sz="2400" b="0" dirty="0" err="1">
                          <a:solidFill>
                            <a:srgbClr val="0070C0"/>
                          </a:solidFill>
                          <a:latin typeface="Arial" panose="020B0604020202020204" pitchFamily="34" charset="0"/>
                          <a:cs typeface="Arial" panose="020B0604020202020204" pitchFamily="34" charset="0"/>
                        </a:rPr>
                        <a:t>ra</a:t>
                      </a:r>
                      <a:endParaRPr lang="en-US" sz="2400" dirty="0">
                        <a:solidFill>
                          <a:srgbClr val="0070C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40881178"/>
                  </a:ext>
                </a:extLst>
              </a:tr>
              <a:tr h="738398">
                <a:tc vMerge="1">
                  <a:txBody>
                    <a:bodyPr/>
                    <a:lstStyle/>
                    <a:p>
                      <a:endParaRPr lang="en-US" sz="2400"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theo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tỷ</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lệ</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phần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trăm</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97500267"/>
                  </a:ext>
                </a:extLst>
              </a:tr>
              <a:tr h="738398">
                <a:tc vMerge="1">
                  <a:txBody>
                    <a:bodyPr/>
                    <a:lstStyle/>
                    <a:p>
                      <a:endParaRPr lang="en-US" sz="2400"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hỗn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hợp</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568675"/>
                  </a:ext>
                </a:extLst>
              </a:tr>
            </a:tbl>
          </a:graphicData>
        </a:graphic>
      </p:graphicFrame>
      <p:sp>
        <p:nvSpPr>
          <p:cNvPr id="2" name="TextBox 1">
            <a:extLst>
              <a:ext uri="{FF2B5EF4-FFF2-40B4-BE49-F238E27FC236}">
                <a16:creationId xmlns:a16="http://schemas.microsoft.com/office/drawing/2014/main" id="{7D951993-B8E1-3BDC-2017-12AC810B2EA6}"/>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LOẠI HỢP ĐỒNG</a:t>
            </a:r>
          </a:p>
        </p:txBody>
      </p:sp>
    </p:spTree>
    <p:extLst>
      <p:ext uri="{BB962C8B-B14F-4D97-AF65-F5344CB8AC3E}">
        <p14:creationId xmlns:p14="http://schemas.microsoft.com/office/powerpoint/2010/main" val="764677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8517A5-7080-3850-458F-DAD548424696}"/>
              </a:ext>
            </a:extLst>
          </p:cNvPr>
          <p:cNvGraphicFramePr>
            <a:graphicFrameLocks noGrp="1"/>
          </p:cNvGraphicFramePr>
          <p:nvPr>
            <p:extLst>
              <p:ext uri="{D42A27DB-BD31-4B8C-83A1-F6EECF244321}">
                <p14:modId xmlns:p14="http://schemas.microsoft.com/office/powerpoint/2010/main" val="3979647451"/>
              </p:ext>
            </p:extLst>
          </p:nvPr>
        </p:nvGraphicFramePr>
        <p:xfrm>
          <a:off x="507233" y="777737"/>
          <a:ext cx="11207689" cy="5730240"/>
        </p:xfrm>
        <a:graphic>
          <a:graphicData uri="http://schemas.openxmlformats.org/drawingml/2006/table">
            <a:tbl>
              <a:tblPr firstRow="1" bandRow="1">
                <a:tableStyleId>{0505E3EF-67EA-436B-97B2-0124C06EBD24}</a:tableStyleId>
              </a:tblPr>
              <a:tblGrid>
                <a:gridCol w="11207689">
                  <a:extLst>
                    <a:ext uri="{9D8B030D-6E8A-4147-A177-3AD203B41FA5}">
                      <a16:colId xmlns:a16="http://schemas.microsoft.com/office/drawing/2014/main" val="1139202320"/>
                    </a:ext>
                  </a:extLst>
                </a:gridCol>
              </a:tblGrid>
              <a:tr h="5218872">
                <a:tc>
                  <a:txBody>
                    <a:bodyPr/>
                    <a:lstStyle/>
                    <a:p>
                      <a:pPr marL="0" indent="0" algn="l" defTabSz="914400" rtl="0" eaLnBrk="1" latinLnBrk="0" hangingPunct="1">
                        <a:spcBef>
                          <a:spcPts val="600"/>
                        </a:spcBef>
                        <a:spcAft>
                          <a:spcPts val="1200"/>
                        </a:spcAft>
                        <a:buFont typeface="Wingdings" panose="05000000000000000000" pitchFamily="2" charset="2"/>
                        <a:buNone/>
                      </a:pPr>
                      <a:r>
                        <a:rPr lang="en-US" sz="2800" b="0" i="0" kern="1200" dirty="0">
                          <a:solidFill>
                            <a:schemeClr val="dk1"/>
                          </a:solidFill>
                          <a:latin typeface="Times New Roman" panose="02020603050405020304" pitchFamily="18" charset="0"/>
                          <a:ea typeface="+mn-ea"/>
                          <a:cs typeface="Times New Roman" panose="02020603050405020304" pitchFamily="18" charset="0"/>
                        </a:rPr>
                        <a:t>T</a:t>
                      </a:r>
                      <a:r>
                        <a:rPr lang="vi-VN" sz="2800" b="0" i="0" kern="1200" dirty="0">
                          <a:solidFill>
                            <a:schemeClr val="dk1"/>
                          </a:solidFill>
                          <a:latin typeface="Times New Roman" panose="02020603050405020304" pitchFamily="18" charset="0"/>
                          <a:ea typeface="+mn-ea"/>
                          <a:cs typeface="Times New Roman" panose="02020603050405020304" pitchFamily="18" charset="0"/>
                        </a:rPr>
                        <a:t>hực hiện khi đáp ứng đủ các điều kiện: </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a:solidFill>
                            <a:schemeClr val="dk1"/>
                          </a:solidFill>
                          <a:latin typeface="Times New Roman" panose="02020603050405020304" pitchFamily="18" charset="0"/>
                          <a:ea typeface="+mn-ea"/>
                          <a:cs typeface="Times New Roman" panose="02020603050405020304" pitchFamily="18" charset="0"/>
                        </a:rPr>
                        <a:t>N</a:t>
                      </a:r>
                      <a:r>
                        <a:rPr lang="vi-VN" sz="2800" b="0" i="0" kern="1200" dirty="0">
                          <a:solidFill>
                            <a:schemeClr val="dk1"/>
                          </a:solidFill>
                          <a:latin typeface="Times New Roman" panose="02020603050405020304" pitchFamily="18" charset="0"/>
                          <a:ea typeface="+mn-ea"/>
                          <a:cs typeface="Times New Roman" panose="02020603050405020304" pitchFamily="18" charset="0"/>
                        </a:rPr>
                        <a:t>hà thầu đã trúng thầu thông qua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đấu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thầu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rộng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rãi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đàm</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phán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giá</a:t>
                      </a:r>
                      <a:r>
                        <a:rPr lang="vi-VN" sz="2800" b="0" i="0" kern="1200" dirty="0">
                          <a:solidFill>
                            <a:schemeClr val="dk1"/>
                          </a:solidFill>
                          <a:latin typeface="Times New Roman" panose="02020603050405020304" pitchFamily="18" charset="0"/>
                          <a:ea typeface="+mn-ea"/>
                          <a:cs typeface="Times New Roman" panose="02020603050405020304" pitchFamily="18" charset="0"/>
                        </a:rPr>
                        <a:t>;</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err="1">
                          <a:solidFill>
                            <a:schemeClr val="dk1"/>
                          </a:solidFill>
                          <a:latin typeface="Times New Roman" panose="02020603050405020304" pitchFamily="18" charset="0"/>
                          <a:ea typeface="+mn-ea"/>
                          <a:cs typeface="Times New Roman" panose="02020603050405020304" pitchFamily="18" charset="0"/>
                        </a:rPr>
                        <a:t>Kế</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hoạch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lựa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chọn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nhà</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thầu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phải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ghi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rõ</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khối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lượng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số</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lượng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giá</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trị</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ước</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tính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của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phần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tùy</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chọn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mua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thêm</a:t>
                      </a:r>
                      <a:r>
                        <a:rPr lang="en-US" sz="2800" b="0" i="0" kern="1200" dirty="0">
                          <a:solidFill>
                            <a:schemeClr val="dk1"/>
                          </a:solidFill>
                          <a:latin typeface="Times New Roman" panose="02020603050405020304" pitchFamily="18" charset="0"/>
                          <a:ea typeface="+mn-ea"/>
                          <a:cs typeface="Times New Roman" panose="02020603050405020304" pitchFamily="18" charset="0"/>
                        </a:rPr>
                        <a:t>;</a:t>
                      </a: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a:solidFill>
                            <a:schemeClr val="dk1"/>
                          </a:solidFill>
                          <a:latin typeface="Times New Roman" panose="02020603050405020304" pitchFamily="18" charset="0"/>
                          <a:ea typeface="+mn-ea"/>
                          <a:cs typeface="Times New Roman" panose="02020603050405020304" pitchFamily="18" charset="0"/>
                        </a:rPr>
                        <a:t>K</a:t>
                      </a:r>
                      <a:r>
                        <a:rPr lang="vi-VN" sz="2800" b="0" i="0" kern="1200" dirty="0">
                          <a:solidFill>
                            <a:schemeClr val="dk1"/>
                          </a:solidFill>
                          <a:latin typeface="Times New Roman" panose="02020603050405020304" pitchFamily="18" charset="0"/>
                          <a:ea typeface="+mn-ea"/>
                          <a:cs typeface="Times New Roman" panose="02020603050405020304" pitchFamily="18" charset="0"/>
                        </a:rPr>
                        <a:t>hối lượng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mua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thêm</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không vượt</a:t>
                      </a:r>
                      <a:r>
                        <a:rPr lang="en-US" sz="2800" b="0" i="0" kern="1200" dirty="0">
                          <a:solidFill>
                            <a:schemeClr val="dk1"/>
                          </a:solidFill>
                          <a:latin typeface="Times New Roman" panose="02020603050405020304" pitchFamily="18" charset="0"/>
                          <a:ea typeface="+mn-ea"/>
                          <a:cs typeface="Times New Roman" panose="02020603050405020304" pitchFamily="18" charset="0"/>
                        </a:rPr>
                        <a:t> 30%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của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khối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lượng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hạng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mục</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tương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ứng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nêu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trong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hợp</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đồng</a:t>
                      </a:r>
                      <a:r>
                        <a:rPr lang="vi-VN" sz="2800" b="0" i="0" kern="1200" dirty="0">
                          <a:solidFill>
                            <a:schemeClr val="dk1"/>
                          </a:solidFill>
                          <a:latin typeface="Times New Roman" panose="02020603050405020304" pitchFamily="18" charset="0"/>
                          <a:ea typeface="+mn-ea"/>
                          <a:cs typeface="Times New Roman" panose="02020603050405020304" pitchFamily="18" charset="0"/>
                        </a:rPr>
                        <a:t>; </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err="1">
                          <a:solidFill>
                            <a:schemeClr val="dk1"/>
                          </a:solidFill>
                          <a:latin typeface="Times New Roman" panose="02020603050405020304" pitchFamily="18" charset="0"/>
                          <a:ea typeface="+mn-ea"/>
                          <a:cs typeface="Times New Roman" panose="02020603050405020304" pitchFamily="18" charset="0"/>
                        </a:rPr>
                        <a:t>Có</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dự</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toán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được</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phê</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duyệt</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đối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với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khối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lượng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mua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thêm</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a:solidFill>
                            <a:schemeClr val="dk1"/>
                          </a:solidFill>
                          <a:latin typeface="Times New Roman" panose="02020603050405020304" pitchFamily="18" charset="0"/>
                          <a:ea typeface="+mn-ea"/>
                          <a:cs typeface="Times New Roman" panose="02020603050405020304" pitchFamily="18" charset="0"/>
                        </a:rPr>
                        <a:t>Đ</a:t>
                      </a:r>
                      <a:r>
                        <a:rPr lang="vi-VN" sz="2800" b="0" i="0" kern="1200" dirty="0">
                          <a:solidFill>
                            <a:schemeClr val="dk1"/>
                          </a:solidFill>
                          <a:latin typeface="Times New Roman" panose="02020603050405020304" pitchFamily="18" charset="0"/>
                          <a:ea typeface="+mn-ea"/>
                          <a:cs typeface="Times New Roman" panose="02020603050405020304" pitchFamily="18" charset="0"/>
                        </a:rPr>
                        <a:t>ơn giá của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hàng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hóa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dịch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vụ</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mua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thêm</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không được vượt đơn giá của các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hàng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hóa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dịch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vụ</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tương ứng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trong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hợp</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đồng</a:t>
                      </a:r>
                      <a:r>
                        <a:rPr lang="vi-VN" sz="2800" b="0" i="0" kern="1200" dirty="0">
                          <a:solidFill>
                            <a:schemeClr val="dk1"/>
                          </a:solidFill>
                          <a:latin typeface="Times New Roman" panose="02020603050405020304" pitchFamily="18" charset="0"/>
                          <a:ea typeface="+mn-ea"/>
                          <a:cs typeface="Times New Roman" panose="02020603050405020304" pitchFamily="18" charset="0"/>
                        </a:rPr>
                        <a:t>;</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p>
                    <a:p>
                      <a:pPr marL="457200" indent="-457200" algn="l" defTabSz="914400" rtl="0" eaLnBrk="1" latinLnBrk="0" hangingPunct="1">
                        <a:spcBef>
                          <a:spcPts val="600"/>
                        </a:spcBef>
                        <a:spcAft>
                          <a:spcPts val="1200"/>
                        </a:spcAft>
                        <a:buFont typeface="Wingdings" panose="05000000000000000000" pitchFamily="2" charset="2"/>
                        <a:buChar char="Ø"/>
                      </a:pPr>
                      <a:r>
                        <a:rPr lang="en-US" sz="2800" b="0" i="0" kern="1200" dirty="0" err="1">
                          <a:solidFill>
                            <a:schemeClr val="dk1"/>
                          </a:solidFill>
                          <a:latin typeface="Times New Roman" panose="02020603050405020304" pitchFamily="18" charset="0"/>
                          <a:ea typeface="+mn-ea"/>
                          <a:cs typeface="Times New Roman" panose="02020603050405020304" pitchFamily="18" charset="0"/>
                        </a:rPr>
                        <a:t>Chỉ</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áp</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dụng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trong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thời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gian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có</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hiệu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lực</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của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hợp</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đồng</a:t>
                      </a:r>
                      <a:r>
                        <a:rPr lang="en-US" sz="2800" b="0" i="0" kern="1200" dirty="0">
                          <a:solidFill>
                            <a:schemeClr val="dk1"/>
                          </a:solidFill>
                          <a:latin typeface="Times New Roman" panose="02020603050405020304" pitchFamily="18" charset="0"/>
                          <a:ea typeface="+mn-ea"/>
                          <a:cs typeface="Times New Roman" panose="02020603050405020304" pitchFamily="18" charset="0"/>
                        </a:rPr>
                        <a:t>.</a:t>
                      </a:r>
                    </a:p>
                  </a:txBody>
                  <a:tcPr>
                    <a:solidFill>
                      <a:schemeClr val="accent1">
                        <a:lumMod val="20000"/>
                        <a:lumOff val="80000"/>
                      </a:schemeClr>
                    </a:solidFill>
                  </a:tcPr>
                </a:tc>
                <a:extLst>
                  <a:ext uri="{0D108BD9-81ED-4DB2-BD59-A6C34878D82A}">
                    <a16:rowId xmlns:a16="http://schemas.microsoft.com/office/drawing/2014/main" val="3717407871"/>
                  </a:ext>
                </a:extLst>
              </a:tr>
            </a:tbl>
          </a:graphicData>
        </a:graphic>
      </p:graphicFrame>
      <p:sp>
        <p:nvSpPr>
          <p:cNvPr id="2" name="TextBox 1">
            <a:extLst>
              <a:ext uri="{FF2B5EF4-FFF2-40B4-BE49-F238E27FC236}">
                <a16:creationId xmlns:a16="http://schemas.microsoft.com/office/drawing/2014/main" id="{3FC47ACC-04CF-AE35-2035-FA5074C4B86C}"/>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TÙY CHỌN MUA THÊM</a:t>
            </a:r>
          </a:p>
        </p:txBody>
      </p:sp>
    </p:spTree>
    <p:extLst>
      <p:ext uri="{BB962C8B-B14F-4D97-AF65-F5344CB8AC3E}">
        <p14:creationId xmlns:p14="http://schemas.microsoft.com/office/powerpoint/2010/main" val="1819801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F297E4C6-630E-AEB6-9FDC-F8D7602F6856}"/>
              </a:ext>
            </a:extLst>
          </p:cNvPr>
          <p:cNvSpPr>
            <a:spLocks noGrp="1"/>
          </p:cNvSpPr>
          <p:nvPr>
            <p:ph type="title"/>
          </p:nvPr>
        </p:nvSpPr>
        <p:spPr>
          <a:xfrm>
            <a:off x="2209800" y="1625600"/>
            <a:ext cx="8305800" cy="2581837"/>
          </a:xfrm>
        </p:spPr>
        <p:txBody>
          <a:bodyPr/>
          <a:lstStyle/>
          <a:p>
            <a:pPr algn="ctr">
              <a:lnSpc>
                <a:spcPct val="150000"/>
              </a:lnSpc>
              <a:spcBef>
                <a:spcPts val="1200"/>
              </a:spcBef>
              <a:spcAft>
                <a:spcPts val="1200"/>
              </a:spcAft>
            </a:pPr>
            <a:r>
              <a:rPr lang="en-US" altLang="en-US" sz="3600" b="1" dirty="0" err="1">
                <a:solidFill>
                  <a:srgbClr val="860000"/>
                </a:solidFill>
                <a:latin typeface="Times New Roman" panose="02020603050405020304" pitchFamily="18" charset="0"/>
                <a:cs typeface="Times New Roman" panose="02020603050405020304" pitchFamily="18" charset="0"/>
              </a:rPr>
              <a:t>Phần</a:t>
            </a:r>
            <a:r>
              <a:rPr lang="en-US" altLang="en-US" sz="3600" b="1" dirty="0">
                <a:solidFill>
                  <a:srgbClr val="860000"/>
                </a:solidFill>
                <a:latin typeface="Times New Roman" panose="02020603050405020304" pitchFamily="18" charset="0"/>
                <a:cs typeface="Times New Roman" panose="02020603050405020304" pitchFamily="18" charset="0"/>
              </a:rPr>
              <a:t> III </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CHUẨN BỊ LỰA CHỌN NHÀ THẦU MUA SẮM THUỐC</a:t>
            </a:r>
          </a:p>
        </p:txBody>
      </p:sp>
      <p:pic>
        <p:nvPicPr>
          <p:cNvPr id="20484" name="Picture 3" descr="4_39193.jpg">
            <a:extLst>
              <a:ext uri="{FF2B5EF4-FFF2-40B4-BE49-F238E27FC236}">
                <a16:creationId xmlns:a16="http://schemas.microsoft.com/office/drawing/2014/main" id="{39780662-E97B-BD51-A393-0A7C08892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36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8" descr="UNDP Logo PNG Vector">
            <a:extLst>
              <a:ext uri="{FF2B5EF4-FFF2-40B4-BE49-F238E27FC236}">
                <a16:creationId xmlns:a16="http://schemas.microsoft.com/office/drawing/2014/main" id="{3B244843-A310-A4C0-932F-E5625DB29CE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Tahoma" panose="020B0604030504040204" pitchFamily="34" charset="0"/>
            </a:endParaRPr>
          </a:p>
        </p:txBody>
      </p:sp>
      <p:pic>
        <p:nvPicPr>
          <p:cNvPr id="20487" name="Picture 3" descr="4_39193.jpg">
            <a:extLst>
              <a:ext uri="{FF2B5EF4-FFF2-40B4-BE49-F238E27FC236}">
                <a16:creationId xmlns:a16="http://schemas.microsoft.com/office/drawing/2014/main" id="{C7600615-9846-5774-B54E-8B644E5F5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682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228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FE0D-C8B5-7E9B-FEB8-70F88360E98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545E87D-D8C6-7966-BAB5-4C2D4D493C54}"/>
              </a:ext>
            </a:extLst>
          </p:cNvPr>
          <p:cNvGraphicFramePr>
            <a:graphicFrameLocks noGrp="1"/>
          </p:cNvGraphicFramePr>
          <p:nvPr>
            <p:extLst>
              <p:ext uri="{D42A27DB-BD31-4B8C-83A1-F6EECF244321}">
                <p14:modId xmlns:p14="http://schemas.microsoft.com/office/powerpoint/2010/main" val="4132333525"/>
              </p:ext>
            </p:extLst>
          </p:nvPr>
        </p:nvGraphicFramePr>
        <p:xfrm>
          <a:off x="1358348" y="1152939"/>
          <a:ext cx="9713844" cy="5127473"/>
        </p:xfrm>
        <a:graphic>
          <a:graphicData uri="http://schemas.openxmlformats.org/drawingml/2006/table">
            <a:tbl>
              <a:tblPr firstRow="1" bandRow="1">
                <a:tableStyleId>{0505E3EF-67EA-436B-97B2-0124C06EBD24}</a:tableStyleId>
              </a:tblPr>
              <a:tblGrid>
                <a:gridCol w="3237948">
                  <a:extLst>
                    <a:ext uri="{9D8B030D-6E8A-4147-A177-3AD203B41FA5}">
                      <a16:colId xmlns:a16="http://schemas.microsoft.com/office/drawing/2014/main" val="1824998450"/>
                    </a:ext>
                  </a:extLst>
                </a:gridCol>
                <a:gridCol w="3237948">
                  <a:extLst>
                    <a:ext uri="{9D8B030D-6E8A-4147-A177-3AD203B41FA5}">
                      <a16:colId xmlns:a16="http://schemas.microsoft.com/office/drawing/2014/main" val="2251687893"/>
                    </a:ext>
                  </a:extLst>
                </a:gridCol>
                <a:gridCol w="3237948">
                  <a:extLst>
                    <a:ext uri="{9D8B030D-6E8A-4147-A177-3AD203B41FA5}">
                      <a16:colId xmlns:a16="http://schemas.microsoft.com/office/drawing/2014/main" val="2412972588"/>
                    </a:ext>
                  </a:extLst>
                </a:gridCol>
              </a:tblGrid>
              <a:tr h="741185">
                <a:tc gridSpan="3">
                  <a:txBody>
                    <a:bodyPr/>
                    <a:lstStyle/>
                    <a:p>
                      <a:pPr algn="ctr"/>
                      <a:r>
                        <a:rPr lang="en-US" sz="2400" dirty="0">
                          <a:latin typeface="Arial" panose="020B0604020202020204" pitchFamily="34" charset="0"/>
                          <a:cs typeface="Arial" panose="020B0604020202020204" pitchFamily="34" charset="0"/>
                        </a:rPr>
                        <a:t>1. TỔ CHUYÊN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31542388"/>
                  </a:ext>
                </a:extLst>
              </a:tr>
              <a:tr h="3840012">
                <a:tc>
                  <a:txBody>
                    <a:bodyPr/>
                    <a:lstStyle/>
                    <a:p>
                      <a:pPr algn="ct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HSMQT, HSMST, HSMT, HSYC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ĐG HSQT, HSDST, HSDT, HSĐX, HS </a:t>
                      </a:r>
                      <a:r>
                        <a:rPr lang="en-US" sz="2400" dirty="0" err="1">
                          <a:latin typeface="Arial" panose="020B0604020202020204" pitchFamily="34" charset="0"/>
                          <a:cs typeface="Arial" panose="020B0604020202020204" pitchFamily="34" charset="0"/>
                        </a:rPr>
                        <a:t>đăng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DA ĐT </a:t>
                      </a:r>
                      <a:r>
                        <a:rPr lang="en-US" sz="2400" dirty="0" err="1">
                          <a:latin typeface="Arial" panose="020B0604020202020204" pitchFamily="34" charset="0"/>
                          <a:cs typeface="Arial" panose="020B0604020202020204" pitchFamily="34" charset="0"/>
                        </a:rPr>
                        <a:t>kinh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doanh</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vụ</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226938"/>
                  </a:ext>
                </a:extLst>
              </a:tr>
              <a:tr h="546276">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796375"/>
                  </a:ext>
                </a:extLst>
              </a:tr>
            </a:tbl>
          </a:graphicData>
        </a:graphic>
      </p:graphicFrame>
      <p:sp>
        <p:nvSpPr>
          <p:cNvPr id="2" name="TextBox 1">
            <a:extLst>
              <a:ext uri="{FF2B5EF4-FFF2-40B4-BE49-F238E27FC236}">
                <a16:creationId xmlns:a16="http://schemas.microsoft.com/office/drawing/2014/main" id="{0809C6A7-C51E-5245-7160-A7E1F41C6F4B}"/>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2589484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FDD3A-D2C4-0F27-DEF3-CFEA4DE46667}"/>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9CAFE7-9F43-363D-468A-9F24F0CF0E0B}"/>
              </a:ext>
            </a:extLst>
          </p:cNvPr>
          <p:cNvGraphicFramePr>
            <a:graphicFrameLocks noGrp="1"/>
          </p:cNvGraphicFramePr>
          <p:nvPr>
            <p:extLst>
              <p:ext uri="{D42A27DB-BD31-4B8C-83A1-F6EECF244321}">
                <p14:modId xmlns:p14="http://schemas.microsoft.com/office/powerpoint/2010/main" val="3210550019"/>
              </p:ext>
            </p:extLst>
          </p:nvPr>
        </p:nvGraphicFramePr>
        <p:xfrm>
          <a:off x="1033669" y="1046922"/>
          <a:ext cx="9859617" cy="4675920"/>
        </p:xfrm>
        <a:graphic>
          <a:graphicData uri="http://schemas.openxmlformats.org/drawingml/2006/table">
            <a:tbl>
              <a:tblPr firstRow="1" bandRow="1">
                <a:tableStyleId>{0505E3EF-67EA-436B-97B2-0124C06EBD24}</a:tableStyleId>
              </a:tblPr>
              <a:tblGrid>
                <a:gridCol w="2341334">
                  <a:extLst>
                    <a:ext uri="{9D8B030D-6E8A-4147-A177-3AD203B41FA5}">
                      <a16:colId xmlns:a16="http://schemas.microsoft.com/office/drawing/2014/main" val="1824998450"/>
                    </a:ext>
                  </a:extLst>
                </a:gridCol>
                <a:gridCol w="2731556">
                  <a:extLst>
                    <a:ext uri="{9D8B030D-6E8A-4147-A177-3AD203B41FA5}">
                      <a16:colId xmlns:a16="http://schemas.microsoft.com/office/drawing/2014/main" val="2251687893"/>
                    </a:ext>
                  </a:extLst>
                </a:gridCol>
                <a:gridCol w="2341333">
                  <a:extLst>
                    <a:ext uri="{9D8B030D-6E8A-4147-A177-3AD203B41FA5}">
                      <a16:colId xmlns:a16="http://schemas.microsoft.com/office/drawing/2014/main" val="2412972588"/>
                    </a:ext>
                  </a:extLst>
                </a:gridCol>
                <a:gridCol w="2445394">
                  <a:extLst>
                    <a:ext uri="{9D8B030D-6E8A-4147-A177-3AD203B41FA5}">
                      <a16:colId xmlns:a16="http://schemas.microsoft.com/office/drawing/2014/main" val="3718468841"/>
                    </a:ext>
                  </a:extLst>
                </a:gridCol>
              </a:tblGrid>
              <a:tr h="756510">
                <a:tc gridSpan="4">
                  <a:txBody>
                    <a:bodyPr/>
                    <a:lstStyle/>
                    <a:p>
                      <a:pPr algn="ctr"/>
                      <a:r>
                        <a:rPr lang="en-US" sz="2400" dirty="0">
                          <a:latin typeface="Arial" panose="020B0604020202020204" pitchFamily="34" charset="0"/>
                          <a:cs typeface="Arial" panose="020B0604020202020204" pitchFamily="34" charset="0"/>
                        </a:rPr>
                        <a:t>2. TỔ THẨM ĐỊNH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631542388"/>
                  </a:ext>
                </a:extLst>
              </a:tr>
              <a:tr h="3919410">
                <a:tc>
                  <a:txBody>
                    <a:bodyPr/>
                    <a:lstStyle/>
                    <a:p>
                      <a:pPr algn="ctr"/>
                      <a:r>
                        <a:rPr lang="en-US" sz="2400" dirty="0">
                          <a:latin typeface="Arial" panose="020B0604020202020204" pitchFamily="34" charset="0"/>
                          <a:cs typeface="Arial" panose="020B0604020202020204" pitchFamily="34" charset="0"/>
                        </a:rPr>
                        <a:t>KH </a:t>
                      </a:r>
                      <a:r>
                        <a:rPr lang="en-US" sz="2400" dirty="0" err="1">
                          <a:latin typeface="Arial" panose="020B0604020202020204" pitchFamily="34" charset="0"/>
                          <a:cs typeface="Arial" panose="020B0604020202020204" pitchFamily="34" charset="0"/>
                        </a:rPr>
                        <a:t>tổng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KHLCNT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KQ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NĐT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226938"/>
                  </a:ext>
                </a:extLst>
              </a:tr>
            </a:tbl>
          </a:graphicData>
        </a:graphic>
      </p:graphicFrame>
      <p:sp>
        <p:nvSpPr>
          <p:cNvPr id="3" name="TextBox 2">
            <a:extLst>
              <a:ext uri="{FF2B5EF4-FFF2-40B4-BE49-F238E27FC236}">
                <a16:creationId xmlns:a16="http://schemas.microsoft.com/office/drawing/2014/main" id="{B9BC1858-FA32-9666-6278-840FE35A98D3}"/>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2416563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09D10B-DD8E-AD85-9FC1-6FDAED1D956F}"/>
              </a:ext>
            </a:extLst>
          </p:cNvPr>
          <p:cNvSpPr/>
          <p:nvPr/>
        </p:nvSpPr>
        <p:spPr>
          <a:xfrm>
            <a:off x="1065007" y="1141244"/>
            <a:ext cx="9886278"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0C10CBF-4AF0-0953-6A6C-817A196543B4}"/>
              </a:ext>
            </a:extLst>
          </p:cNvPr>
          <p:cNvSpPr txBox="1"/>
          <p:nvPr/>
        </p:nvSpPr>
        <p:spPr>
          <a:xfrm>
            <a:off x="996874" y="1141244"/>
            <a:ext cx="10198250" cy="553998"/>
          </a:xfrm>
          <a:prstGeom prst="rect">
            <a:avLst/>
          </a:prstGeom>
          <a:noFill/>
        </p:spPr>
        <p:txBody>
          <a:bodyPr wrap="square">
            <a:spAutoFit/>
          </a:bodyPr>
          <a:lstStyle/>
          <a:p>
            <a:pPr algn="ctr"/>
            <a:r>
              <a:rPr lang="en-US" sz="3000" b="1" dirty="0">
                <a:latin typeface="Arial" panose="020B0604020202020204" pitchFamily="34" charset="0"/>
                <a:cs typeface="Arial" panose="020B0604020202020204" pitchFamily="34" charset="0"/>
              </a:rPr>
              <a:t>TRÁCH NHIỆM CỦA TỔ CHUYÊN GIA (Đ.80 – LUẬT 22)</a:t>
            </a:r>
          </a:p>
        </p:txBody>
      </p:sp>
      <p:sp>
        <p:nvSpPr>
          <p:cNvPr id="8" name="Rectangle 7">
            <a:extLst>
              <a:ext uri="{FF2B5EF4-FFF2-40B4-BE49-F238E27FC236}">
                <a16:creationId xmlns:a16="http://schemas.microsoft.com/office/drawing/2014/main" id="{F927226F-FE40-7AE8-5004-600C74E2B454}"/>
              </a:ext>
            </a:extLst>
          </p:cNvPr>
          <p:cNvSpPr/>
          <p:nvPr/>
        </p:nvSpPr>
        <p:spPr>
          <a:xfrm>
            <a:off x="1667435" y="2528980"/>
            <a:ext cx="3872753" cy="16459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HSMQT, HSMST, HSMT, HSYC		</a:t>
            </a:r>
          </a:p>
        </p:txBody>
      </p:sp>
      <p:sp>
        <p:nvSpPr>
          <p:cNvPr id="9" name="Rectangle 8">
            <a:extLst>
              <a:ext uri="{FF2B5EF4-FFF2-40B4-BE49-F238E27FC236}">
                <a16:creationId xmlns:a16="http://schemas.microsoft.com/office/drawing/2014/main" id="{DA1E8B38-136A-4A5F-25AF-F6A101507AA5}"/>
              </a:ext>
            </a:extLst>
          </p:cNvPr>
          <p:cNvSpPr/>
          <p:nvPr/>
        </p:nvSpPr>
        <p:spPr>
          <a:xfrm>
            <a:off x="8168640" y="4642878"/>
            <a:ext cx="3872753" cy="16459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B5263FD-C6B0-EE6A-49AC-B85BA9331F54}"/>
              </a:ext>
            </a:extLst>
          </p:cNvPr>
          <p:cNvSpPr/>
          <p:nvPr/>
        </p:nvSpPr>
        <p:spPr>
          <a:xfrm>
            <a:off x="150606" y="4642878"/>
            <a:ext cx="3872753" cy="16459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endParaRPr 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89185F2-6ADC-074C-21E4-DC01C189E291}"/>
              </a:ext>
            </a:extLst>
          </p:cNvPr>
          <p:cNvSpPr/>
          <p:nvPr/>
        </p:nvSpPr>
        <p:spPr>
          <a:xfrm>
            <a:off x="6499412" y="2528980"/>
            <a:ext cx="3872753" cy="16459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67FDFCF5-C574-74C9-24AC-0C9972C7785F}"/>
              </a:ext>
            </a:extLst>
          </p:cNvPr>
          <p:cNvSpPr/>
          <p:nvPr/>
        </p:nvSpPr>
        <p:spPr>
          <a:xfrm>
            <a:off x="4159623" y="4642878"/>
            <a:ext cx="3872753" cy="164592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4. Cung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NCTQ, CĐT, BMT,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CQQLNN</a:t>
            </a:r>
          </a:p>
        </p:txBody>
      </p:sp>
      <p:sp>
        <p:nvSpPr>
          <p:cNvPr id="2" name="TextBox 1">
            <a:extLst>
              <a:ext uri="{FF2B5EF4-FFF2-40B4-BE49-F238E27FC236}">
                <a16:creationId xmlns:a16="http://schemas.microsoft.com/office/drawing/2014/main" id="{F0C3AFE4-D36C-578E-23D8-74114486FA16}"/>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3967225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E031-3784-DE0F-6C90-8BCC8786DC6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FE9CFAC-A991-ABAB-49F2-6756CA79F713}"/>
              </a:ext>
            </a:extLst>
          </p:cNvPr>
          <p:cNvSpPr/>
          <p:nvPr/>
        </p:nvSpPr>
        <p:spPr>
          <a:xfrm>
            <a:off x="1065007" y="1074986"/>
            <a:ext cx="9886278" cy="55399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C10D23-F8B0-0E54-EEB7-96DD6850BEE7}"/>
              </a:ext>
            </a:extLst>
          </p:cNvPr>
          <p:cNvSpPr txBox="1"/>
          <p:nvPr/>
        </p:nvSpPr>
        <p:spPr>
          <a:xfrm>
            <a:off x="914399" y="1074986"/>
            <a:ext cx="10198250" cy="553998"/>
          </a:xfrm>
          <a:prstGeom prst="rect">
            <a:avLst/>
          </a:prstGeom>
          <a:noFill/>
        </p:spPr>
        <p:txBody>
          <a:bodyPr wrap="square">
            <a:spAutoFit/>
          </a:bodyPr>
          <a:lstStyle/>
          <a:p>
            <a:pPr algn="ctr"/>
            <a:r>
              <a:rPr lang="en-US" sz="3000" b="1" dirty="0">
                <a:latin typeface="Arial" panose="020B0604020202020204" pitchFamily="34" charset="0"/>
                <a:cs typeface="Arial" panose="020B0604020202020204" pitchFamily="34" charset="0"/>
              </a:rPr>
              <a:t>TRÁCH NHIỆM CỦA TỔ THẨM ĐỊNH (Đ.81 – LUẬT 22)</a:t>
            </a:r>
          </a:p>
        </p:txBody>
      </p:sp>
      <p:sp>
        <p:nvSpPr>
          <p:cNvPr id="8" name="Rectangle 7">
            <a:extLst>
              <a:ext uri="{FF2B5EF4-FFF2-40B4-BE49-F238E27FC236}">
                <a16:creationId xmlns:a16="http://schemas.microsoft.com/office/drawing/2014/main" id="{CD32CDC2-C9FC-076C-B54A-009892612F09}"/>
              </a:ext>
            </a:extLst>
          </p:cNvPr>
          <p:cNvSpPr/>
          <p:nvPr/>
        </p:nvSpPr>
        <p:spPr>
          <a:xfrm>
            <a:off x="150606" y="2378124"/>
            <a:ext cx="3844066"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TĐ		</a:t>
            </a:r>
          </a:p>
        </p:txBody>
      </p:sp>
      <p:sp>
        <p:nvSpPr>
          <p:cNvPr id="9" name="Rectangle 8">
            <a:extLst>
              <a:ext uri="{FF2B5EF4-FFF2-40B4-BE49-F238E27FC236}">
                <a16:creationId xmlns:a16="http://schemas.microsoft.com/office/drawing/2014/main" id="{818869D4-5F1D-AB72-D52A-CEBEE6FDFB09}"/>
              </a:ext>
            </a:extLst>
          </p:cNvPr>
          <p:cNvSpPr/>
          <p:nvPr/>
        </p:nvSpPr>
        <p:spPr>
          <a:xfrm>
            <a:off x="8168640" y="4384466"/>
            <a:ext cx="3872753"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8FD1E10-1703-F09A-8D6F-9B00A152AC66}"/>
              </a:ext>
            </a:extLst>
          </p:cNvPr>
          <p:cNvSpPr/>
          <p:nvPr/>
        </p:nvSpPr>
        <p:spPr>
          <a:xfrm>
            <a:off x="150606" y="4384466"/>
            <a:ext cx="3872753"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4. Cung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endParaRPr 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44783F4-F0C8-8EC1-079E-6E413B2F9D4E}"/>
              </a:ext>
            </a:extLst>
          </p:cNvPr>
          <p:cNvSpPr/>
          <p:nvPr/>
        </p:nvSpPr>
        <p:spPr>
          <a:xfrm>
            <a:off x="8168637" y="2378124"/>
            <a:ext cx="3872753"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4EBF1CD-7375-916F-BA16-1C1FABD508AF}"/>
              </a:ext>
            </a:extLst>
          </p:cNvPr>
          <p:cNvSpPr/>
          <p:nvPr/>
        </p:nvSpPr>
        <p:spPr>
          <a:xfrm>
            <a:off x="4159623" y="4384466"/>
            <a:ext cx="3872753"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PL, NCTQ, CĐT</a:t>
            </a:r>
          </a:p>
        </p:txBody>
      </p:sp>
      <p:sp>
        <p:nvSpPr>
          <p:cNvPr id="2" name="Rectangle 1">
            <a:extLst>
              <a:ext uri="{FF2B5EF4-FFF2-40B4-BE49-F238E27FC236}">
                <a16:creationId xmlns:a16="http://schemas.microsoft.com/office/drawing/2014/main" id="{66227773-615C-22BA-C00E-B925EBA61C86}"/>
              </a:ext>
            </a:extLst>
          </p:cNvPr>
          <p:cNvSpPr/>
          <p:nvPr/>
        </p:nvSpPr>
        <p:spPr>
          <a:xfrm>
            <a:off x="4159622" y="2378124"/>
            <a:ext cx="3872753" cy="1645920"/>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CĐT, BMT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78051B3A-A18E-A52D-E054-62CA57140C0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4047495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extLst>
              <p:ext uri="{D42A27DB-BD31-4B8C-83A1-F6EECF244321}">
                <p14:modId xmlns:p14="http://schemas.microsoft.com/office/powerpoint/2010/main" val="2240021503"/>
              </p:ext>
            </p:extLst>
          </p:nvPr>
        </p:nvGraphicFramePr>
        <p:xfrm>
          <a:off x="733387" y="1217485"/>
          <a:ext cx="10915274" cy="3305088"/>
        </p:xfrm>
        <a:graphic>
          <a:graphicData uri="http://schemas.openxmlformats.org/drawingml/2006/table">
            <a:tbl>
              <a:tblPr firstRow="1" bandRow="1">
                <a:tableStyleId>{0505E3EF-67EA-436B-97B2-0124C06EBD24}</a:tableStyleId>
              </a:tblPr>
              <a:tblGrid>
                <a:gridCol w="2182808">
                  <a:extLst>
                    <a:ext uri="{9D8B030D-6E8A-4147-A177-3AD203B41FA5}">
                      <a16:colId xmlns:a16="http://schemas.microsoft.com/office/drawing/2014/main" val="3454441678"/>
                    </a:ext>
                  </a:extLst>
                </a:gridCol>
                <a:gridCol w="8732466">
                  <a:extLst>
                    <a:ext uri="{9D8B030D-6E8A-4147-A177-3AD203B41FA5}">
                      <a16:colId xmlns:a16="http://schemas.microsoft.com/office/drawing/2014/main" val="1736606257"/>
                    </a:ext>
                  </a:extLst>
                </a:gridCol>
              </a:tblGrid>
              <a:tr h="1822277">
                <a:tc rowSpan="2">
                  <a:txBody>
                    <a:bodyPr/>
                    <a:lstStyle/>
                    <a:p>
                      <a:pPr algn="ctr">
                        <a:lnSpc>
                          <a:spcPct val="150000"/>
                        </a:lnSpc>
                      </a:pP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a:t>
                      </a:r>
                    </a:p>
                    <a:p>
                      <a:pPr algn="ctr">
                        <a:lnSpc>
                          <a:spcPct val="15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endParaRPr lang="en-US" sz="2400" dirty="0">
                        <a:latin typeface="Arial" panose="020B0604020202020204" pitchFamily="34" charset="0"/>
                        <a:cs typeface="Arial" panose="020B0604020202020204" pitchFamily="34" charset="0"/>
                      </a:endParaRPr>
                    </a:p>
                    <a:p>
                      <a:pPr algn="ctr">
                        <a:lnSpc>
                          <a:spcPct val="150000"/>
                        </a:lnSpc>
                      </a:pPr>
                      <a:r>
                        <a:rPr lang="en-US" sz="1800" b="0" i="1" dirty="0">
                          <a:latin typeface="Arial" panose="020B0604020202020204" pitchFamily="34" charset="0"/>
                          <a:cs typeface="Arial" panose="020B0604020202020204" pitchFamily="34" charset="0"/>
                        </a:rPr>
                        <a:t>(Đ.19, </a:t>
                      </a:r>
                      <a:r>
                        <a:rPr lang="en-US" sz="1800" b="0" i="1" dirty="0" err="1">
                          <a:latin typeface="Arial" panose="020B0604020202020204" pitchFamily="34" charset="0"/>
                          <a:cs typeface="Arial" panose="020B0604020202020204" pitchFamily="34" charset="0"/>
                        </a:rPr>
                        <a:t>Luật</a:t>
                      </a:r>
                      <a:r>
                        <a:rPr lang="en-US" sz="1800" b="0" i="1" dirty="0">
                          <a:latin typeface="Arial" panose="020B0604020202020204" pitchFamily="34" charset="0"/>
                          <a:cs typeface="Arial" panose="020B0604020202020204" pitchFamily="34" charset="0"/>
                        </a:rPr>
                        <a:t> 22)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defTabSz="914400" rtl="0" eaLnBrk="1" latinLnBrk="0" hangingPunct="1">
                        <a:spcBef>
                          <a:spcPts val="600"/>
                        </a:spcBef>
                        <a:spcAft>
                          <a:spcPts val="600"/>
                        </a:spcAft>
                        <a:buFont typeface="Wingdings" panose="05000000000000000000" pitchFamily="2" charset="2"/>
                        <a:buChar char="Ø"/>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k3. Thành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thẩm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tối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thiểu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03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thuộc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lĩnh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lý</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gói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dự án đầu tư kinh doanh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1482811">
                <a:tc vMerge="1">
                  <a:txBody>
                    <a:bodyPr/>
                    <a:lstStyle/>
                    <a:p>
                      <a:endParaRPr lang="en-US"/>
                    </a:p>
                  </a:txBody>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k4.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phủ</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kinh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tổ</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thẩm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pPr marL="0" indent="0">
                        <a:spcBef>
                          <a:spcPts val="600"/>
                        </a:spcBef>
                        <a:spcAft>
                          <a:spcPts val="600"/>
                        </a:spcAft>
                        <a:buFont typeface="Wingdings" panose="05000000000000000000" pitchFamily="2" charset="2"/>
                        <a:buNone/>
                      </a:pP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bl>
          </a:graphicData>
        </a:graphic>
      </p:graphicFrame>
      <p:sp>
        <p:nvSpPr>
          <p:cNvPr id="3" name="TextBox 2">
            <a:extLst>
              <a:ext uri="{FF2B5EF4-FFF2-40B4-BE49-F238E27FC236}">
                <a16:creationId xmlns:a16="http://schemas.microsoft.com/office/drawing/2014/main" id="{558A51A7-FCB7-7116-D544-17C6EA9EBA8A}"/>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384230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sp>
        <p:nvSpPr>
          <p:cNvPr id="18" name="object 18"/>
          <p:cNvSpPr txBox="1"/>
          <p:nvPr/>
        </p:nvSpPr>
        <p:spPr>
          <a:xfrm>
            <a:off x="602691" y="1553717"/>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1</a:t>
            </a:r>
            <a:endParaRPr sz="2500" dirty="0">
              <a:solidFill>
                <a:srgbClr val="0070C0"/>
              </a:solidFill>
              <a:latin typeface="Trebuchet MS"/>
              <a:cs typeface="Trebuchet MS"/>
            </a:endParaRPr>
          </a:p>
        </p:txBody>
      </p:sp>
      <p:sp>
        <p:nvSpPr>
          <p:cNvPr id="22" name="object 22"/>
          <p:cNvSpPr txBox="1"/>
          <p:nvPr/>
        </p:nvSpPr>
        <p:spPr>
          <a:xfrm>
            <a:off x="1179576" y="1474810"/>
            <a:ext cx="10327135" cy="1321259"/>
          </a:xfrm>
          <a:prstGeom prst="rect">
            <a:avLst/>
          </a:prstGeom>
        </p:spPr>
        <p:txBody>
          <a:bodyPr vert="horz" wrap="square" lIns="0" tIns="50165" rIns="0" bIns="0" rtlCol="0">
            <a:spAutoFit/>
          </a:bodyPr>
          <a:lstStyle/>
          <a:p>
            <a:pPr marL="12065" marR="5080" algn="just">
              <a:lnSpc>
                <a:spcPct val="86300"/>
              </a:lnSpc>
              <a:spcBef>
                <a:spcPts val="395"/>
              </a:spcBef>
              <a:tabLst>
                <a:tab pos="184785" algn="l"/>
              </a:tabLst>
            </a:pPr>
            <a:r>
              <a:rPr lang="en-US" sz="2400" spc="-10" dirty="0">
                <a:latin typeface="Times New Roman"/>
                <a:cs typeface="Times New Roman"/>
              </a:rPr>
              <a:t>	</a:t>
            </a:r>
            <a:r>
              <a:rPr lang="vi-VN" sz="1800" i="1" dirty="0">
                <a:effectLst/>
                <a:latin typeface="Times New Roman" panose="02020603050405020304" pitchFamily="18" charset="0"/>
                <a:ea typeface="Times New Roman" panose="02020603050405020304" pitchFamily="18" charset="0"/>
              </a:rPr>
              <a:t> </a:t>
            </a:r>
            <a:r>
              <a:rPr lang="vi-VN" sz="2400" i="1" spc="-10" dirty="0">
                <a:latin typeface="Times New Roman"/>
                <a:cs typeface="Times New Roman"/>
              </a:rPr>
              <a:t>Chủ đầu tư </a:t>
            </a:r>
            <a:r>
              <a:rPr lang="vi-VN" sz="2400" spc="-10" dirty="0">
                <a:latin typeface="Times New Roman"/>
                <a:cs typeface="Times New Roman"/>
              </a:rPr>
              <a:t>là</a:t>
            </a:r>
            <a:r>
              <a:rPr lang="en-US" sz="2400" spc="-10" dirty="0">
                <a:latin typeface="Times New Roman"/>
                <a:cs typeface="Times New Roman"/>
              </a:rPr>
              <a:t> </a:t>
            </a:r>
            <a:r>
              <a:rPr lang="en-US" sz="2400" spc="-10" dirty="0" err="1">
                <a:latin typeface="Times New Roman"/>
                <a:cs typeface="Times New Roman"/>
              </a:rPr>
              <a:t>cơ</a:t>
            </a:r>
            <a:r>
              <a:rPr lang="en-US" sz="2400" spc="-10" dirty="0">
                <a:latin typeface="Times New Roman"/>
                <a:cs typeface="Times New Roman"/>
              </a:rPr>
              <a:t> </a:t>
            </a:r>
            <a:r>
              <a:rPr lang="en-US" sz="2400" spc="-10" dirty="0" err="1">
                <a:latin typeface="Times New Roman"/>
                <a:cs typeface="Times New Roman"/>
              </a:rPr>
              <a:t>quan</a:t>
            </a:r>
            <a:r>
              <a:rPr lang="en-US" sz="2400" spc="-10" dirty="0">
                <a:latin typeface="Times New Roman"/>
                <a:cs typeface="Times New Roman"/>
              </a:rPr>
              <a:t>, </a:t>
            </a:r>
            <a:r>
              <a:rPr lang="en-US" sz="2400" spc="-10" dirty="0" err="1">
                <a:latin typeface="Times New Roman"/>
                <a:cs typeface="Times New Roman"/>
              </a:rPr>
              <a:t>tổ</a:t>
            </a:r>
            <a:r>
              <a:rPr lang="en-US" sz="2400" spc="-10" dirty="0">
                <a:latin typeface="Times New Roman"/>
                <a:cs typeface="Times New Roman"/>
              </a:rPr>
              <a:t> </a:t>
            </a:r>
            <a:r>
              <a:rPr lang="en-US" sz="2400" spc="-10" dirty="0" err="1">
                <a:latin typeface="Times New Roman"/>
                <a:cs typeface="Times New Roman"/>
              </a:rPr>
              <a:t>chức</a:t>
            </a:r>
            <a:r>
              <a:rPr lang="en-US" sz="2400" spc="-10" dirty="0">
                <a:latin typeface="Times New Roman"/>
                <a:cs typeface="Times New Roman"/>
              </a:rPr>
              <a:t> </a:t>
            </a:r>
            <a:r>
              <a:rPr lang="en-US" sz="2400" spc="-10" dirty="0" err="1">
                <a:latin typeface="Times New Roman"/>
                <a:cs typeface="Times New Roman"/>
              </a:rPr>
              <a:t>sở</a:t>
            </a:r>
            <a:r>
              <a:rPr lang="en-US" sz="2400" spc="-10" dirty="0">
                <a:latin typeface="Times New Roman"/>
                <a:cs typeface="Times New Roman"/>
              </a:rPr>
              <a:t> </a:t>
            </a:r>
            <a:r>
              <a:rPr lang="en-US" sz="2400" spc="-10" dirty="0" err="1">
                <a:latin typeface="Times New Roman"/>
                <a:cs typeface="Times New Roman"/>
              </a:rPr>
              <a:t>hữu</a:t>
            </a:r>
            <a:r>
              <a:rPr lang="vi-VN" sz="2400" spc="-10" dirty="0">
                <a:latin typeface="Times New Roman"/>
                <a:cs typeface="Times New Roman"/>
              </a:rPr>
              <a:t> vố</a:t>
            </a:r>
            <a:r>
              <a:rPr lang="en-US" sz="2400" spc="-10" dirty="0">
                <a:latin typeface="Times New Roman"/>
                <a:cs typeface="Times New Roman"/>
              </a:rPr>
              <a:t>n, </a:t>
            </a:r>
            <a:r>
              <a:rPr lang="en-US" sz="2400" spc="-10" dirty="0" err="1">
                <a:latin typeface="Times New Roman"/>
                <a:cs typeface="Times New Roman"/>
              </a:rPr>
              <a:t>vay</a:t>
            </a:r>
            <a:r>
              <a:rPr lang="en-US" sz="2400" spc="-10" dirty="0">
                <a:latin typeface="Times New Roman"/>
                <a:cs typeface="Times New Roman"/>
              </a:rPr>
              <a:t> </a:t>
            </a:r>
            <a:r>
              <a:rPr lang="en-US" sz="2400" spc="-10" dirty="0" err="1">
                <a:latin typeface="Times New Roman"/>
                <a:cs typeface="Times New Roman"/>
              </a:rPr>
              <a:t>vốn</a:t>
            </a:r>
            <a:r>
              <a:rPr lang="en-US" sz="2400" spc="-10" dirty="0">
                <a:latin typeface="Times New Roman"/>
                <a:cs typeface="Times New Roman"/>
              </a:rPr>
              <a:t> </a:t>
            </a:r>
            <a:r>
              <a:rPr lang="vi-VN" sz="2400" spc="-10" dirty="0">
                <a:latin typeface="Times New Roman"/>
                <a:cs typeface="Times New Roman"/>
              </a:rPr>
              <a:t>hoặc được giao </a:t>
            </a:r>
            <a:r>
              <a:rPr lang="en-US" sz="2400" spc="-10" dirty="0" err="1">
                <a:latin typeface="Times New Roman"/>
                <a:cs typeface="Times New Roman"/>
              </a:rPr>
              <a:t>trực</a:t>
            </a:r>
            <a:r>
              <a:rPr lang="en-US" sz="2400" spc="-10" dirty="0">
                <a:latin typeface="Times New Roman"/>
                <a:cs typeface="Times New Roman"/>
              </a:rPr>
              <a:t> </a:t>
            </a:r>
            <a:r>
              <a:rPr lang="en-US" sz="2400" spc="-10" dirty="0" err="1">
                <a:latin typeface="Times New Roman"/>
                <a:cs typeface="Times New Roman"/>
              </a:rPr>
              <a:t>tiếp</a:t>
            </a:r>
            <a:r>
              <a:rPr lang="en-US" sz="2400" spc="-10" dirty="0">
                <a:latin typeface="Times New Roman"/>
                <a:cs typeface="Times New Roman"/>
              </a:rPr>
              <a:t> </a:t>
            </a:r>
            <a:r>
              <a:rPr lang="en-US" sz="2400" spc="-10" dirty="0" err="1">
                <a:latin typeface="Times New Roman"/>
                <a:cs typeface="Times New Roman"/>
              </a:rPr>
              <a:t>quản</a:t>
            </a:r>
            <a:r>
              <a:rPr lang="en-US" sz="2400" spc="-10" dirty="0">
                <a:latin typeface="Times New Roman"/>
                <a:cs typeface="Times New Roman"/>
              </a:rPr>
              <a:t> </a:t>
            </a:r>
            <a:r>
              <a:rPr lang="en-US" sz="2400" spc="-10" dirty="0" err="1">
                <a:latin typeface="Times New Roman"/>
                <a:cs typeface="Times New Roman"/>
              </a:rPr>
              <a:t>lý</a:t>
            </a:r>
            <a:r>
              <a:rPr lang="en-US" sz="2400" spc="-10" dirty="0">
                <a:latin typeface="Times New Roman"/>
                <a:cs typeface="Times New Roman"/>
              </a:rPr>
              <a:t>, </a:t>
            </a:r>
            <a:r>
              <a:rPr lang="en-US" sz="2400" spc="-10" dirty="0" err="1">
                <a:latin typeface="Times New Roman"/>
                <a:cs typeface="Times New Roman"/>
              </a:rPr>
              <a:t>sử</a:t>
            </a:r>
            <a:r>
              <a:rPr lang="en-US" sz="2400" spc="-10" dirty="0">
                <a:latin typeface="Times New Roman"/>
                <a:cs typeface="Times New Roman"/>
              </a:rPr>
              <a:t> </a:t>
            </a:r>
            <a:r>
              <a:rPr lang="en-US" sz="2400" spc="-10" dirty="0" err="1">
                <a:latin typeface="Times New Roman"/>
                <a:cs typeface="Times New Roman"/>
              </a:rPr>
              <a:t>dụng</a:t>
            </a:r>
            <a:r>
              <a:rPr lang="en-US" sz="2400" spc="-10" dirty="0">
                <a:latin typeface="Times New Roman"/>
                <a:cs typeface="Times New Roman"/>
              </a:rPr>
              <a:t> </a:t>
            </a:r>
            <a:r>
              <a:rPr lang="en-US" sz="2400" spc="-10" dirty="0" err="1">
                <a:latin typeface="Times New Roman"/>
                <a:cs typeface="Times New Roman"/>
              </a:rPr>
              <a:t>vốn</a:t>
            </a:r>
            <a:r>
              <a:rPr lang="en-US" sz="2400" spc="-10" dirty="0">
                <a:latin typeface="Times New Roman"/>
                <a:cs typeface="Times New Roman"/>
              </a:rPr>
              <a:t>, </a:t>
            </a:r>
            <a:r>
              <a:rPr lang="en-US" sz="2400" spc="-10" dirty="0" err="1">
                <a:latin typeface="Times New Roman"/>
                <a:cs typeface="Times New Roman"/>
              </a:rPr>
              <a:t>quản</a:t>
            </a:r>
            <a:r>
              <a:rPr lang="en-US" sz="2400" spc="-10" dirty="0">
                <a:latin typeface="Times New Roman"/>
                <a:cs typeface="Times New Roman"/>
              </a:rPr>
              <a:t> </a:t>
            </a:r>
            <a:r>
              <a:rPr lang="en-US" sz="2400" spc="-10" dirty="0" err="1">
                <a:latin typeface="Times New Roman"/>
                <a:cs typeface="Times New Roman"/>
              </a:rPr>
              <a:t>lý</a:t>
            </a:r>
            <a:r>
              <a:rPr lang="en-US" sz="2400" spc="-10" dirty="0">
                <a:latin typeface="Times New Roman"/>
                <a:cs typeface="Times New Roman"/>
              </a:rPr>
              <a:t> </a:t>
            </a:r>
            <a:r>
              <a:rPr lang="en-US" sz="2400" spc="-10" dirty="0" err="1">
                <a:latin typeface="Times New Roman"/>
                <a:cs typeface="Times New Roman"/>
              </a:rPr>
              <a:t>quá</a:t>
            </a:r>
            <a:r>
              <a:rPr lang="en-US" sz="2400" spc="-10" dirty="0">
                <a:latin typeface="Times New Roman"/>
                <a:cs typeface="Times New Roman"/>
              </a:rPr>
              <a:t> </a:t>
            </a:r>
            <a:r>
              <a:rPr lang="en-US" sz="2400" spc="-10" dirty="0" err="1">
                <a:latin typeface="Times New Roman"/>
                <a:cs typeface="Times New Roman"/>
              </a:rPr>
              <a:t>trình</a:t>
            </a:r>
            <a:r>
              <a:rPr lang="en-US" sz="2400" spc="-10" dirty="0">
                <a:latin typeface="Times New Roman"/>
                <a:cs typeface="Times New Roman"/>
              </a:rPr>
              <a:t> </a:t>
            </a:r>
            <a:r>
              <a:rPr lang="vi-VN" sz="2400" spc="-10" dirty="0">
                <a:latin typeface="Times New Roman"/>
                <a:cs typeface="Times New Roman"/>
              </a:rPr>
              <a:t>thực hiện dự án</a:t>
            </a:r>
            <a:r>
              <a:rPr lang="en-US" sz="2400" spc="-10" dirty="0">
                <a:latin typeface="Times New Roman"/>
                <a:cs typeface="Times New Roman"/>
              </a:rPr>
              <a:t>; </a:t>
            </a:r>
            <a:r>
              <a:rPr lang="en-US" sz="2400" spc="-10" dirty="0" err="1">
                <a:latin typeface="Times New Roman"/>
                <a:cs typeface="Times New Roman"/>
              </a:rPr>
              <a:t>đơn</a:t>
            </a:r>
            <a:r>
              <a:rPr lang="en-US" sz="2400" spc="-10" dirty="0">
                <a:latin typeface="Times New Roman"/>
                <a:cs typeface="Times New Roman"/>
              </a:rPr>
              <a:t> </a:t>
            </a:r>
            <a:r>
              <a:rPr lang="en-US" sz="2400" spc="-10" dirty="0" err="1">
                <a:latin typeface="Times New Roman"/>
                <a:cs typeface="Times New Roman"/>
              </a:rPr>
              <a:t>vị</a:t>
            </a:r>
            <a:r>
              <a:rPr lang="en-US" sz="2400" spc="-10" dirty="0">
                <a:latin typeface="Times New Roman"/>
                <a:cs typeface="Times New Roman"/>
              </a:rPr>
              <a:t> </a:t>
            </a:r>
            <a:r>
              <a:rPr lang="en-US" sz="2400" spc="-10" dirty="0" err="1">
                <a:latin typeface="Times New Roman"/>
                <a:cs typeface="Times New Roman"/>
              </a:rPr>
              <a:t>sử</a:t>
            </a:r>
            <a:r>
              <a:rPr lang="en-US" sz="2400" spc="-10" dirty="0">
                <a:latin typeface="Times New Roman"/>
                <a:cs typeface="Times New Roman"/>
              </a:rPr>
              <a:t> </a:t>
            </a:r>
            <a:r>
              <a:rPr lang="en-US" sz="2400" spc="-10" dirty="0" err="1">
                <a:latin typeface="Times New Roman"/>
                <a:cs typeface="Times New Roman"/>
              </a:rPr>
              <a:t>dụng</a:t>
            </a:r>
            <a:r>
              <a:rPr lang="en-US" sz="2400" spc="-10" dirty="0">
                <a:latin typeface="Times New Roman"/>
                <a:cs typeface="Times New Roman"/>
              </a:rPr>
              <a:t> </a:t>
            </a:r>
            <a:r>
              <a:rPr lang="en-US" sz="2400" spc="-10" dirty="0" err="1">
                <a:latin typeface="Times New Roman"/>
                <a:cs typeface="Times New Roman"/>
              </a:rPr>
              <a:t>ngân</a:t>
            </a:r>
            <a:r>
              <a:rPr lang="en-US" sz="2400" spc="-10" dirty="0">
                <a:latin typeface="Times New Roman"/>
                <a:cs typeface="Times New Roman"/>
              </a:rPr>
              <a:t> </a:t>
            </a:r>
            <a:r>
              <a:rPr lang="en-US" sz="2400" spc="-10" dirty="0" err="1">
                <a:latin typeface="Times New Roman"/>
                <a:cs typeface="Times New Roman"/>
              </a:rPr>
              <a:t>sách</a:t>
            </a:r>
            <a:r>
              <a:rPr lang="en-US" sz="2400" spc="-10" dirty="0">
                <a:latin typeface="Times New Roman"/>
                <a:cs typeface="Times New Roman"/>
              </a:rPr>
              <a:t>; </a:t>
            </a:r>
            <a:r>
              <a:rPr lang="vi-VN" sz="2400" spc="-10" dirty="0">
                <a:latin typeface="Times New Roman"/>
                <a:cs typeface="Times New Roman"/>
              </a:rPr>
              <a:t>đơn vị </a:t>
            </a:r>
            <a:r>
              <a:rPr lang="en-US" sz="2400" spc="-10" dirty="0" err="1">
                <a:latin typeface="Times New Roman"/>
                <a:cs typeface="Times New Roman"/>
              </a:rPr>
              <a:t>dự</a:t>
            </a:r>
            <a:r>
              <a:rPr lang="en-US" sz="2400" spc="-10" dirty="0">
                <a:latin typeface="Times New Roman"/>
                <a:cs typeface="Times New Roman"/>
              </a:rPr>
              <a:t> </a:t>
            </a:r>
            <a:r>
              <a:rPr lang="en-US" sz="2400" spc="-10" dirty="0" err="1">
                <a:latin typeface="Times New Roman"/>
                <a:cs typeface="Times New Roman"/>
              </a:rPr>
              <a:t>toán</a:t>
            </a:r>
            <a:r>
              <a:rPr lang="en-US" sz="2400" spc="-10" dirty="0">
                <a:latin typeface="Times New Roman"/>
                <a:cs typeface="Times New Roman"/>
              </a:rPr>
              <a:t> </a:t>
            </a:r>
            <a:r>
              <a:rPr lang="en-US" sz="2400" spc="-10" dirty="0" err="1">
                <a:latin typeface="Times New Roman"/>
                <a:cs typeface="Times New Roman"/>
              </a:rPr>
              <a:t>trực</a:t>
            </a:r>
            <a:r>
              <a:rPr lang="en-US" sz="2400" spc="-10" dirty="0">
                <a:latin typeface="Times New Roman"/>
                <a:cs typeface="Times New Roman"/>
              </a:rPr>
              <a:t> </a:t>
            </a:r>
            <a:r>
              <a:rPr lang="en-US" sz="2400" spc="-10" dirty="0" err="1">
                <a:latin typeface="Times New Roman"/>
                <a:cs typeface="Times New Roman"/>
              </a:rPr>
              <a:t>tiếp</a:t>
            </a:r>
            <a:r>
              <a:rPr lang="en-US" sz="2400" spc="-10" dirty="0">
                <a:latin typeface="Times New Roman"/>
                <a:cs typeface="Times New Roman"/>
              </a:rPr>
              <a:t> </a:t>
            </a:r>
            <a:r>
              <a:rPr lang="vi-VN" sz="2400" spc="-10" dirty="0">
                <a:latin typeface="Times New Roman"/>
                <a:cs typeface="Times New Roman"/>
              </a:rPr>
              <a:t>sử dụng dự toán mua sắm</a:t>
            </a:r>
            <a:r>
              <a:rPr lang="en-US" sz="2400" spc="-10" dirty="0">
                <a:latin typeface="Times New Roman"/>
                <a:cs typeface="Times New Roman"/>
              </a:rPr>
              <a:t> </a:t>
            </a:r>
            <a:r>
              <a:rPr lang="en-US" sz="2400" spc="-10" dirty="0" err="1">
                <a:latin typeface="Times New Roman"/>
                <a:cs typeface="Times New Roman"/>
              </a:rPr>
              <a:t>ngoài</a:t>
            </a:r>
            <a:r>
              <a:rPr lang="en-US" sz="2400" spc="-10" dirty="0">
                <a:latin typeface="Times New Roman"/>
                <a:cs typeface="Times New Roman"/>
              </a:rPr>
              <a:t> </a:t>
            </a:r>
            <a:r>
              <a:rPr lang="en-US" sz="2400" spc="-10" dirty="0" err="1">
                <a:latin typeface="Times New Roman"/>
                <a:cs typeface="Times New Roman"/>
              </a:rPr>
              <a:t>ngân</a:t>
            </a:r>
            <a:r>
              <a:rPr lang="en-US" sz="2400" spc="-10" dirty="0">
                <a:latin typeface="Times New Roman"/>
                <a:cs typeface="Times New Roman"/>
              </a:rPr>
              <a:t> </a:t>
            </a:r>
            <a:r>
              <a:rPr lang="en-US" sz="2400" spc="-10" dirty="0" err="1">
                <a:latin typeface="Times New Roman"/>
                <a:cs typeface="Times New Roman"/>
              </a:rPr>
              <a:t>sách</a:t>
            </a:r>
            <a:r>
              <a:rPr lang="en-US" sz="2400" spc="-10" dirty="0">
                <a:latin typeface="Times New Roman"/>
                <a:cs typeface="Times New Roman"/>
              </a:rPr>
              <a:t> </a:t>
            </a:r>
            <a:r>
              <a:rPr lang="en-US" sz="2400" spc="-10" dirty="0" err="1">
                <a:latin typeface="Times New Roman"/>
                <a:cs typeface="Times New Roman"/>
              </a:rPr>
              <a:t>nhà</a:t>
            </a:r>
            <a:r>
              <a:rPr lang="en-US" sz="2400" spc="-10" dirty="0">
                <a:latin typeface="Times New Roman"/>
                <a:cs typeface="Times New Roman"/>
              </a:rPr>
              <a:t> </a:t>
            </a:r>
            <a:r>
              <a:rPr lang="en-US" sz="2400" spc="-10" dirty="0" err="1">
                <a:latin typeface="Times New Roman"/>
                <a:cs typeface="Times New Roman"/>
              </a:rPr>
              <a:t>nước</a:t>
            </a:r>
            <a:r>
              <a:rPr lang="en-US" sz="2400" spc="-10" dirty="0">
                <a:latin typeface="Times New Roman"/>
                <a:cs typeface="Times New Roman"/>
              </a:rPr>
              <a:t>; </a:t>
            </a:r>
            <a:r>
              <a:rPr lang="vi-VN" sz="2400" spc="-10" dirty="0">
                <a:latin typeface="Times New Roman"/>
                <a:cs typeface="Times New Roman"/>
              </a:rPr>
              <a:t>đơn vị mua sắm tập trung</a:t>
            </a:r>
            <a:r>
              <a:rPr sz="2400" spc="-10" dirty="0">
                <a:latin typeface="Times New Roman"/>
                <a:cs typeface="Times New Roman"/>
              </a:rPr>
              <a:t>;</a:t>
            </a:r>
          </a:p>
        </p:txBody>
      </p:sp>
      <p:sp>
        <p:nvSpPr>
          <p:cNvPr id="26" name="object 26"/>
          <p:cNvSpPr txBox="1"/>
          <p:nvPr/>
        </p:nvSpPr>
        <p:spPr>
          <a:xfrm>
            <a:off x="576798" y="3478783"/>
            <a:ext cx="191770" cy="406400"/>
          </a:xfrm>
          <a:prstGeom prst="rect">
            <a:avLst/>
          </a:prstGeom>
        </p:spPr>
        <p:txBody>
          <a:bodyPr vert="horz" wrap="square" lIns="0" tIns="12065" rIns="0" bIns="0" rtlCol="0">
            <a:spAutoFit/>
          </a:bodyPr>
          <a:lstStyle/>
          <a:p>
            <a:pPr marL="12700">
              <a:lnSpc>
                <a:spcPct val="100000"/>
              </a:lnSpc>
              <a:spcBef>
                <a:spcPts val="95"/>
              </a:spcBef>
            </a:pPr>
            <a:r>
              <a:rPr sz="2500" spc="-50" dirty="0">
                <a:solidFill>
                  <a:srgbClr val="0070C0"/>
                </a:solidFill>
                <a:latin typeface="Trebuchet MS"/>
                <a:cs typeface="Trebuchet MS"/>
              </a:rPr>
              <a:t>2</a:t>
            </a:r>
            <a:endParaRPr sz="2500" dirty="0">
              <a:solidFill>
                <a:srgbClr val="0070C0"/>
              </a:solidFill>
              <a:latin typeface="Trebuchet MS"/>
              <a:cs typeface="Trebuchet MS"/>
            </a:endParaRPr>
          </a:p>
        </p:txBody>
      </p:sp>
      <p:sp>
        <p:nvSpPr>
          <p:cNvPr id="30" name="object 30"/>
          <p:cNvSpPr txBox="1"/>
          <p:nvPr/>
        </p:nvSpPr>
        <p:spPr>
          <a:xfrm>
            <a:off x="1035177" y="3194287"/>
            <a:ext cx="10671810" cy="1529905"/>
          </a:xfrm>
          <a:prstGeom prst="rect">
            <a:avLst/>
          </a:prstGeom>
        </p:spPr>
        <p:txBody>
          <a:bodyPr vert="horz" wrap="square" lIns="0" tIns="52069" rIns="0" bIns="0" rtlCol="0">
            <a:spAutoFit/>
          </a:bodyPr>
          <a:lstStyle/>
          <a:p>
            <a:pPr marL="116205" marR="103505" algn="just">
              <a:tabLst>
                <a:tab pos="288925" algn="l"/>
              </a:tabLst>
            </a:pPr>
            <a:r>
              <a:rPr lang="vi-VN" sz="2400" i="1" spc="-10" dirty="0">
                <a:latin typeface="Times New Roman"/>
                <a:cs typeface="Times New Roman"/>
              </a:rPr>
              <a:t>Dự toán mua sắm </a:t>
            </a:r>
            <a:r>
              <a:rPr lang="vi-VN" sz="2400" spc="-10" dirty="0">
                <a:latin typeface="Times New Roman"/>
                <a:cs typeface="Times New Roman"/>
              </a:rPr>
              <a:t>là dự kiến nguồn kinh phí để mua sắm trong phạm vi dự toán ngân sách nhà nước được cấp có thẩm quyền phê duyệt; dự kiến nguồn kinh phí để mua sắm trong phạm vi nguồn tài chính hợp pháp của cơ quan nhà nước, đơn vị sự nghiệp công lập;</a:t>
            </a:r>
            <a:endParaRPr sz="2400" spc="-10" dirty="0">
              <a:latin typeface="Times New Roman"/>
              <a:cs typeface="Times New Roman"/>
            </a:endParaRPr>
          </a:p>
        </p:txBody>
      </p:sp>
      <p:sp>
        <p:nvSpPr>
          <p:cNvPr id="41" name="TextBox 40">
            <a:extLst>
              <a:ext uri="{FF2B5EF4-FFF2-40B4-BE49-F238E27FC236}">
                <a16:creationId xmlns:a16="http://schemas.microsoft.com/office/drawing/2014/main" id="{CD7534C0-22E3-7AD9-2C8B-CD10F6E10E3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KHÁI NIỆM</a:t>
            </a:r>
            <a:endParaRPr lang="en-US" sz="3600" dirty="0">
              <a:solidFill>
                <a:srgbClr val="FFC000"/>
              </a:solidFill>
            </a:endParaRPr>
          </a:p>
        </p:txBody>
      </p:sp>
      <p:sp>
        <p:nvSpPr>
          <p:cNvPr id="15" name="object 26">
            <a:extLst>
              <a:ext uri="{FF2B5EF4-FFF2-40B4-BE49-F238E27FC236}">
                <a16:creationId xmlns:a16="http://schemas.microsoft.com/office/drawing/2014/main" id="{8FDC7EF4-0BF9-1A6E-7368-68E8DBBE703E}"/>
              </a:ext>
            </a:extLst>
          </p:cNvPr>
          <p:cNvSpPr txBox="1"/>
          <p:nvPr/>
        </p:nvSpPr>
        <p:spPr>
          <a:xfrm>
            <a:off x="600321" y="5183823"/>
            <a:ext cx="191770" cy="406400"/>
          </a:xfrm>
          <a:prstGeom prst="rect">
            <a:avLst/>
          </a:prstGeom>
        </p:spPr>
        <p:txBody>
          <a:bodyPr vert="horz" wrap="square" lIns="0" tIns="12065" rIns="0" bIns="0" rtlCol="0">
            <a:spAutoFit/>
          </a:bodyPr>
          <a:lstStyle/>
          <a:p>
            <a:pPr marL="12700">
              <a:lnSpc>
                <a:spcPct val="100000"/>
              </a:lnSpc>
              <a:spcBef>
                <a:spcPts val="95"/>
              </a:spcBef>
            </a:pPr>
            <a:r>
              <a:rPr lang="en-US" sz="2500" dirty="0">
                <a:solidFill>
                  <a:srgbClr val="0070C0"/>
                </a:solidFill>
                <a:latin typeface="Trebuchet MS"/>
                <a:cs typeface="Trebuchet MS"/>
              </a:rPr>
              <a:t>3</a:t>
            </a:r>
            <a:endParaRPr sz="2500" dirty="0">
              <a:solidFill>
                <a:srgbClr val="0070C0"/>
              </a:solidFill>
              <a:latin typeface="Trebuchet MS"/>
              <a:cs typeface="Trebuchet MS"/>
            </a:endParaRPr>
          </a:p>
        </p:txBody>
      </p:sp>
      <p:sp>
        <p:nvSpPr>
          <p:cNvPr id="16" name="object 30">
            <a:extLst>
              <a:ext uri="{FF2B5EF4-FFF2-40B4-BE49-F238E27FC236}">
                <a16:creationId xmlns:a16="http://schemas.microsoft.com/office/drawing/2014/main" id="{9DE01C01-2840-DB8A-D63A-6D0F19DEB1C1}"/>
              </a:ext>
            </a:extLst>
          </p:cNvPr>
          <p:cNvSpPr txBox="1"/>
          <p:nvPr/>
        </p:nvSpPr>
        <p:spPr>
          <a:xfrm>
            <a:off x="1058700" y="5003656"/>
            <a:ext cx="10671810" cy="791241"/>
          </a:xfrm>
          <a:prstGeom prst="rect">
            <a:avLst/>
          </a:prstGeom>
        </p:spPr>
        <p:txBody>
          <a:bodyPr vert="horz" wrap="square" lIns="0" tIns="52069" rIns="0" bIns="0" rtlCol="0">
            <a:spAutoFit/>
          </a:bodyPr>
          <a:lstStyle/>
          <a:p>
            <a:pPr marL="116205" marR="103505">
              <a:tabLst>
                <a:tab pos="288925" algn="l"/>
              </a:tabLst>
            </a:pPr>
            <a:r>
              <a:rPr lang="en-US" sz="2400" i="1" spc="-10" dirty="0" err="1">
                <a:latin typeface="Times New Roman"/>
                <a:cs typeface="Times New Roman"/>
              </a:rPr>
              <a:t>Người</a:t>
            </a:r>
            <a:r>
              <a:rPr lang="en-US" sz="2400" i="1" spc="-10" dirty="0">
                <a:latin typeface="Times New Roman"/>
                <a:cs typeface="Times New Roman"/>
              </a:rPr>
              <a:t> </a:t>
            </a:r>
            <a:r>
              <a:rPr lang="en-US" sz="2400" i="1" spc="-10" dirty="0" err="1">
                <a:latin typeface="Times New Roman"/>
                <a:cs typeface="Times New Roman"/>
              </a:rPr>
              <a:t>có</a:t>
            </a:r>
            <a:r>
              <a:rPr lang="en-US" sz="2400" i="1" spc="-10" dirty="0">
                <a:latin typeface="Times New Roman"/>
                <a:cs typeface="Times New Roman"/>
              </a:rPr>
              <a:t> </a:t>
            </a:r>
            <a:r>
              <a:rPr lang="en-US" sz="2400" i="1" spc="-10" dirty="0" err="1">
                <a:latin typeface="Times New Roman"/>
                <a:cs typeface="Times New Roman"/>
              </a:rPr>
              <a:t>thẩm</a:t>
            </a:r>
            <a:r>
              <a:rPr lang="en-US" sz="2400" i="1" spc="-10" dirty="0">
                <a:latin typeface="Times New Roman"/>
                <a:cs typeface="Times New Roman"/>
              </a:rPr>
              <a:t> </a:t>
            </a:r>
            <a:r>
              <a:rPr lang="en-US" sz="2400" i="1" spc="-10" dirty="0" err="1">
                <a:latin typeface="Times New Roman"/>
                <a:cs typeface="Times New Roman"/>
              </a:rPr>
              <a:t>quyền</a:t>
            </a:r>
            <a:r>
              <a:rPr lang="en-US" sz="2400" i="1" spc="-10" dirty="0">
                <a:latin typeface="Times New Roman"/>
                <a:cs typeface="Times New Roman"/>
              </a:rPr>
              <a:t> </a:t>
            </a:r>
            <a:r>
              <a:rPr lang="en-US" sz="2400" spc="-10" dirty="0" err="1">
                <a:latin typeface="Times New Roman"/>
                <a:cs typeface="Times New Roman"/>
              </a:rPr>
              <a:t>là</a:t>
            </a:r>
            <a:r>
              <a:rPr lang="en-US" sz="2400" spc="-10" dirty="0">
                <a:latin typeface="Times New Roman"/>
                <a:cs typeface="Times New Roman"/>
              </a:rPr>
              <a:t> </a:t>
            </a:r>
            <a:r>
              <a:rPr lang="en-US" sz="2400" spc="-10" dirty="0" err="1">
                <a:latin typeface="Times New Roman"/>
                <a:cs typeface="Times New Roman"/>
              </a:rPr>
              <a:t>người</a:t>
            </a:r>
            <a:r>
              <a:rPr lang="en-US" sz="2400" spc="-10" dirty="0">
                <a:latin typeface="Times New Roman"/>
                <a:cs typeface="Times New Roman"/>
              </a:rPr>
              <a:t> </a:t>
            </a:r>
            <a:r>
              <a:rPr lang="en-US" sz="2400" spc="-10" dirty="0" err="1">
                <a:latin typeface="Times New Roman"/>
                <a:cs typeface="Times New Roman"/>
              </a:rPr>
              <a:t>quyết</a:t>
            </a:r>
            <a:r>
              <a:rPr lang="en-US" sz="2400" spc="-10" dirty="0">
                <a:latin typeface="Times New Roman"/>
                <a:cs typeface="Times New Roman"/>
              </a:rPr>
              <a:t> </a:t>
            </a:r>
            <a:r>
              <a:rPr lang="en-US" sz="2400" spc="-10" dirty="0" err="1">
                <a:latin typeface="Times New Roman"/>
                <a:cs typeface="Times New Roman"/>
              </a:rPr>
              <a:t>định</a:t>
            </a:r>
            <a:r>
              <a:rPr lang="en-US" sz="2400" spc="-10" dirty="0">
                <a:latin typeface="Times New Roman"/>
                <a:cs typeface="Times New Roman"/>
              </a:rPr>
              <a:t> </a:t>
            </a:r>
            <a:r>
              <a:rPr lang="en-US" sz="2400" spc="-10" dirty="0" err="1">
                <a:latin typeface="Times New Roman"/>
                <a:cs typeface="Times New Roman"/>
              </a:rPr>
              <a:t>đầu</a:t>
            </a:r>
            <a:r>
              <a:rPr lang="en-US" sz="2400" spc="-10" dirty="0">
                <a:latin typeface="Times New Roman"/>
                <a:cs typeface="Times New Roman"/>
              </a:rPr>
              <a:t> </a:t>
            </a:r>
            <a:r>
              <a:rPr lang="en-US" sz="2400" spc="-10" dirty="0" err="1">
                <a:latin typeface="Times New Roman"/>
                <a:cs typeface="Times New Roman"/>
              </a:rPr>
              <a:t>tư</a:t>
            </a:r>
            <a:r>
              <a:rPr lang="en-US" sz="2400" spc="-10" dirty="0">
                <a:latin typeface="Times New Roman"/>
                <a:cs typeface="Times New Roman"/>
              </a:rPr>
              <a:t> </a:t>
            </a:r>
            <a:r>
              <a:rPr lang="en-US" sz="2400" spc="-10" dirty="0" err="1">
                <a:latin typeface="Times New Roman"/>
                <a:cs typeface="Times New Roman"/>
              </a:rPr>
              <a:t>hoặc</a:t>
            </a:r>
            <a:r>
              <a:rPr lang="en-US" sz="2400" spc="-10" dirty="0">
                <a:latin typeface="Times New Roman"/>
                <a:cs typeface="Times New Roman"/>
              </a:rPr>
              <a:t> </a:t>
            </a:r>
            <a:r>
              <a:rPr lang="en-US" sz="2400" spc="-10" dirty="0" err="1">
                <a:latin typeface="Times New Roman"/>
                <a:cs typeface="Times New Roman"/>
              </a:rPr>
              <a:t>người</a:t>
            </a:r>
            <a:r>
              <a:rPr lang="en-US" sz="2400" spc="-10" dirty="0">
                <a:latin typeface="Times New Roman"/>
                <a:cs typeface="Times New Roman"/>
              </a:rPr>
              <a:t> </a:t>
            </a:r>
            <a:r>
              <a:rPr lang="en-US" sz="2400" spc="-10" dirty="0" err="1">
                <a:latin typeface="Times New Roman"/>
                <a:cs typeface="Times New Roman"/>
              </a:rPr>
              <a:t>quyết</a:t>
            </a:r>
            <a:r>
              <a:rPr lang="en-US" sz="2400" spc="-10" dirty="0">
                <a:latin typeface="Times New Roman"/>
                <a:cs typeface="Times New Roman"/>
              </a:rPr>
              <a:t> </a:t>
            </a:r>
            <a:r>
              <a:rPr lang="en-US" sz="2400" spc="-10" dirty="0" err="1">
                <a:latin typeface="Times New Roman"/>
                <a:cs typeface="Times New Roman"/>
              </a:rPr>
              <a:t>định</a:t>
            </a:r>
            <a:r>
              <a:rPr lang="en-US" sz="2400" spc="-10" dirty="0">
                <a:latin typeface="Times New Roman"/>
                <a:cs typeface="Times New Roman"/>
              </a:rPr>
              <a:t> </a:t>
            </a:r>
            <a:r>
              <a:rPr lang="en-US" sz="2400" spc="-10" dirty="0" err="1">
                <a:latin typeface="Times New Roman"/>
                <a:cs typeface="Times New Roman"/>
              </a:rPr>
              <a:t>việc</a:t>
            </a:r>
            <a:r>
              <a:rPr lang="en-US" sz="2400" spc="-10" dirty="0">
                <a:latin typeface="Times New Roman"/>
                <a:cs typeface="Times New Roman"/>
              </a:rPr>
              <a:t> </a:t>
            </a:r>
            <a:r>
              <a:rPr lang="en-US" sz="2400" spc="-10" dirty="0" err="1">
                <a:latin typeface="Times New Roman"/>
                <a:cs typeface="Times New Roman"/>
              </a:rPr>
              <a:t>mua</a:t>
            </a:r>
            <a:r>
              <a:rPr lang="en-US" sz="2400" spc="-10" dirty="0">
                <a:latin typeface="Times New Roman"/>
                <a:cs typeface="Times New Roman"/>
              </a:rPr>
              <a:t> </a:t>
            </a:r>
            <a:r>
              <a:rPr lang="en-US" sz="2400" spc="-10" dirty="0" err="1">
                <a:latin typeface="Times New Roman"/>
                <a:cs typeface="Times New Roman"/>
              </a:rPr>
              <a:t>sắm</a:t>
            </a:r>
            <a:r>
              <a:rPr lang="en-US" sz="2400" spc="-10" dirty="0">
                <a:latin typeface="Times New Roman"/>
                <a:cs typeface="Times New Roman"/>
              </a:rPr>
              <a:t> </a:t>
            </a:r>
            <a:r>
              <a:rPr lang="en-US" sz="2400" spc="-10" dirty="0" err="1">
                <a:latin typeface="Times New Roman"/>
                <a:cs typeface="Times New Roman"/>
              </a:rPr>
              <a:t>theo</a:t>
            </a:r>
            <a:r>
              <a:rPr lang="en-US" sz="2400" spc="-10" dirty="0">
                <a:latin typeface="Times New Roman"/>
                <a:cs typeface="Times New Roman"/>
              </a:rPr>
              <a:t> </a:t>
            </a:r>
            <a:r>
              <a:rPr lang="en-US" sz="2400" spc="-10" dirty="0" err="1">
                <a:latin typeface="Times New Roman"/>
                <a:cs typeface="Times New Roman"/>
              </a:rPr>
              <a:t>quy</a:t>
            </a:r>
            <a:r>
              <a:rPr lang="en-US" sz="2400" spc="-10" dirty="0">
                <a:latin typeface="Times New Roman"/>
                <a:cs typeface="Times New Roman"/>
              </a:rPr>
              <a:t> </a:t>
            </a:r>
            <a:r>
              <a:rPr lang="en-US" sz="2400" spc="-10" dirty="0" err="1">
                <a:latin typeface="Times New Roman"/>
                <a:cs typeface="Times New Roman"/>
              </a:rPr>
              <a:t>định</a:t>
            </a:r>
            <a:r>
              <a:rPr lang="en-US" sz="2400" spc="-10" dirty="0">
                <a:latin typeface="Times New Roman"/>
                <a:cs typeface="Times New Roman"/>
              </a:rPr>
              <a:t> </a:t>
            </a:r>
            <a:r>
              <a:rPr lang="en-US" sz="2400" spc="-10" dirty="0" err="1">
                <a:latin typeface="Times New Roman"/>
                <a:cs typeface="Times New Roman"/>
              </a:rPr>
              <a:t>của</a:t>
            </a:r>
            <a:r>
              <a:rPr lang="en-US" sz="2400" spc="-10" dirty="0">
                <a:latin typeface="Times New Roman"/>
                <a:cs typeface="Times New Roman"/>
              </a:rPr>
              <a:t> </a:t>
            </a:r>
            <a:r>
              <a:rPr lang="en-US" sz="2400" spc="-10" dirty="0" err="1">
                <a:latin typeface="Times New Roman"/>
                <a:cs typeface="Times New Roman"/>
              </a:rPr>
              <a:t>pháp</a:t>
            </a:r>
            <a:r>
              <a:rPr lang="en-US" sz="2400" spc="-10" dirty="0">
                <a:latin typeface="Times New Roman"/>
                <a:cs typeface="Times New Roman"/>
              </a:rPr>
              <a:t> </a:t>
            </a:r>
            <a:r>
              <a:rPr lang="en-US" sz="2400" spc="-10" dirty="0" err="1">
                <a:latin typeface="Times New Roman"/>
                <a:cs typeface="Times New Roman"/>
              </a:rPr>
              <a:t>luật</a:t>
            </a:r>
            <a:r>
              <a:rPr sz="2400" spc="-10" dirty="0">
                <a:latin typeface="Times New Roman"/>
                <a:cs typeface="Times New Roman"/>
              </a:rPr>
              <a:t>;</a:t>
            </a:r>
          </a:p>
        </p:txBody>
      </p:sp>
    </p:spTree>
    <p:extLst>
      <p:ext uri="{BB962C8B-B14F-4D97-AF65-F5344CB8AC3E}">
        <p14:creationId xmlns:p14="http://schemas.microsoft.com/office/powerpoint/2010/main" val="1172372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extLst>
              <p:ext uri="{D42A27DB-BD31-4B8C-83A1-F6EECF244321}">
                <p14:modId xmlns:p14="http://schemas.microsoft.com/office/powerpoint/2010/main" val="3145092968"/>
              </p:ext>
            </p:extLst>
          </p:nvPr>
        </p:nvGraphicFramePr>
        <p:xfrm>
          <a:off x="638363" y="1185082"/>
          <a:ext cx="10915274" cy="5261438"/>
        </p:xfrm>
        <a:graphic>
          <a:graphicData uri="http://schemas.openxmlformats.org/drawingml/2006/table">
            <a:tbl>
              <a:tblPr firstRow="1" bandRow="1">
                <a:tableStyleId>{0505E3EF-67EA-436B-97B2-0124C06EBD24}</a:tableStyleId>
              </a:tblPr>
              <a:tblGrid>
                <a:gridCol w="2524967">
                  <a:extLst>
                    <a:ext uri="{9D8B030D-6E8A-4147-A177-3AD203B41FA5}">
                      <a16:colId xmlns:a16="http://schemas.microsoft.com/office/drawing/2014/main" val="3454441678"/>
                    </a:ext>
                  </a:extLst>
                </a:gridCol>
                <a:gridCol w="8390307">
                  <a:extLst>
                    <a:ext uri="{9D8B030D-6E8A-4147-A177-3AD203B41FA5}">
                      <a16:colId xmlns:a16="http://schemas.microsoft.com/office/drawing/2014/main" val="1736606257"/>
                    </a:ext>
                  </a:extLst>
                </a:gridCol>
              </a:tblGrid>
              <a:tr h="1884209">
                <a:tc rowSpan="4">
                  <a:txBody>
                    <a:bodyPr/>
                    <a:lstStyle/>
                    <a:p>
                      <a:pPr algn="ctr">
                        <a:lnSpc>
                          <a:spcPct val="150000"/>
                        </a:lnSpc>
                      </a:pPr>
                      <a:r>
                        <a:rPr lang="fr-FR" sz="2400" b="1" i="0" kern="1200" dirty="0" err="1">
                          <a:solidFill>
                            <a:schemeClr val="dk1"/>
                          </a:solidFill>
                          <a:latin typeface="Arial" panose="020B0604020202020204" pitchFamily="34" charset="0"/>
                          <a:ea typeface="+mn-ea"/>
                          <a:cs typeface="Arial" panose="020B0604020202020204" pitchFamily="34" charset="0"/>
                        </a:rPr>
                        <a:t>Thành</a:t>
                      </a:r>
                      <a:r>
                        <a:rPr lang="fr-FR" sz="2400" b="1" i="0" kern="1200" dirty="0">
                          <a:solidFill>
                            <a:schemeClr val="dk1"/>
                          </a:solidFill>
                          <a:latin typeface="Arial" panose="020B0604020202020204" pitchFamily="34" charset="0"/>
                          <a:ea typeface="+mn-ea"/>
                          <a:cs typeface="Arial" panose="020B0604020202020204" pitchFamily="34" charset="0"/>
                        </a:rPr>
                        <a:t> </a:t>
                      </a:r>
                      <a:r>
                        <a:rPr lang="fr-FR" sz="2400" b="1" i="0" kern="1200" dirty="0" err="1">
                          <a:solidFill>
                            <a:schemeClr val="dk1"/>
                          </a:solidFill>
                          <a:latin typeface="Arial" panose="020B0604020202020204" pitchFamily="34" charset="0"/>
                          <a:ea typeface="+mn-ea"/>
                          <a:cs typeface="Arial" panose="020B0604020202020204" pitchFamily="34" charset="0"/>
                        </a:rPr>
                        <a:t>viên</a:t>
                      </a:r>
                      <a:r>
                        <a:rPr lang="vi-VN" sz="2400" b="1" i="0" kern="1200" dirty="0">
                          <a:solidFill>
                            <a:schemeClr val="dk1"/>
                          </a:solidFill>
                          <a:latin typeface="Arial" panose="020B0604020202020204" pitchFamily="34" charset="0"/>
                          <a:ea typeface="+mn-ea"/>
                          <a:cs typeface="Arial" panose="020B0604020202020204" pitchFamily="34" charset="0"/>
                        </a:rPr>
                        <a:t> phải đáp ứng yêu cầu</a:t>
                      </a:r>
                      <a:endParaRPr lang="en-US" sz="2400" b="1" i="0" kern="1200" dirty="0">
                        <a:solidFill>
                          <a:schemeClr val="dk1"/>
                        </a:solidFill>
                        <a:latin typeface="Arial" panose="020B0604020202020204" pitchFamily="34" charset="0"/>
                        <a:ea typeface="+mn-ea"/>
                        <a:cs typeface="Arial" panose="020B0604020202020204" pitchFamily="34" charset="0"/>
                      </a:endParaRPr>
                    </a:p>
                    <a:p>
                      <a:pPr algn="ctr">
                        <a:lnSpc>
                          <a:spcPct val="150000"/>
                        </a:lnSpc>
                      </a:pPr>
                      <a:r>
                        <a:rPr lang="en-US" sz="1800" b="0" i="1" dirty="0">
                          <a:latin typeface="Arial" panose="020B0604020202020204" pitchFamily="34" charset="0"/>
                          <a:cs typeface="Arial" panose="020B0604020202020204" pitchFamily="34" charset="0"/>
                        </a:rPr>
                        <a:t>(Đ.19, </a:t>
                      </a:r>
                      <a:r>
                        <a:rPr lang="en-US" sz="1800" b="0" i="1" dirty="0" err="1">
                          <a:latin typeface="Arial" panose="020B0604020202020204" pitchFamily="34" charset="0"/>
                          <a:cs typeface="Arial" panose="020B0604020202020204" pitchFamily="34" charset="0"/>
                        </a:rPr>
                        <a:t>Nghị</a:t>
                      </a:r>
                      <a:r>
                        <a:rPr lang="en-US" sz="1800" b="0" i="1" dirty="0">
                          <a:latin typeface="Arial" panose="020B0604020202020204" pitchFamily="34" charset="0"/>
                          <a:cs typeface="Arial" panose="020B0604020202020204" pitchFamily="34" charset="0"/>
                        </a:rPr>
                        <a:t> </a:t>
                      </a:r>
                      <a:r>
                        <a:rPr lang="en-US" sz="1800" b="0" i="1" dirty="0" err="1">
                          <a:latin typeface="Arial" panose="020B0604020202020204" pitchFamily="34" charset="0"/>
                          <a:cs typeface="Arial" panose="020B0604020202020204" pitchFamily="34" charset="0"/>
                        </a:rPr>
                        <a:t>định</a:t>
                      </a:r>
                      <a:r>
                        <a:rPr lang="en-US" sz="1800" b="0" i="1" dirty="0">
                          <a:latin typeface="Arial" panose="020B0604020202020204" pitchFamily="34" charset="0"/>
                          <a:cs typeface="Arial" panose="020B0604020202020204" pitchFamily="34" charset="0"/>
                        </a:rPr>
                        <a:t> 24)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vi-VN" sz="2400" b="0" kern="1200" dirty="0">
                          <a:solidFill>
                            <a:schemeClr val="dk1"/>
                          </a:solidFill>
                          <a:effectLst/>
                          <a:latin typeface="Times New Roman" panose="02020603050405020304" pitchFamily="18" charset="0"/>
                          <a:ea typeface="+mn-ea"/>
                          <a:cs typeface="Times New Roman" panose="02020603050405020304" pitchFamily="18" charset="0"/>
                        </a:rPr>
                        <a:t>Có chứng chỉ nghiệp vụ chuyên môn về đấu 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trừ</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pPr marL="741363" marR="0" lvl="0" indent="-338138"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tab pos="741363" algn="l"/>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T</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hẩm định kế hoạch lựa chọn nhà thầu</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p>
                      <a:pPr marL="741363" marR="0" lvl="0" indent="-338138"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tab pos="741363" algn="l"/>
                        </a:tabLst>
                        <a:defRPr/>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C</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huyên gia chuyên ngành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xin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kiến</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681425">
                <a:tc vMerge="1">
                  <a:txBody>
                    <a:bodyPr/>
                    <a:lstStyle/>
                    <a:p>
                      <a:endParaRPr lang="en-US"/>
                    </a:p>
                  </a:txBody>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vi-VN" sz="2400" b="0" kern="1200" dirty="0">
                          <a:solidFill>
                            <a:schemeClr val="dk1"/>
                          </a:solidFill>
                          <a:effectLst/>
                          <a:latin typeface="Times New Roman" panose="02020603050405020304" pitchFamily="18" charset="0"/>
                          <a:ea typeface="+mn-ea"/>
                          <a:cs typeface="Times New Roman" panose="02020603050405020304" pitchFamily="18" charset="0"/>
                        </a:rPr>
                        <a:t>Tốt nghiệp đại học trở lên; </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r h="1022137">
                <a:tc vMerge="1">
                  <a:txBody>
                    <a:bodyPr/>
                    <a:lstStyle/>
                    <a:p>
                      <a:pPr algn="ctr">
                        <a:lnSpc>
                          <a:spcPct val="150000"/>
                        </a:lnSpc>
                      </a:pPr>
                      <a:endParaRPr lang="en-US" sz="1800" b="0" i="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vi-VN" sz="2400" b="0" kern="1200" dirty="0">
                          <a:solidFill>
                            <a:schemeClr val="dk1"/>
                          </a:solidFill>
                          <a:effectLst/>
                          <a:latin typeface="Times New Roman" panose="02020603050405020304" pitchFamily="18" charset="0"/>
                          <a:ea typeface="+mn-ea"/>
                          <a:cs typeface="Times New Roman" panose="02020603050405020304" pitchFamily="18" charset="0"/>
                        </a:rPr>
                        <a:t>Có năng lực hành vi dân sự đầy đủ theo quy định của pháp luật; không đang bị truy cứu trách nhiệm hình sự;</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49349"/>
                  </a:ext>
                </a:extLst>
              </a:tr>
              <a:tr h="672907">
                <a:tc vMerge="1">
                  <a:txBody>
                    <a:bodyPr/>
                    <a:lstStyle/>
                    <a:p>
                      <a:pPr algn="ctr">
                        <a:lnSpc>
                          <a:spcPct val="150000"/>
                        </a:lnSpc>
                      </a:pPr>
                      <a:endParaRPr lang="en-US" sz="1800" b="0" i="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vi-VN" sz="2400" b="0" kern="1200" dirty="0">
                          <a:solidFill>
                            <a:schemeClr val="dk1"/>
                          </a:solidFill>
                          <a:effectLst/>
                          <a:latin typeface="Times New Roman" panose="02020603050405020304" pitchFamily="18" charset="0"/>
                          <a:ea typeface="+mn-ea"/>
                          <a:cs typeface="Times New Roman" panose="02020603050405020304" pitchFamily="18" charset="0"/>
                        </a:rPr>
                        <a:t>Có tối thiểu 03 năm công tác thuộc lĩnh vực liên quan </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149988"/>
                  </a:ext>
                </a:extLst>
              </a:tr>
              <a:tr h="672907">
                <a:tc>
                  <a:txBody>
                    <a:bodyPr/>
                    <a:lstStyle/>
                    <a:p>
                      <a:pPr algn="ctr">
                        <a:lnSpc>
                          <a:spcPct val="150000"/>
                        </a:lnSpc>
                      </a:pPr>
                      <a:r>
                        <a:rPr lang="en-US" sz="2400" b="1" i="0" kern="1200" dirty="0">
                          <a:solidFill>
                            <a:schemeClr val="dk1"/>
                          </a:solidFill>
                          <a:latin typeface="Arial" panose="020B0604020202020204" pitchFamily="34" charset="0"/>
                          <a:ea typeface="+mn-ea"/>
                          <a:cs typeface="Arial" panose="020B0604020202020204" pitchFamily="34" charset="0"/>
                        </a:rPr>
                        <a:t>L</a:t>
                      </a:r>
                      <a:r>
                        <a:rPr lang="vi-VN" sz="2400" b="1" i="0" kern="1200" dirty="0">
                          <a:solidFill>
                            <a:schemeClr val="dk1"/>
                          </a:solidFill>
                          <a:latin typeface="Arial" panose="020B0604020202020204" pitchFamily="34" charset="0"/>
                          <a:ea typeface="+mn-ea"/>
                          <a:cs typeface="Arial" panose="020B0604020202020204" pitchFamily="34" charset="0"/>
                        </a:rPr>
                        <a:t>ĩnh vực y tế</a:t>
                      </a:r>
                      <a:endParaRPr lang="en-US" sz="2400" b="1" i="0" kern="1200" dirty="0">
                        <a:solidFill>
                          <a:schemeClr val="dk1"/>
                        </a:solidFill>
                        <a:latin typeface="Arial" panose="020B0604020202020204" pitchFamily="34" charset="0"/>
                        <a:ea typeface="+mn-ea"/>
                        <a:cs typeface="Arial" panose="020B0604020202020204" pitchFamily="34" charset="0"/>
                      </a:endParaRPr>
                    </a:p>
                    <a:p>
                      <a:pPr algn="ctr">
                        <a:lnSpc>
                          <a:spcPct val="150000"/>
                        </a:lnSpc>
                      </a:pPr>
                      <a:r>
                        <a:rPr lang="en-US" sz="1800" b="0" i="1" kern="1200" dirty="0">
                          <a:solidFill>
                            <a:schemeClr val="dk1"/>
                          </a:solidFill>
                          <a:latin typeface="Arial" panose="020B0604020202020204" pitchFamily="34" charset="0"/>
                          <a:ea typeface="+mn-ea"/>
                          <a:cs typeface="Arial" panose="020B0604020202020204" pitchFamily="34" charset="0"/>
                        </a:rPr>
                        <a:t>(k4, Đ. </a:t>
                      </a:r>
                      <a:r>
                        <a:rPr lang="en-US" sz="1800" b="0" i="1" kern="1200">
                          <a:solidFill>
                            <a:schemeClr val="dk1"/>
                          </a:solidFill>
                          <a:latin typeface="Arial" panose="020B0604020202020204" pitchFamily="34" charset="0"/>
                          <a:ea typeface="+mn-ea"/>
                          <a:cs typeface="Arial" panose="020B0604020202020204" pitchFamily="34" charset="0"/>
                        </a:rPr>
                        <a:t>19 NĐ </a:t>
                      </a:r>
                      <a:r>
                        <a:rPr lang="en-US" sz="1800" b="0" i="1" kern="1200" dirty="0">
                          <a:solidFill>
                            <a:schemeClr val="dk1"/>
                          </a:solidFill>
                          <a:latin typeface="Arial" panose="020B0604020202020204" pitchFamily="34" charset="0"/>
                          <a:ea typeface="+mn-ea"/>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&gt;&gt;&gt; LCNT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vấn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&gt;&gt;&gt; Huy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288800"/>
                  </a:ext>
                </a:extLst>
              </a:tr>
            </a:tbl>
          </a:graphicData>
        </a:graphic>
      </p:graphicFrame>
      <p:sp>
        <p:nvSpPr>
          <p:cNvPr id="3" name="TextBox 2">
            <a:extLst>
              <a:ext uri="{FF2B5EF4-FFF2-40B4-BE49-F238E27FC236}">
                <a16:creationId xmlns:a16="http://schemas.microsoft.com/office/drawing/2014/main" id="{558A51A7-FCB7-7116-D544-17C6EA9EBA8A}"/>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4210955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extLst>
              <p:ext uri="{D42A27DB-BD31-4B8C-83A1-F6EECF244321}">
                <p14:modId xmlns:p14="http://schemas.microsoft.com/office/powerpoint/2010/main" val="876339828"/>
              </p:ext>
            </p:extLst>
          </p:nvPr>
        </p:nvGraphicFramePr>
        <p:xfrm>
          <a:off x="638363" y="1185082"/>
          <a:ext cx="10915274" cy="3833085"/>
        </p:xfrm>
        <a:graphic>
          <a:graphicData uri="http://schemas.openxmlformats.org/drawingml/2006/table">
            <a:tbl>
              <a:tblPr firstRow="1" bandRow="1">
                <a:tableStyleId>{0505E3EF-67EA-436B-97B2-0124C06EBD24}</a:tableStyleId>
              </a:tblPr>
              <a:tblGrid>
                <a:gridCol w="2524967">
                  <a:extLst>
                    <a:ext uri="{9D8B030D-6E8A-4147-A177-3AD203B41FA5}">
                      <a16:colId xmlns:a16="http://schemas.microsoft.com/office/drawing/2014/main" val="3454441678"/>
                    </a:ext>
                  </a:extLst>
                </a:gridCol>
                <a:gridCol w="8390307">
                  <a:extLst>
                    <a:ext uri="{9D8B030D-6E8A-4147-A177-3AD203B41FA5}">
                      <a16:colId xmlns:a16="http://schemas.microsoft.com/office/drawing/2014/main" val="1736606257"/>
                    </a:ext>
                  </a:extLst>
                </a:gridCol>
              </a:tblGrid>
              <a:tr h="1884209">
                <a:tc rowSpan="2">
                  <a:txBody>
                    <a:bodyPr/>
                    <a:lstStyle/>
                    <a:p>
                      <a:pPr algn="ctr">
                        <a:lnSpc>
                          <a:spcPct val="150000"/>
                        </a:lnSpc>
                      </a:pPr>
                      <a:r>
                        <a:rPr lang="en-US" sz="2400" b="1" i="0" kern="1200" dirty="0" err="1">
                          <a:solidFill>
                            <a:schemeClr val="dk1"/>
                          </a:solidFill>
                          <a:latin typeface="Arial" panose="020B0604020202020204" pitchFamily="34" charset="0"/>
                          <a:ea typeface="+mn-ea"/>
                          <a:cs typeface="Arial" panose="020B0604020202020204" pitchFamily="34" charset="0"/>
                        </a:rPr>
                        <a:t>Chứng</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chỉ</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nghiệp</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vụ</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chuyên</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môn</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đấu</a:t>
                      </a:r>
                      <a:r>
                        <a:rPr lang="en-US" sz="2400" b="1" i="0" kern="1200" dirty="0">
                          <a:solidFill>
                            <a:schemeClr val="dk1"/>
                          </a:solidFill>
                          <a:latin typeface="Arial" panose="020B0604020202020204" pitchFamily="34" charset="0"/>
                          <a:ea typeface="+mn-ea"/>
                          <a:cs typeface="Arial" panose="020B0604020202020204" pitchFamily="34" charset="0"/>
                        </a:rPr>
                        <a:t> </a:t>
                      </a:r>
                      <a:r>
                        <a:rPr lang="en-US" sz="2400" b="1" i="0" kern="1200" dirty="0" err="1">
                          <a:solidFill>
                            <a:schemeClr val="dk1"/>
                          </a:solidFill>
                          <a:latin typeface="Arial" panose="020B0604020202020204" pitchFamily="34" charset="0"/>
                          <a:ea typeface="+mn-ea"/>
                          <a:cs typeface="Arial" panose="020B0604020202020204" pitchFamily="34" charset="0"/>
                        </a:rPr>
                        <a:t>thầu</a:t>
                      </a:r>
                      <a:endParaRPr lang="en-US" sz="2400" b="1" i="0" kern="1200" dirty="0">
                        <a:solidFill>
                          <a:schemeClr val="dk1"/>
                        </a:solidFill>
                        <a:latin typeface="Arial" panose="020B0604020202020204" pitchFamily="34" charset="0"/>
                        <a:ea typeface="+mn-ea"/>
                        <a:cs typeface="Arial" panose="020B0604020202020204" pitchFamily="34" charset="0"/>
                      </a:endParaRPr>
                    </a:p>
                    <a:p>
                      <a:pPr algn="ctr">
                        <a:lnSpc>
                          <a:spcPct val="150000"/>
                        </a:lnSpc>
                      </a:pPr>
                      <a:r>
                        <a:rPr lang="en-US" sz="1800" b="0" i="1" dirty="0">
                          <a:latin typeface="Arial" panose="020B0604020202020204" pitchFamily="34" charset="0"/>
                          <a:cs typeface="Arial" panose="020B0604020202020204" pitchFamily="34" charset="0"/>
                        </a:rPr>
                        <a:t>(Đ.37, Thông </a:t>
                      </a:r>
                      <a:r>
                        <a:rPr lang="en-US" sz="1800" b="0" i="1" dirty="0" err="1">
                          <a:latin typeface="Arial" panose="020B0604020202020204" pitchFamily="34" charset="0"/>
                          <a:cs typeface="Arial" panose="020B0604020202020204" pitchFamily="34" charset="0"/>
                        </a:rPr>
                        <a:t>tư</a:t>
                      </a:r>
                      <a:r>
                        <a:rPr lang="en-US" sz="1800" b="0" i="1" dirty="0">
                          <a:latin typeface="Arial" panose="020B0604020202020204" pitchFamily="34" charset="0"/>
                          <a:cs typeface="Arial" panose="020B0604020202020204" pitchFamily="34" charset="0"/>
                        </a:rPr>
                        <a:t> 02/2024/TT-BKHĐT)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Luật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61 (2005)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31/12/2025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1948876">
                <a:tc vMerge="1">
                  <a:txBody>
                    <a:bodyPr/>
                    <a:lstStyle/>
                    <a:p>
                      <a:endParaRPr lang="en-US"/>
                    </a:p>
                  </a:txBody>
                  <a:tcPr/>
                </a:tc>
                <a:tc>
                  <a:txBody>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2024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31/12/2024.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01/01/2025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bl>
          </a:graphicData>
        </a:graphic>
      </p:graphicFrame>
      <p:sp>
        <p:nvSpPr>
          <p:cNvPr id="3" name="TextBox 2">
            <a:extLst>
              <a:ext uri="{FF2B5EF4-FFF2-40B4-BE49-F238E27FC236}">
                <a16:creationId xmlns:a16="http://schemas.microsoft.com/office/drawing/2014/main" id="{558A51A7-FCB7-7116-D544-17C6EA9EBA8A}"/>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THÀNH LẬP TỔ CHUYÊN GIA, TỔ THẨM ĐỊNH</a:t>
            </a:r>
            <a:endParaRPr lang="en-US" sz="3600" dirty="0">
              <a:solidFill>
                <a:srgbClr val="FFC000"/>
              </a:solidFill>
            </a:endParaRPr>
          </a:p>
        </p:txBody>
      </p:sp>
    </p:spTree>
    <p:extLst>
      <p:ext uri="{BB962C8B-B14F-4D97-AF65-F5344CB8AC3E}">
        <p14:creationId xmlns:p14="http://schemas.microsoft.com/office/powerpoint/2010/main" val="3531490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00A7E79-9EB8-7310-0D32-2885C03E11F5}"/>
              </a:ext>
            </a:extLst>
          </p:cNvPr>
          <p:cNvGraphicFramePr>
            <a:graphicFrameLocks noGrp="1"/>
          </p:cNvGraphicFramePr>
          <p:nvPr/>
        </p:nvGraphicFramePr>
        <p:xfrm>
          <a:off x="587613" y="846424"/>
          <a:ext cx="11016771" cy="5853612"/>
        </p:xfrm>
        <a:graphic>
          <a:graphicData uri="http://schemas.openxmlformats.org/drawingml/2006/table">
            <a:tbl>
              <a:tblPr firstRow="1" bandRow="1">
                <a:tableStyleId>{0505E3EF-67EA-436B-97B2-0124C06EBD24}</a:tableStyleId>
              </a:tblPr>
              <a:tblGrid>
                <a:gridCol w="1474801">
                  <a:extLst>
                    <a:ext uri="{9D8B030D-6E8A-4147-A177-3AD203B41FA5}">
                      <a16:colId xmlns:a16="http://schemas.microsoft.com/office/drawing/2014/main" val="3454441678"/>
                    </a:ext>
                  </a:extLst>
                </a:gridCol>
                <a:gridCol w="5869713">
                  <a:extLst>
                    <a:ext uri="{9D8B030D-6E8A-4147-A177-3AD203B41FA5}">
                      <a16:colId xmlns:a16="http://schemas.microsoft.com/office/drawing/2014/main" val="1736606257"/>
                    </a:ext>
                  </a:extLst>
                </a:gridCol>
                <a:gridCol w="3672257">
                  <a:extLst>
                    <a:ext uri="{9D8B030D-6E8A-4147-A177-3AD203B41FA5}">
                      <a16:colId xmlns:a16="http://schemas.microsoft.com/office/drawing/2014/main" val="3436193221"/>
                    </a:ext>
                  </a:extLst>
                </a:gridCol>
              </a:tblGrid>
              <a:tr h="680962">
                <a:tc rowSpan="7">
                  <a:txBody>
                    <a:bodyPr/>
                    <a:lstStyle/>
                    <a:p>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HSMT </a:t>
                      </a:r>
                      <a:r>
                        <a:rPr lang="en-US" sz="2400" i="1" dirty="0">
                          <a:latin typeface="Arial" panose="020B0604020202020204" pitchFamily="34" charset="0"/>
                          <a:cs typeface="Arial" panose="020B0604020202020204" pitchFamily="34" charset="0"/>
                        </a:rPr>
                        <a:t>(Đ.44)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2200" b="0" dirty="0" err="1">
                          <a:latin typeface="Arial" panose="020B0604020202020204" pitchFamily="34" charset="0"/>
                          <a:cs typeface="Arial" panose="020B0604020202020204" pitchFamily="34" charset="0"/>
                        </a:rPr>
                        <a:t>Chỉ</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dẫn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nhà</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thầu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tùy</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chọn</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mua</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thêm</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nếu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có</a:t>
                      </a:r>
                      <a:r>
                        <a:rPr lang="en-US" sz="2200" b="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506318654"/>
                  </a:ext>
                </a:extLst>
              </a:tr>
              <a:tr h="680962">
                <a:tc vMerge="1">
                  <a:txBody>
                    <a:bodyPr/>
                    <a:lstStyle/>
                    <a:p>
                      <a:endParaRPr lang="en-US"/>
                    </a:p>
                  </a:txBody>
                  <a:tcPr/>
                </a:tc>
                <a:tc gridSpan="2">
                  <a:txBody>
                    <a:bodyPr/>
                    <a:lstStyle/>
                    <a:p>
                      <a:r>
                        <a:rPr lang="en-US" sz="2200" dirty="0" err="1">
                          <a:latin typeface="Arial" panose="020B0604020202020204" pitchFamily="34" charset="0"/>
                          <a:cs typeface="Arial" panose="020B0604020202020204" pitchFamily="34" charset="0"/>
                        </a:rPr>
                        <a:t>Bảng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5585475"/>
                  </a:ext>
                </a:extLst>
              </a:tr>
              <a:tr h="680962">
                <a:tc vMerge="1">
                  <a:txBody>
                    <a:bodyPr/>
                    <a:lstStyle/>
                    <a:p>
                      <a:endParaRPr lang="en-US"/>
                    </a:p>
                  </a:txBody>
                  <a:tcPr/>
                </a:tc>
                <a:tc>
                  <a:txBody>
                    <a:bodyPr/>
                    <a:lstStyle/>
                    <a:p>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chuẩn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HSDT, </a:t>
                      </a:r>
                      <a:r>
                        <a:rPr lang="en-US" sz="2200" dirty="0" err="1">
                          <a:latin typeface="Arial" panose="020B0604020202020204" pitchFamily="34" charset="0"/>
                          <a:cs typeface="Arial" panose="020B0604020202020204" pitchFamily="34" charset="0"/>
                        </a:rPr>
                        <a:t>năng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NT </a:t>
                      </a:r>
                      <a:r>
                        <a:rPr lang="en-US" sz="2200" dirty="0" err="1">
                          <a:latin typeface="Arial" panose="020B0604020202020204" pitchFamily="34" charset="0"/>
                          <a:cs typeface="Arial" panose="020B0604020202020204" pitchFamily="34" charset="0"/>
                        </a:rPr>
                        <a:t>phụ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biệt</a:t>
                      </a:r>
                      <a:r>
                        <a:rPr lang="en-US" sz="2200" dirty="0">
                          <a:latin typeface="Arial" panose="020B0604020202020204" pitchFamily="34" charset="0"/>
                          <a:cs typeface="Arial" panose="020B0604020202020204" pitchFamily="34" charset="0"/>
                        </a:rPr>
                        <a:t>, HSMT </a:t>
                      </a:r>
                      <a:r>
                        <a:rPr lang="en-US" sz="2200" dirty="0" err="1">
                          <a:latin typeface="Arial" panose="020B0604020202020204" pitchFamily="34" charset="0"/>
                          <a:cs typeface="Arial" panose="020B0604020202020204" pitchFamily="34" charset="0"/>
                        </a:rPr>
                        <a:t>cần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rõ</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yêu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năng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a:t>
                      </a:r>
                      <a:r>
                        <a:rPr lang="en-US" sz="2200" dirty="0" err="1">
                          <a:latin typeface="Arial" panose="020B0604020202020204" pitchFamily="34" charset="0"/>
                          <a:cs typeface="Arial" panose="020B0604020202020204" pitchFamily="34" charset="0"/>
                        </a:rPr>
                        <a:t>phụ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biệt</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461563"/>
                  </a:ext>
                </a:extLst>
              </a:tr>
              <a:tr h="680962">
                <a:tc vMerge="1">
                  <a:txBody>
                    <a:bodyPr/>
                    <a:lstStyle/>
                    <a:p>
                      <a:endParaRPr lang="en-US" dirty="0"/>
                    </a:p>
                  </a:txBody>
                  <a:tcPr/>
                </a:tc>
                <a:tc gridSpan="2">
                  <a:txBody>
                    <a:bodyPr/>
                    <a:lstStyle/>
                    <a:p>
                      <a:r>
                        <a:rPr lang="en-US" sz="2200" dirty="0" err="1">
                          <a:latin typeface="Arial" panose="020B0604020202020204" pitchFamily="34" charset="0"/>
                          <a:cs typeface="Arial" panose="020B0604020202020204" pitchFamily="34" charset="0"/>
                        </a:rPr>
                        <a:t>Biểu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mẫu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8472923"/>
                  </a:ext>
                </a:extLst>
              </a:tr>
              <a:tr h="680962">
                <a:tc vMerge="1">
                  <a:txBody>
                    <a:bodyPr/>
                    <a:lstStyle/>
                    <a:p>
                      <a:endParaRPr lang="en-US" dirty="0"/>
                    </a:p>
                  </a:txBody>
                  <a:tcPr/>
                </a:tc>
                <a:tc gridSpan="2">
                  <a:txBody>
                    <a:bodyPr/>
                    <a:lstStyle/>
                    <a:p>
                      <a:r>
                        <a:rPr lang="en-US" sz="2200" dirty="0" err="1">
                          <a:latin typeface="Arial" panose="020B0604020202020204" pitchFamily="34" charset="0"/>
                          <a:cs typeface="Arial" panose="020B0604020202020204" pitchFamily="34" charset="0"/>
                        </a:rPr>
                        <a:t>Phạm</a:t>
                      </a:r>
                      <a:r>
                        <a:rPr lang="en-US" sz="2200" dirty="0">
                          <a:latin typeface="Arial" panose="020B0604020202020204" pitchFamily="34" charset="0"/>
                          <a:cs typeface="Arial" panose="020B0604020202020204" pitchFamily="34" charset="0"/>
                        </a:rPr>
                        <a:t> vi </a:t>
                      </a:r>
                      <a:r>
                        <a:rPr lang="en-US" sz="2200" dirty="0" err="1">
                          <a:latin typeface="Arial" panose="020B0604020202020204" pitchFamily="34" charset="0"/>
                          <a:cs typeface="Arial" panose="020B0604020202020204" pitchFamily="34" charset="0"/>
                        </a:rPr>
                        <a:t>cung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cấp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khoản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2500880"/>
                  </a:ext>
                </a:extLst>
              </a:tr>
              <a:tr h="680962">
                <a:tc vMerge="1">
                  <a:txBody>
                    <a:bodyPr/>
                    <a:lstStyle/>
                    <a:p>
                      <a:endParaRPr lang="en-US" dirty="0"/>
                    </a:p>
                  </a:txBody>
                  <a:tcPr/>
                </a:tc>
                <a:tc gridSpan="2">
                  <a:txBody>
                    <a:bodyPr/>
                    <a:lstStyle/>
                    <a:p>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biểu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mẫu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5958239"/>
                  </a:ext>
                </a:extLst>
              </a:tr>
              <a:tr h="680962">
                <a:tc vMerge="1">
                  <a:txBody>
                    <a:bodyPr/>
                    <a:lstStyle/>
                    <a:p>
                      <a:endParaRPr lang="en-US" dirty="0"/>
                    </a:p>
                  </a:txBody>
                  <a:tcPr/>
                </a:tc>
                <a:tc gridSpan="2">
                  <a:txBody>
                    <a:bodyPr/>
                    <a:lstStyle/>
                    <a:p>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hồ</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5327124"/>
                  </a:ext>
                </a:extLst>
              </a:tr>
            </a:tbl>
          </a:graphicData>
        </a:graphic>
      </p:graphicFrame>
      <p:sp>
        <p:nvSpPr>
          <p:cNvPr id="2" name="TextBox 1">
            <a:extLst>
              <a:ext uri="{FF2B5EF4-FFF2-40B4-BE49-F238E27FC236}">
                <a16:creationId xmlns:a16="http://schemas.microsoft.com/office/drawing/2014/main" id="{9BF4B8A3-4796-699B-5C77-12309970B9E1}"/>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655841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nvGraphicFramePr>
        <p:xfrm>
          <a:off x="587613" y="846424"/>
          <a:ext cx="11016771" cy="5295064"/>
        </p:xfrm>
        <a:graphic>
          <a:graphicData uri="http://schemas.openxmlformats.org/drawingml/2006/table">
            <a:tbl>
              <a:tblPr firstRow="1" bandRow="1">
                <a:tableStyleId>{0505E3EF-67EA-436B-97B2-0124C06EBD24}</a:tableStyleId>
              </a:tblPr>
              <a:tblGrid>
                <a:gridCol w="1474801">
                  <a:extLst>
                    <a:ext uri="{9D8B030D-6E8A-4147-A177-3AD203B41FA5}">
                      <a16:colId xmlns:a16="http://schemas.microsoft.com/office/drawing/2014/main" val="3454441678"/>
                    </a:ext>
                  </a:extLst>
                </a:gridCol>
                <a:gridCol w="9541970">
                  <a:extLst>
                    <a:ext uri="{9D8B030D-6E8A-4147-A177-3AD203B41FA5}">
                      <a16:colId xmlns:a16="http://schemas.microsoft.com/office/drawing/2014/main" val="1736606257"/>
                    </a:ext>
                  </a:extLst>
                </a:gridCol>
              </a:tblGrid>
              <a:tr h="680962">
                <a:tc rowSpan="4">
                  <a:txBody>
                    <a:bodyPr/>
                    <a:lstStyle/>
                    <a:p>
                      <a:pPr>
                        <a:lnSpc>
                          <a:spcPct val="150000"/>
                        </a:lnSpc>
                      </a:pPr>
                      <a:r>
                        <a:rPr lang="en-US" sz="2400" dirty="0" err="1">
                          <a:latin typeface="Arial" panose="020B0604020202020204" pitchFamily="34" charset="0"/>
                          <a:cs typeface="Arial" panose="020B0604020202020204" pitchFamily="34" charset="0"/>
                        </a:rPr>
                        <a:t>Nội</a:t>
                      </a:r>
                      <a:r>
                        <a:rPr lang="en-US" sz="2400" dirty="0">
                          <a:latin typeface="Arial" panose="020B0604020202020204" pitchFamily="34" charset="0"/>
                          <a:cs typeface="Arial" panose="020B0604020202020204" pitchFamily="34" charset="0"/>
                        </a:rPr>
                        <a:t> dung HSMT </a:t>
                      </a:r>
                      <a:r>
                        <a:rPr lang="en-US" sz="2400" i="1" dirty="0">
                          <a:latin typeface="Arial" panose="020B0604020202020204" pitchFamily="34" charset="0"/>
                          <a:cs typeface="Arial" panose="020B0604020202020204" pitchFamily="34" charset="0"/>
                        </a:rPr>
                        <a:t>(Đ.44)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a:latin typeface="Arial" panose="020B0604020202020204" pitchFamily="34" charset="0"/>
                          <a:cs typeface="Arial" panose="020B0604020202020204" pitchFamily="34" charset="0"/>
                        </a:rPr>
                        <a:t>2. HSMT </a:t>
                      </a:r>
                      <a:r>
                        <a:rPr lang="en-US" sz="2200" b="0" dirty="0" err="1">
                          <a:latin typeface="Arial" panose="020B0604020202020204" pitchFamily="34" charset="0"/>
                          <a:cs typeface="Arial" panose="020B0604020202020204" pitchFamily="34" charset="0"/>
                        </a:rPr>
                        <a:t>được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nêu</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xuất</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xứ</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theo</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nhóm</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nước</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vùng</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lãnh</a:t>
                      </a:r>
                      <a:r>
                        <a:rPr lang="en-US" sz="2200" b="0" dirty="0">
                          <a:latin typeface="Arial" panose="020B0604020202020204" pitchFamily="34" charset="0"/>
                          <a:cs typeface="Arial" panose="020B0604020202020204" pitchFamily="34" charset="0"/>
                        </a:rPr>
                        <a:t> </a:t>
                      </a:r>
                      <a:r>
                        <a:rPr lang="en-US" sz="2200" b="0" dirty="0" err="1">
                          <a:latin typeface="Arial" panose="020B0604020202020204" pitchFamily="34" charset="0"/>
                          <a:cs typeface="Arial" panose="020B0604020202020204" pitchFamily="34" charset="0"/>
                        </a:rPr>
                        <a:t>thổ</a:t>
                      </a:r>
                      <a:endParaRPr lang="en-US" sz="22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680962">
                <a:tc vMerge="1">
                  <a:txBody>
                    <a:bodyPr/>
                    <a:lstStyle/>
                    <a:p>
                      <a:endParaRPr lang="en-US"/>
                    </a:p>
                  </a:txBody>
                  <a:tcPr/>
                </a:tc>
                <a:tc>
                  <a:txBody>
                    <a:bodyPr/>
                    <a:lstStyle/>
                    <a:p>
                      <a:pPr>
                        <a:lnSpc>
                          <a:spcPct val="150000"/>
                        </a:lnSpc>
                      </a:pP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điểm</a:t>
                      </a:r>
                      <a:r>
                        <a:rPr lang="en-US" sz="2200" dirty="0">
                          <a:latin typeface="Arial" panose="020B0604020202020204" pitchFamily="34" charset="0"/>
                          <a:cs typeface="Arial" panose="020B0604020202020204" pitchFamily="34" charset="0"/>
                        </a:rPr>
                        <a:t> đ, </a:t>
                      </a:r>
                      <a:r>
                        <a:rPr lang="en-US" sz="2200" dirty="0" err="1">
                          <a:latin typeface="Arial" panose="020B0604020202020204" pitchFamily="34" charset="0"/>
                          <a:cs typeface="Arial" panose="020B0604020202020204" pitchFamily="34" charset="0"/>
                        </a:rPr>
                        <a:t>khoản</a:t>
                      </a:r>
                      <a:r>
                        <a:rPr lang="en-US" sz="2200" dirty="0">
                          <a:latin typeface="Arial" panose="020B0604020202020204" pitchFamily="34" charset="0"/>
                          <a:cs typeface="Arial" panose="020B0604020202020204" pitchFamily="34" charset="0"/>
                        </a:rPr>
                        <a:t> 1,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23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CĐT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khoản</a:t>
                      </a:r>
                      <a:r>
                        <a:rPr lang="en-US" sz="2200" dirty="0">
                          <a:latin typeface="Arial" panose="020B0604020202020204" pitchFamily="34" charset="0"/>
                          <a:cs typeface="Arial" panose="020B0604020202020204" pitchFamily="34" charset="0"/>
                        </a:rPr>
                        <a:t> 3,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23 </a:t>
                      </a:r>
                      <a:r>
                        <a:rPr lang="en-US" sz="2200" dirty="0" err="1">
                          <a:latin typeface="Arial" panose="020B0604020202020204" pitchFamily="34" charset="0"/>
                          <a:cs typeface="Arial" panose="020B0604020202020204" pitchFamily="34" charset="0"/>
                        </a:rPr>
                        <a:t>nhưng</a:t>
                      </a:r>
                      <a:r>
                        <a:rPr lang="en-US" sz="2200" dirty="0">
                          <a:latin typeface="Arial" panose="020B0604020202020204" pitchFamily="34" charset="0"/>
                          <a:cs typeface="Arial" panose="020B0604020202020204" pitchFamily="34" charset="0"/>
                        </a:rPr>
                        <a:t> NCTQ </a:t>
                      </a:r>
                      <a:r>
                        <a:rPr lang="en-US" sz="2200" dirty="0" err="1">
                          <a:latin typeface="Arial" panose="020B0604020202020204" pitchFamily="34" charset="0"/>
                          <a:cs typeface="Arial" panose="020B0604020202020204" pitchFamily="34" charset="0"/>
                        </a:rPr>
                        <a:t>quyết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thức</a:t>
                      </a:r>
                      <a:r>
                        <a:rPr lang="en-US" sz="2200" dirty="0">
                          <a:latin typeface="Arial" panose="020B0604020202020204" pitchFamily="34" charset="0"/>
                          <a:cs typeface="Arial" panose="020B0604020202020204" pitchFamily="34" charset="0"/>
                        </a:rPr>
                        <a:t> ĐTRR, ĐTHC, CHCT </a:t>
                      </a:r>
                      <a:r>
                        <a:rPr lang="en-US" sz="2200" dirty="0" err="1">
                          <a:latin typeface="Arial" panose="020B0604020202020204" pitchFamily="34" charset="0"/>
                          <a:cs typeface="Arial" panose="020B0604020202020204" pitchFamily="34" charset="0"/>
                        </a:rPr>
                        <a:t>thì</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hóa</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r h="680962">
                <a:tc vMerge="1">
                  <a:txBody>
                    <a:bodyPr/>
                    <a:lstStyle/>
                    <a:p>
                      <a:endParaRPr lang="en-US"/>
                    </a:p>
                  </a:txBody>
                  <a:tcPr/>
                </a:tc>
                <a:tc>
                  <a:txBody>
                    <a:bodyPr/>
                    <a:lstStyle/>
                    <a:p>
                      <a:pPr>
                        <a:lnSpc>
                          <a:spcPct val="150000"/>
                        </a:lnSpc>
                      </a:pPr>
                      <a:r>
                        <a:rPr lang="en-US" sz="2200" dirty="0">
                          <a:latin typeface="Arial" panose="020B0604020202020204" pitchFamily="34" charset="0"/>
                          <a:cs typeface="Arial" panose="020B0604020202020204" pitchFamily="34" charset="0"/>
                        </a:rPr>
                        <a:t>3. HSMT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nhằm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461563"/>
                  </a:ext>
                </a:extLst>
              </a:tr>
              <a:tr h="680962">
                <a:tc vMerge="1">
                  <a:txBody>
                    <a:bodyPr/>
                    <a:lstStyle/>
                    <a:p>
                      <a:endParaRPr lang="en-US" dirty="0"/>
                    </a:p>
                  </a:txBody>
                  <a:tcPr/>
                </a:tc>
                <a:tc>
                  <a:txBody>
                    <a:bodyPr/>
                    <a:lstStyle/>
                    <a:p>
                      <a:pPr>
                        <a:lnSpc>
                          <a:spcPct val="150000"/>
                        </a:lnSpc>
                      </a:pPr>
                      <a:r>
                        <a:rPr lang="en-US" sz="2200" dirty="0">
                          <a:latin typeface="Arial" panose="020B0604020202020204" pitchFamily="34" charset="0"/>
                          <a:cs typeface="Arial" panose="020B0604020202020204" pitchFamily="34" charset="0"/>
                        </a:rPr>
                        <a:t>4.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HSMT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liên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thì</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này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coi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vô</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HSDT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472923"/>
                  </a:ext>
                </a:extLst>
              </a:tr>
            </a:tbl>
          </a:graphicData>
        </a:graphic>
      </p:graphicFrame>
      <p:sp>
        <p:nvSpPr>
          <p:cNvPr id="2" name="TextBox 1">
            <a:extLst>
              <a:ext uri="{FF2B5EF4-FFF2-40B4-BE49-F238E27FC236}">
                <a16:creationId xmlns:a16="http://schemas.microsoft.com/office/drawing/2014/main" id="{91EEAA4F-5744-FE6E-CFF6-7EF3153BBF2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588665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extLst>
              <p:ext uri="{D42A27DB-BD31-4B8C-83A1-F6EECF244321}">
                <p14:modId xmlns:p14="http://schemas.microsoft.com/office/powerpoint/2010/main" val="4067757905"/>
              </p:ext>
            </p:extLst>
          </p:nvPr>
        </p:nvGraphicFramePr>
        <p:xfrm>
          <a:off x="733387" y="1217485"/>
          <a:ext cx="10915274" cy="4058928"/>
        </p:xfrm>
        <a:graphic>
          <a:graphicData uri="http://schemas.openxmlformats.org/drawingml/2006/table">
            <a:tbl>
              <a:tblPr firstRow="1" bandRow="1">
                <a:tableStyleId>{0505E3EF-67EA-436B-97B2-0124C06EBD24}</a:tableStyleId>
              </a:tblPr>
              <a:tblGrid>
                <a:gridCol w="1461213">
                  <a:extLst>
                    <a:ext uri="{9D8B030D-6E8A-4147-A177-3AD203B41FA5}">
                      <a16:colId xmlns:a16="http://schemas.microsoft.com/office/drawing/2014/main" val="3454441678"/>
                    </a:ext>
                  </a:extLst>
                </a:gridCol>
                <a:gridCol w="9454061">
                  <a:extLst>
                    <a:ext uri="{9D8B030D-6E8A-4147-A177-3AD203B41FA5}">
                      <a16:colId xmlns:a16="http://schemas.microsoft.com/office/drawing/2014/main" val="1736606257"/>
                    </a:ext>
                  </a:extLst>
                </a:gridCol>
              </a:tblGrid>
              <a:tr h="1664863">
                <a:tc rowSpan="2">
                  <a:txBody>
                    <a:bodyPr/>
                    <a:lstStyle/>
                    <a:p>
                      <a:pPr>
                        <a:lnSpc>
                          <a:spcPct val="150000"/>
                        </a:lnSpc>
                      </a:pPr>
                      <a:r>
                        <a:rPr lang="en-US" sz="2400" dirty="0" err="1">
                          <a:latin typeface="Arial" panose="020B0604020202020204" pitchFamily="34" charset="0"/>
                          <a:cs typeface="Arial" panose="020B0604020202020204" pitchFamily="34" charset="0"/>
                        </a:rPr>
                        <a:t>Ưu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thuốc</a:t>
                      </a:r>
                      <a:endParaRPr lang="en-US" sz="2400" dirty="0">
                        <a:latin typeface="Arial" panose="020B0604020202020204" pitchFamily="34" charset="0"/>
                        <a:cs typeface="Arial" panose="020B0604020202020204" pitchFamily="34" charset="0"/>
                      </a:endParaRPr>
                    </a:p>
                    <a:p>
                      <a:pPr>
                        <a:lnSpc>
                          <a:spcPct val="150000"/>
                        </a:lnSpc>
                      </a:pPr>
                      <a:r>
                        <a:rPr lang="en-US" sz="2400" i="1" dirty="0">
                          <a:latin typeface="Arial" panose="020B0604020202020204" pitchFamily="34" charset="0"/>
                          <a:cs typeface="Arial" panose="020B0604020202020204" pitchFamily="34" charset="0"/>
                        </a:rPr>
                        <a:t>(Đ.56)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spcBef>
                          <a:spcPts val="600"/>
                        </a:spcBef>
                        <a:spcAft>
                          <a:spcPts val="600"/>
                        </a:spcAft>
                        <a:buFont typeface="Wingdings" panose="05000000000000000000" pitchFamily="2" charset="2"/>
                        <a:buChar char="Ø"/>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03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chủ</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hàng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2394065">
                <a:tc vMerge="1">
                  <a:txBody>
                    <a:bodyPr/>
                    <a:lstStyle/>
                    <a:p>
                      <a:endParaRPr lang="en-US"/>
                    </a:p>
                  </a:txBody>
                  <a:tcPr/>
                </a:tc>
                <a:tc>
                  <a:txBody>
                    <a:bodyPr/>
                    <a:lstStyle/>
                    <a:p>
                      <a:pPr marL="342900" indent="-342900">
                        <a:spcBef>
                          <a:spcPts val="600"/>
                        </a:spcBef>
                        <a:spcAft>
                          <a:spcPts val="600"/>
                        </a:spcAft>
                        <a:buFont typeface="Wingdings" panose="05000000000000000000" pitchFamily="2" charset="2"/>
                        <a:buChar char="Ø"/>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bố</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03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dây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chuyền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tắc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chuẩn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EU-GMP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hoặc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tương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đương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EU-GMP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đáp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hồ</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hồ</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xứ</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bl>
          </a:graphicData>
        </a:graphic>
      </p:graphicFrame>
      <p:sp>
        <p:nvSpPr>
          <p:cNvPr id="2" name="TextBox 1">
            <a:extLst>
              <a:ext uri="{FF2B5EF4-FFF2-40B4-BE49-F238E27FC236}">
                <a16:creationId xmlns:a16="http://schemas.microsoft.com/office/drawing/2014/main" id="{91EEAA4F-5744-FE6E-CFF6-7EF3153BBF2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4252156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A403-511C-0596-84A9-9B0C599EF13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28C37BC-7A74-73C0-1430-7B86E60F6C38}"/>
              </a:ext>
            </a:extLst>
          </p:cNvPr>
          <p:cNvGraphicFramePr>
            <a:graphicFrameLocks noGrp="1"/>
          </p:cNvGraphicFramePr>
          <p:nvPr>
            <p:extLst>
              <p:ext uri="{D42A27DB-BD31-4B8C-83A1-F6EECF244321}">
                <p14:modId xmlns:p14="http://schemas.microsoft.com/office/powerpoint/2010/main" val="43635548"/>
              </p:ext>
            </p:extLst>
          </p:nvPr>
        </p:nvGraphicFramePr>
        <p:xfrm>
          <a:off x="836016" y="1361415"/>
          <a:ext cx="10519967" cy="3177687"/>
        </p:xfrm>
        <a:graphic>
          <a:graphicData uri="http://schemas.openxmlformats.org/drawingml/2006/table">
            <a:tbl>
              <a:tblPr firstRow="1" bandRow="1">
                <a:tableStyleId>{0505E3EF-67EA-436B-97B2-0124C06EBD24}</a:tableStyleId>
              </a:tblPr>
              <a:tblGrid>
                <a:gridCol w="2006575">
                  <a:extLst>
                    <a:ext uri="{9D8B030D-6E8A-4147-A177-3AD203B41FA5}">
                      <a16:colId xmlns:a16="http://schemas.microsoft.com/office/drawing/2014/main" val="3454441678"/>
                    </a:ext>
                  </a:extLst>
                </a:gridCol>
                <a:gridCol w="8513392">
                  <a:extLst>
                    <a:ext uri="{9D8B030D-6E8A-4147-A177-3AD203B41FA5}">
                      <a16:colId xmlns:a16="http://schemas.microsoft.com/office/drawing/2014/main" val="1736606257"/>
                    </a:ext>
                  </a:extLst>
                </a:gridCol>
              </a:tblGrid>
              <a:tr h="717332">
                <a:tc rowSpan="3">
                  <a:txBody>
                    <a:bodyPr/>
                    <a:lstStyle/>
                    <a:p>
                      <a:pPr algn="ctr">
                        <a:lnSpc>
                          <a:spcPct val="150000"/>
                        </a:lnSpc>
                      </a:pPr>
                      <a:r>
                        <a:rPr lang="en-US" sz="2400" dirty="0">
                          <a:latin typeface="Arial" panose="020B0604020202020204" pitchFamily="34" charset="0"/>
                          <a:cs typeface="Arial" panose="020B0604020202020204" pitchFamily="34" charset="0"/>
                        </a:rPr>
                        <a:t>YÊU CẦU VỀ </a:t>
                      </a:r>
                    </a:p>
                    <a:p>
                      <a:pPr algn="ctr">
                        <a:lnSpc>
                          <a:spcPct val="150000"/>
                        </a:lnSpc>
                      </a:pPr>
                      <a:r>
                        <a:rPr lang="en-US" sz="2400" dirty="0">
                          <a:latin typeface="Arial" panose="020B0604020202020204" pitchFamily="34" charset="0"/>
                          <a:cs typeface="Arial" panose="020B0604020202020204" pitchFamily="34" charset="0"/>
                        </a:rPr>
                        <a:t>KỸ THUẬT</a:t>
                      </a:r>
                      <a:endParaRPr lang="en-US" sz="2400" i="1" dirty="0">
                        <a:latin typeface="Arial" panose="020B0604020202020204" pitchFamily="34" charset="0"/>
                        <a:cs typeface="Arial" panose="020B0604020202020204" pitchFamily="34" charset="0"/>
                      </a:endParaRPr>
                    </a:p>
                    <a:p>
                      <a:pPr algn="ctr">
                        <a:lnSpc>
                          <a:spcPct val="150000"/>
                        </a:lnSpc>
                      </a:pPr>
                      <a:r>
                        <a:rPr lang="en-US" sz="2400" i="0" dirty="0">
                          <a:latin typeface="Arial" panose="020B0604020202020204" pitchFamily="34" charset="0"/>
                          <a:cs typeface="Arial" panose="020B0604020202020204" pitchFamily="34" charset="0"/>
                        </a:rPr>
                        <a:t>MUA SẮM THUỐC</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spcBef>
                          <a:spcPts val="600"/>
                        </a:spcBef>
                        <a:spcAft>
                          <a:spcPts val="600"/>
                        </a:spcAft>
                        <a:buFont typeface="Wingdings" panose="05000000000000000000" pitchFamily="2" charset="2"/>
                        <a:buChar char="Ø"/>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2.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kỹ</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thuật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p>
                    <a:p>
                      <a:pPr marL="0" indent="0">
                        <a:spcBef>
                          <a:spcPts val="600"/>
                        </a:spcBef>
                        <a:spcAft>
                          <a:spcPts val="600"/>
                        </a:spcAft>
                        <a:buFont typeface="Wingdings" panose="05000000000000000000" pitchFamily="2" charset="2"/>
                        <a:buNone/>
                      </a:pP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Chương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V.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Phạm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vi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cung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cấp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 Thông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06)</a:t>
                      </a:r>
                    </a:p>
                    <a:p>
                      <a:pPr marL="0" indent="0">
                        <a:spcBef>
                          <a:spcPts val="600"/>
                        </a:spcBef>
                        <a:spcAft>
                          <a:spcPts val="600"/>
                        </a:spcAft>
                        <a:buFont typeface="Wingdings" panose="05000000000000000000" pitchFamily="2" charset="2"/>
                        <a:buNone/>
                      </a:pPr>
                      <a:endParaRPr lang="en-US" sz="10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318654"/>
                  </a:ext>
                </a:extLst>
              </a:tr>
              <a:tr h="621630">
                <a:tc vMerge="1">
                  <a:txBody>
                    <a:bodyPr/>
                    <a:lstStyle/>
                    <a:p>
                      <a:endParaRPr lang="en-US"/>
                    </a:p>
                  </a:txBody>
                  <a:tcPr/>
                </a:tc>
                <a:tc>
                  <a:txBody>
                    <a:bodyPr/>
                    <a:lstStyle/>
                    <a:p>
                      <a:pPr marL="342900" indent="-342900">
                        <a:spcBef>
                          <a:spcPts val="600"/>
                        </a:spcBef>
                        <a:spcAft>
                          <a:spcPts val="600"/>
                        </a:spcAft>
                        <a:buFont typeface="Wingdings" panose="05000000000000000000" pitchFamily="2" charset="2"/>
                        <a:buChar char="Ø"/>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chuẩn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tắc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Y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nhóm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gói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pPr marL="0" indent="0">
                        <a:spcBef>
                          <a:spcPts val="600"/>
                        </a:spcBef>
                        <a:spcAft>
                          <a:spcPts val="600"/>
                        </a:spcAft>
                        <a:buFont typeface="Wingdings" panose="05000000000000000000" pitchFamily="2" charset="2"/>
                        <a:buNone/>
                      </a:pPr>
                      <a:endParaRPr lang="en-US" sz="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85475"/>
                  </a:ext>
                </a:extLst>
              </a:tr>
              <a:tr h="800247">
                <a:tc vMerge="1">
                  <a:txBody>
                    <a:bodyPr/>
                    <a:lstStyle/>
                    <a:p>
                      <a:pPr>
                        <a:lnSpc>
                          <a:spcPct val="150000"/>
                        </a:lnSpc>
                      </a:pPr>
                      <a:endParaRPr lang="en-US" sz="240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spcBef>
                          <a:spcPts val="600"/>
                        </a:spcBef>
                        <a:spcAft>
                          <a:spcPts val="600"/>
                        </a:spcAft>
                        <a:buFont typeface="Wingdings" panose="05000000000000000000" pitchFamily="2" charset="2"/>
                        <a:buChar char="Ø"/>
                      </a:pP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chuẩn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giá</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502833"/>
                  </a:ext>
                </a:extLst>
              </a:tr>
            </a:tbl>
          </a:graphicData>
        </a:graphic>
      </p:graphicFrame>
      <p:sp>
        <p:nvSpPr>
          <p:cNvPr id="2" name="TextBox 1">
            <a:extLst>
              <a:ext uri="{FF2B5EF4-FFF2-40B4-BE49-F238E27FC236}">
                <a16:creationId xmlns:a16="http://schemas.microsoft.com/office/drawing/2014/main" id="{91EEAA4F-5744-FE6E-CFF6-7EF3153BBF2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649423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762"/>
            <a:ext cx="12193270" cy="6868159"/>
            <a:chOff x="0" y="-4762"/>
            <a:chExt cx="12193270" cy="6868159"/>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5" name="object 5"/>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6" name="object 6"/>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7" name="object 7"/>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8" name="object 8"/>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9" name="object 9"/>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0" name="object 10"/>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1" name="object 11"/>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2" name="object 12"/>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3" name="object 13"/>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grpSp>
      <p:sp>
        <p:nvSpPr>
          <p:cNvPr id="14" name="object 14"/>
          <p:cNvSpPr txBox="1">
            <a:spLocks noGrp="1"/>
          </p:cNvSpPr>
          <p:nvPr>
            <p:ph type="title"/>
          </p:nvPr>
        </p:nvSpPr>
        <p:spPr>
          <a:xfrm>
            <a:off x="1178877" y="410764"/>
            <a:ext cx="9834245" cy="391160"/>
          </a:xfrm>
          <a:prstGeom prst="rect">
            <a:avLst/>
          </a:prstGeom>
        </p:spPr>
        <p:txBody>
          <a:bodyPr vert="horz" wrap="square" lIns="0" tIns="12700" rIns="0" bIns="0" rtlCol="0">
            <a:spAutoFit/>
          </a:bodyPr>
          <a:lstStyle/>
          <a:p>
            <a:pPr marL="12700" algn="ctr">
              <a:lnSpc>
                <a:spcPct val="100000"/>
              </a:lnSpc>
              <a:spcBef>
                <a:spcPts val="100"/>
              </a:spcBef>
            </a:pPr>
            <a:r>
              <a:rPr lang="vi-VN" spc="-20" dirty="0">
                <a:solidFill>
                  <a:srgbClr val="000000"/>
                </a:solidFill>
              </a:rPr>
              <a:t>MUA</a:t>
            </a:r>
            <a:r>
              <a:rPr lang="vi-VN" spc="-170" dirty="0">
                <a:solidFill>
                  <a:srgbClr val="000000"/>
                </a:solidFill>
              </a:rPr>
              <a:t> </a:t>
            </a:r>
            <a:r>
              <a:rPr lang="vi-VN" dirty="0">
                <a:solidFill>
                  <a:srgbClr val="000000"/>
                </a:solidFill>
              </a:rPr>
              <a:t>THUỐC,</a:t>
            </a:r>
            <a:r>
              <a:rPr lang="vi-VN" spc="-25" dirty="0">
                <a:solidFill>
                  <a:srgbClr val="000000"/>
                </a:solidFill>
              </a:rPr>
              <a:t> </a:t>
            </a:r>
            <a:r>
              <a:rPr lang="vi-VN" spc="-10" dirty="0">
                <a:solidFill>
                  <a:srgbClr val="000000"/>
                </a:solidFill>
              </a:rPr>
              <a:t>HÓA</a:t>
            </a:r>
            <a:r>
              <a:rPr lang="vi-VN" spc="-145" dirty="0">
                <a:solidFill>
                  <a:srgbClr val="000000"/>
                </a:solidFill>
              </a:rPr>
              <a:t> </a:t>
            </a:r>
            <a:r>
              <a:rPr lang="vi-VN" spc="-30" dirty="0">
                <a:solidFill>
                  <a:srgbClr val="000000"/>
                </a:solidFill>
              </a:rPr>
              <a:t>CHẤT,</a:t>
            </a:r>
            <a:r>
              <a:rPr lang="vi-VN" spc="-45" dirty="0">
                <a:solidFill>
                  <a:srgbClr val="000000"/>
                </a:solidFill>
              </a:rPr>
              <a:t> </a:t>
            </a:r>
            <a:r>
              <a:rPr lang="vi-VN" dirty="0">
                <a:solidFill>
                  <a:srgbClr val="000000"/>
                </a:solidFill>
              </a:rPr>
              <a:t>VẬT</a:t>
            </a:r>
            <a:r>
              <a:rPr lang="vi-VN" spc="-85" dirty="0">
                <a:solidFill>
                  <a:srgbClr val="000000"/>
                </a:solidFill>
              </a:rPr>
              <a:t> </a:t>
            </a:r>
            <a:r>
              <a:rPr lang="vi-VN" dirty="0">
                <a:solidFill>
                  <a:srgbClr val="000000"/>
                </a:solidFill>
              </a:rPr>
              <a:t>TƯ</a:t>
            </a:r>
            <a:r>
              <a:rPr lang="vi-VN" spc="-35" dirty="0">
                <a:solidFill>
                  <a:srgbClr val="000000"/>
                </a:solidFill>
              </a:rPr>
              <a:t> </a:t>
            </a:r>
            <a:r>
              <a:rPr lang="vi-VN" dirty="0">
                <a:solidFill>
                  <a:srgbClr val="000000"/>
                </a:solidFill>
              </a:rPr>
              <a:t>XÉT</a:t>
            </a:r>
            <a:r>
              <a:rPr lang="vi-VN" spc="-55" dirty="0">
                <a:solidFill>
                  <a:srgbClr val="000000"/>
                </a:solidFill>
              </a:rPr>
              <a:t> </a:t>
            </a:r>
            <a:r>
              <a:rPr lang="vi-VN" dirty="0">
                <a:solidFill>
                  <a:srgbClr val="000000"/>
                </a:solidFill>
              </a:rPr>
              <a:t>NGHIỆM,</a:t>
            </a:r>
            <a:r>
              <a:rPr lang="vi-VN" spc="-80" dirty="0">
                <a:solidFill>
                  <a:srgbClr val="000000"/>
                </a:solidFill>
              </a:rPr>
              <a:t> </a:t>
            </a:r>
            <a:r>
              <a:rPr lang="vi-VN" dirty="0">
                <a:solidFill>
                  <a:srgbClr val="000000"/>
                </a:solidFill>
              </a:rPr>
              <a:t>THIẾT</a:t>
            </a:r>
            <a:r>
              <a:rPr lang="vi-VN" spc="-70" dirty="0">
                <a:solidFill>
                  <a:srgbClr val="000000"/>
                </a:solidFill>
              </a:rPr>
              <a:t> </a:t>
            </a:r>
            <a:r>
              <a:rPr lang="vi-VN" dirty="0">
                <a:solidFill>
                  <a:srgbClr val="000000"/>
                </a:solidFill>
              </a:rPr>
              <a:t>BỊ</a:t>
            </a:r>
            <a:r>
              <a:rPr lang="vi-VN" spc="-110" dirty="0">
                <a:solidFill>
                  <a:srgbClr val="000000"/>
                </a:solidFill>
              </a:rPr>
              <a:t> </a:t>
            </a:r>
            <a:r>
              <a:rPr lang="vi-VN" spc="-20" dirty="0">
                <a:solidFill>
                  <a:srgbClr val="000000"/>
                </a:solidFill>
              </a:rPr>
              <a:t>Y</a:t>
            </a:r>
            <a:r>
              <a:rPr lang="vi-VN" spc="-140" dirty="0">
                <a:solidFill>
                  <a:srgbClr val="000000"/>
                </a:solidFill>
              </a:rPr>
              <a:t> </a:t>
            </a:r>
            <a:r>
              <a:rPr lang="vi-VN" spc="-25" dirty="0">
                <a:solidFill>
                  <a:srgbClr val="000000"/>
                </a:solidFill>
              </a:rPr>
              <a:t>TẾ</a:t>
            </a:r>
          </a:p>
        </p:txBody>
      </p:sp>
      <p:grpSp>
        <p:nvGrpSpPr>
          <p:cNvPr id="15" name="object 15"/>
          <p:cNvGrpSpPr/>
          <p:nvPr/>
        </p:nvGrpSpPr>
        <p:grpSpPr>
          <a:xfrm>
            <a:off x="1178877" y="1482852"/>
            <a:ext cx="10017443" cy="1083945"/>
            <a:chOff x="2773679" y="1482852"/>
            <a:chExt cx="7082155" cy="1083945"/>
          </a:xfrm>
        </p:grpSpPr>
        <p:pic>
          <p:nvPicPr>
            <p:cNvPr id="16" name="object 16"/>
            <p:cNvPicPr/>
            <p:nvPr/>
          </p:nvPicPr>
          <p:blipFill>
            <a:blip r:embed="rId3" cstate="print"/>
            <a:stretch>
              <a:fillRect/>
            </a:stretch>
          </p:blipFill>
          <p:spPr>
            <a:xfrm>
              <a:off x="2773679" y="1482852"/>
              <a:ext cx="7082028" cy="1083564"/>
            </a:xfrm>
            <a:prstGeom prst="rect">
              <a:avLst/>
            </a:prstGeom>
          </p:spPr>
        </p:pic>
        <p:sp>
          <p:nvSpPr>
            <p:cNvPr id="17" name="object 17"/>
            <p:cNvSpPr/>
            <p:nvPr/>
          </p:nvSpPr>
          <p:spPr>
            <a:xfrm>
              <a:off x="2819399" y="1502664"/>
              <a:ext cx="6995159" cy="996950"/>
            </a:xfrm>
            <a:custGeom>
              <a:avLst/>
              <a:gdLst/>
              <a:ahLst/>
              <a:cxnLst/>
              <a:rect l="l" t="t" r="r" b="b"/>
              <a:pathLst>
                <a:path w="6995159" h="996950">
                  <a:moveTo>
                    <a:pt x="6895465" y="0"/>
                  </a:moveTo>
                  <a:lnTo>
                    <a:pt x="99694" y="0"/>
                  </a:lnTo>
                  <a:lnTo>
                    <a:pt x="60864" y="7826"/>
                  </a:lnTo>
                  <a:lnTo>
                    <a:pt x="29178" y="29178"/>
                  </a:lnTo>
                  <a:lnTo>
                    <a:pt x="7826" y="60864"/>
                  </a:lnTo>
                  <a:lnTo>
                    <a:pt x="0" y="99695"/>
                  </a:lnTo>
                  <a:lnTo>
                    <a:pt x="0" y="897001"/>
                  </a:lnTo>
                  <a:lnTo>
                    <a:pt x="7826" y="935831"/>
                  </a:lnTo>
                  <a:lnTo>
                    <a:pt x="29178" y="967517"/>
                  </a:lnTo>
                  <a:lnTo>
                    <a:pt x="60864" y="988869"/>
                  </a:lnTo>
                  <a:lnTo>
                    <a:pt x="99694" y="996696"/>
                  </a:lnTo>
                  <a:lnTo>
                    <a:pt x="6895465" y="996696"/>
                  </a:lnTo>
                  <a:lnTo>
                    <a:pt x="6934295" y="988869"/>
                  </a:lnTo>
                  <a:lnTo>
                    <a:pt x="6965981" y="967517"/>
                  </a:lnTo>
                  <a:lnTo>
                    <a:pt x="6987333" y="935831"/>
                  </a:lnTo>
                  <a:lnTo>
                    <a:pt x="6995159" y="897001"/>
                  </a:lnTo>
                  <a:lnTo>
                    <a:pt x="6995159" y="99695"/>
                  </a:lnTo>
                  <a:lnTo>
                    <a:pt x="6987333" y="60864"/>
                  </a:lnTo>
                  <a:lnTo>
                    <a:pt x="6965981" y="29178"/>
                  </a:lnTo>
                  <a:lnTo>
                    <a:pt x="6934295" y="7826"/>
                  </a:lnTo>
                  <a:lnTo>
                    <a:pt x="6895465" y="0"/>
                  </a:lnTo>
                  <a:close/>
                </a:path>
              </a:pathLst>
            </a:custGeom>
            <a:solidFill>
              <a:srgbClr val="EBEBEB"/>
            </a:solidFill>
          </p:spPr>
          <p:txBody>
            <a:bodyPr wrap="square" lIns="0" tIns="0" rIns="0" bIns="0" rtlCol="0"/>
            <a:lstStyle/>
            <a:p>
              <a:endParaRPr/>
            </a:p>
          </p:txBody>
        </p:sp>
        <p:sp>
          <p:nvSpPr>
            <p:cNvPr id="18" name="object 18"/>
            <p:cNvSpPr/>
            <p:nvPr/>
          </p:nvSpPr>
          <p:spPr>
            <a:xfrm>
              <a:off x="2819399" y="1502664"/>
              <a:ext cx="6995159" cy="996950"/>
            </a:xfrm>
            <a:custGeom>
              <a:avLst/>
              <a:gdLst/>
              <a:ahLst/>
              <a:cxnLst/>
              <a:rect l="l" t="t" r="r" b="b"/>
              <a:pathLst>
                <a:path w="6995159" h="996950">
                  <a:moveTo>
                    <a:pt x="0" y="99695"/>
                  </a:moveTo>
                  <a:lnTo>
                    <a:pt x="7826" y="60864"/>
                  </a:lnTo>
                  <a:lnTo>
                    <a:pt x="29178" y="29178"/>
                  </a:lnTo>
                  <a:lnTo>
                    <a:pt x="60864" y="7826"/>
                  </a:lnTo>
                  <a:lnTo>
                    <a:pt x="99694" y="0"/>
                  </a:lnTo>
                  <a:lnTo>
                    <a:pt x="6895465" y="0"/>
                  </a:lnTo>
                  <a:lnTo>
                    <a:pt x="6934295" y="7826"/>
                  </a:lnTo>
                  <a:lnTo>
                    <a:pt x="6965981" y="29178"/>
                  </a:lnTo>
                  <a:lnTo>
                    <a:pt x="6987333" y="60864"/>
                  </a:lnTo>
                  <a:lnTo>
                    <a:pt x="6995159" y="99695"/>
                  </a:lnTo>
                  <a:lnTo>
                    <a:pt x="6995159" y="897001"/>
                  </a:lnTo>
                  <a:lnTo>
                    <a:pt x="6987333" y="935831"/>
                  </a:lnTo>
                  <a:lnTo>
                    <a:pt x="6965981" y="967517"/>
                  </a:lnTo>
                  <a:lnTo>
                    <a:pt x="6934295" y="988869"/>
                  </a:lnTo>
                  <a:lnTo>
                    <a:pt x="6895465" y="996696"/>
                  </a:lnTo>
                  <a:lnTo>
                    <a:pt x="99694" y="996696"/>
                  </a:lnTo>
                  <a:lnTo>
                    <a:pt x="60864" y="988869"/>
                  </a:lnTo>
                  <a:lnTo>
                    <a:pt x="29178" y="967517"/>
                  </a:lnTo>
                  <a:lnTo>
                    <a:pt x="7826" y="935831"/>
                  </a:lnTo>
                  <a:lnTo>
                    <a:pt x="0" y="897001"/>
                  </a:lnTo>
                  <a:lnTo>
                    <a:pt x="0" y="99695"/>
                  </a:lnTo>
                  <a:close/>
                </a:path>
              </a:pathLst>
            </a:custGeom>
            <a:ln w="12192">
              <a:solidFill>
                <a:srgbClr val="95D141"/>
              </a:solidFill>
            </a:ln>
          </p:spPr>
          <p:txBody>
            <a:bodyPr wrap="square" lIns="0" tIns="0" rIns="0" bIns="0" rtlCol="0"/>
            <a:lstStyle/>
            <a:p>
              <a:endParaRPr/>
            </a:p>
          </p:txBody>
        </p:sp>
      </p:grpSp>
      <p:sp>
        <p:nvSpPr>
          <p:cNvPr id="19" name="object 19"/>
          <p:cNvSpPr txBox="1"/>
          <p:nvPr/>
        </p:nvSpPr>
        <p:spPr>
          <a:xfrm>
            <a:off x="1346200" y="775980"/>
            <a:ext cx="9398000" cy="1956946"/>
          </a:xfrm>
          <a:prstGeom prst="rect">
            <a:avLst/>
          </a:prstGeom>
        </p:spPr>
        <p:txBody>
          <a:bodyPr vert="horz" wrap="square" lIns="0" tIns="12700" rIns="0" bIns="0" rtlCol="0">
            <a:spAutoFit/>
          </a:bodyPr>
          <a:lstStyle/>
          <a:p>
            <a:pPr marL="12700" algn="ctr">
              <a:lnSpc>
                <a:spcPct val="100000"/>
              </a:lnSpc>
              <a:spcBef>
                <a:spcPts val="100"/>
              </a:spcBef>
            </a:pPr>
            <a:r>
              <a:rPr lang="vi-VN" sz="2400" b="1" spc="-10" dirty="0">
                <a:latin typeface="Times New Roman"/>
                <a:cs typeface="Times New Roman"/>
              </a:rPr>
              <a:t>LỰA</a:t>
            </a:r>
            <a:r>
              <a:rPr lang="vi-VN" sz="2400" b="1" spc="-140" dirty="0">
                <a:latin typeface="Times New Roman"/>
                <a:cs typeface="Times New Roman"/>
              </a:rPr>
              <a:t> </a:t>
            </a:r>
            <a:r>
              <a:rPr lang="vi-VN" sz="2400" b="1" dirty="0">
                <a:latin typeface="Times New Roman"/>
                <a:cs typeface="Times New Roman"/>
              </a:rPr>
              <a:t>CHỌN</a:t>
            </a:r>
            <a:r>
              <a:rPr lang="vi-VN" sz="2400" b="1" spc="-30" dirty="0">
                <a:latin typeface="Times New Roman"/>
                <a:cs typeface="Times New Roman"/>
              </a:rPr>
              <a:t> </a:t>
            </a:r>
            <a:r>
              <a:rPr lang="vi-VN" sz="2400" b="1" dirty="0">
                <a:latin typeface="Times New Roman"/>
                <a:cs typeface="Times New Roman"/>
              </a:rPr>
              <a:t>NHÀ</a:t>
            </a:r>
            <a:r>
              <a:rPr lang="vi-VN" sz="2400" b="1" spc="-55" dirty="0">
                <a:latin typeface="Times New Roman"/>
                <a:cs typeface="Times New Roman"/>
              </a:rPr>
              <a:t> </a:t>
            </a:r>
            <a:r>
              <a:rPr lang="vi-VN" sz="2400" b="1" dirty="0">
                <a:latin typeface="Times New Roman"/>
                <a:cs typeface="Times New Roman"/>
              </a:rPr>
              <a:t>THẦU</a:t>
            </a:r>
            <a:r>
              <a:rPr lang="vi-VN" sz="2400" b="1" spc="-60" dirty="0">
                <a:latin typeface="Times New Roman"/>
                <a:cs typeface="Times New Roman"/>
              </a:rPr>
              <a:t> </a:t>
            </a:r>
            <a:r>
              <a:rPr lang="vi-VN" sz="2400" b="1" dirty="0">
                <a:latin typeface="Times New Roman"/>
                <a:cs typeface="Times New Roman"/>
              </a:rPr>
              <a:t>THEO</a:t>
            </a:r>
            <a:r>
              <a:rPr lang="vi-VN" sz="2400" b="1" spc="-30" dirty="0">
                <a:latin typeface="Times New Roman"/>
                <a:cs typeface="Times New Roman"/>
              </a:rPr>
              <a:t> </a:t>
            </a:r>
            <a:r>
              <a:rPr lang="vi-VN" sz="2400" b="1" dirty="0">
                <a:latin typeface="Times New Roman"/>
                <a:cs typeface="Times New Roman"/>
              </a:rPr>
              <a:t>SỐ</a:t>
            </a:r>
            <a:r>
              <a:rPr lang="vi-VN" sz="2400" b="1" spc="-20" dirty="0">
                <a:latin typeface="Times New Roman"/>
                <a:cs typeface="Times New Roman"/>
              </a:rPr>
              <a:t> </a:t>
            </a:r>
            <a:r>
              <a:rPr lang="vi-VN" sz="2400" b="1" dirty="0">
                <a:latin typeface="Times New Roman"/>
                <a:cs typeface="Times New Roman"/>
              </a:rPr>
              <a:t>LƯỢNG</a:t>
            </a:r>
            <a:r>
              <a:rPr lang="vi-VN" sz="2400" b="1" spc="-25" dirty="0">
                <a:latin typeface="Times New Roman"/>
                <a:cs typeface="Times New Roman"/>
              </a:rPr>
              <a:t> </a:t>
            </a:r>
            <a:r>
              <a:rPr lang="vi-VN" sz="2400" b="1" dirty="0">
                <a:latin typeface="Times New Roman"/>
                <a:cs typeface="Times New Roman"/>
              </a:rPr>
              <a:t>DỊCH</a:t>
            </a:r>
            <a:r>
              <a:rPr lang="vi-VN" sz="2400" b="1" spc="-50" dirty="0">
                <a:latin typeface="Times New Roman"/>
                <a:cs typeface="Times New Roman"/>
              </a:rPr>
              <a:t> </a:t>
            </a:r>
            <a:r>
              <a:rPr lang="vi-VN" sz="2400" b="1" dirty="0">
                <a:latin typeface="Times New Roman"/>
                <a:cs typeface="Times New Roman"/>
              </a:rPr>
              <a:t>VỤ</a:t>
            </a:r>
            <a:r>
              <a:rPr lang="vi-VN" sz="2400" b="1" spc="-20" dirty="0">
                <a:latin typeface="Times New Roman"/>
                <a:cs typeface="Times New Roman"/>
              </a:rPr>
              <a:t> </a:t>
            </a:r>
            <a:r>
              <a:rPr lang="vi-VN" sz="2400" b="1" dirty="0">
                <a:latin typeface="Times New Roman"/>
                <a:cs typeface="Times New Roman"/>
              </a:rPr>
              <a:t>KỸ</a:t>
            </a:r>
            <a:r>
              <a:rPr lang="vi-VN" sz="2400" b="1" spc="-70" dirty="0">
                <a:latin typeface="Times New Roman"/>
                <a:cs typeface="Times New Roman"/>
              </a:rPr>
              <a:t> </a:t>
            </a:r>
            <a:r>
              <a:rPr lang="vi-VN" sz="2400" b="1" spc="-10" dirty="0">
                <a:latin typeface="Times New Roman"/>
                <a:cs typeface="Times New Roman"/>
              </a:rPr>
              <a:t>THUẬT</a:t>
            </a:r>
            <a:endParaRPr lang="en-US" sz="2400" spc="-10" dirty="0">
              <a:latin typeface="Times New Roman"/>
              <a:cs typeface="Times New Roman"/>
            </a:endParaRPr>
          </a:p>
          <a:p>
            <a:pPr marL="12700" algn="ctr">
              <a:lnSpc>
                <a:spcPct val="100000"/>
              </a:lnSpc>
              <a:spcBef>
                <a:spcPts val="100"/>
              </a:spcBef>
            </a:pPr>
            <a:endParaRPr lang="en-US" sz="2400" b="1" spc="-10" dirty="0">
              <a:latin typeface="Times New Roman"/>
              <a:cs typeface="Times New Roman"/>
            </a:endParaRPr>
          </a:p>
          <a:p>
            <a:pPr marL="12700" algn="ctr">
              <a:lnSpc>
                <a:spcPct val="100000"/>
              </a:lnSpc>
              <a:spcBef>
                <a:spcPts val="100"/>
              </a:spcBef>
            </a:pPr>
            <a:endParaRPr lang="en-US" sz="2400" b="1" spc="-10" dirty="0">
              <a:latin typeface="Times New Roman"/>
              <a:cs typeface="Times New Roman"/>
            </a:endParaRPr>
          </a:p>
          <a:p>
            <a:pPr marL="12700" algn="ctr">
              <a:lnSpc>
                <a:spcPct val="100000"/>
              </a:lnSpc>
              <a:spcBef>
                <a:spcPts val="100"/>
              </a:spcBef>
            </a:pPr>
            <a:r>
              <a:rPr sz="1700" b="1" dirty="0">
                <a:latin typeface="Times New Roman"/>
                <a:cs typeface="Times New Roman"/>
              </a:rPr>
              <a:t>HSMT</a:t>
            </a:r>
            <a:r>
              <a:rPr sz="1700" b="1" spc="-50" dirty="0">
                <a:latin typeface="Times New Roman"/>
                <a:cs typeface="Times New Roman"/>
              </a:rPr>
              <a:t> </a:t>
            </a:r>
            <a:r>
              <a:rPr sz="1700" b="1" dirty="0">
                <a:latin typeface="Times New Roman"/>
                <a:cs typeface="Times New Roman"/>
              </a:rPr>
              <a:t>gói</a:t>
            </a:r>
            <a:r>
              <a:rPr sz="1700" b="1" spc="-5" dirty="0">
                <a:latin typeface="Times New Roman"/>
                <a:cs typeface="Times New Roman"/>
              </a:rPr>
              <a:t> </a:t>
            </a:r>
            <a:r>
              <a:rPr sz="1700" b="1" dirty="0">
                <a:latin typeface="Times New Roman"/>
                <a:cs typeface="Times New Roman"/>
              </a:rPr>
              <a:t>thầu</a:t>
            </a:r>
            <a:r>
              <a:rPr sz="1700" b="1" spc="-15" dirty="0">
                <a:latin typeface="Times New Roman"/>
                <a:cs typeface="Times New Roman"/>
              </a:rPr>
              <a:t> </a:t>
            </a:r>
            <a:r>
              <a:rPr sz="1700" b="1" dirty="0">
                <a:latin typeface="Times New Roman"/>
                <a:cs typeface="Times New Roman"/>
              </a:rPr>
              <a:t>cung</a:t>
            </a:r>
            <a:r>
              <a:rPr sz="1700" b="1" spc="-25" dirty="0">
                <a:latin typeface="Times New Roman"/>
                <a:cs typeface="Times New Roman"/>
              </a:rPr>
              <a:t> </a:t>
            </a:r>
            <a:r>
              <a:rPr sz="1700" b="1" dirty="0">
                <a:latin typeface="Times New Roman"/>
                <a:cs typeface="Times New Roman"/>
              </a:rPr>
              <a:t>cấp</a:t>
            </a:r>
            <a:r>
              <a:rPr sz="1700" b="1" spc="-15" dirty="0">
                <a:latin typeface="Times New Roman"/>
                <a:cs typeface="Times New Roman"/>
              </a:rPr>
              <a:t> </a:t>
            </a:r>
            <a:r>
              <a:rPr sz="1700" b="1" dirty="0">
                <a:latin typeface="Times New Roman"/>
                <a:cs typeface="Times New Roman"/>
              </a:rPr>
              <a:t>trọn</a:t>
            </a:r>
            <a:r>
              <a:rPr sz="1700" b="1" spc="-20" dirty="0">
                <a:latin typeface="Times New Roman"/>
                <a:cs typeface="Times New Roman"/>
              </a:rPr>
              <a:t> </a:t>
            </a:r>
            <a:r>
              <a:rPr sz="1700" b="1" dirty="0">
                <a:latin typeface="Times New Roman"/>
                <a:cs typeface="Times New Roman"/>
              </a:rPr>
              <a:t>gói</a:t>
            </a:r>
            <a:r>
              <a:rPr sz="1700" b="1" spc="-5" dirty="0">
                <a:latin typeface="Times New Roman"/>
                <a:cs typeface="Times New Roman"/>
              </a:rPr>
              <a:t> </a:t>
            </a:r>
            <a:r>
              <a:rPr sz="1700" b="1" dirty="0">
                <a:latin typeface="Times New Roman"/>
                <a:cs typeface="Times New Roman"/>
              </a:rPr>
              <a:t>thiết</a:t>
            </a:r>
            <a:r>
              <a:rPr sz="1700" b="1" spc="-10" dirty="0">
                <a:latin typeface="Times New Roman"/>
                <a:cs typeface="Times New Roman"/>
              </a:rPr>
              <a:t> </a:t>
            </a:r>
            <a:r>
              <a:rPr sz="1700" b="1" dirty="0">
                <a:latin typeface="Times New Roman"/>
                <a:cs typeface="Times New Roman"/>
              </a:rPr>
              <a:t>bị,</a:t>
            </a:r>
            <a:r>
              <a:rPr sz="1700" b="1" spc="-5" dirty="0">
                <a:latin typeface="Times New Roman"/>
                <a:cs typeface="Times New Roman"/>
              </a:rPr>
              <a:t> </a:t>
            </a:r>
            <a:r>
              <a:rPr sz="1700" b="1" dirty="0">
                <a:latin typeface="Times New Roman"/>
                <a:cs typeface="Times New Roman"/>
              </a:rPr>
              <a:t>hóa</a:t>
            </a:r>
            <a:r>
              <a:rPr sz="1700" b="1" spc="-25" dirty="0">
                <a:latin typeface="Times New Roman"/>
                <a:cs typeface="Times New Roman"/>
              </a:rPr>
              <a:t> </a:t>
            </a:r>
            <a:r>
              <a:rPr sz="1700" b="1" dirty="0">
                <a:latin typeface="Times New Roman"/>
                <a:cs typeface="Times New Roman"/>
              </a:rPr>
              <a:t>chất,</a:t>
            </a:r>
            <a:r>
              <a:rPr sz="1700" b="1" spc="-10" dirty="0">
                <a:latin typeface="Times New Roman"/>
                <a:cs typeface="Times New Roman"/>
              </a:rPr>
              <a:t> </a:t>
            </a:r>
            <a:r>
              <a:rPr sz="1700" b="1" dirty="0">
                <a:latin typeface="Times New Roman"/>
                <a:cs typeface="Times New Roman"/>
              </a:rPr>
              <a:t>vật</a:t>
            </a:r>
            <a:r>
              <a:rPr sz="1700" b="1" spc="-20" dirty="0">
                <a:latin typeface="Times New Roman"/>
                <a:cs typeface="Times New Roman"/>
              </a:rPr>
              <a:t> </a:t>
            </a:r>
            <a:r>
              <a:rPr sz="1700" b="1" dirty="0">
                <a:latin typeface="Times New Roman"/>
                <a:cs typeface="Times New Roman"/>
              </a:rPr>
              <a:t>tư</a:t>
            </a:r>
            <a:r>
              <a:rPr sz="1700" b="1" spc="-10" dirty="0">
                <a:latin typeface="Times New Roman"/>
                <a:cs typeface="Times New Roman"/>
              </a:rPr>
              <a:t> </a:t>
            </a:r>
            <a:r>
              <a:rPr sz="1700" b="1" dirty="0">
                <a:latin typeface="Times New Roman"/>
                <a:cs typeface="Times New Roman"/>
              </a:rPr>
              <a:t>xét</a:t>
            </a:r>
            <a:r>
              <a:rPr sz="1700" b="1" spc="-5" dirty="0">
                <a:latin typeface="Times New Roman"/>
                <a:cs typeface="Times New Roman"/>
              </a:rPr>
              <a:t> </a:t>
            </a:r>
            <a:r>
              <a:rPr sz="1700" b="1" spc="-10" dirty="0">
                <a:latin typeface="Times New Roman"/>
                <a:cs typeface="Times New Roman"/>
              </a:rPr>
              <a:t>nghiệm, </a:t>
            </a:r>
            <a:r>
              <a:rPr sz="1700" b="1" dirty="0">
                <a:latin typeface="Times New Roman"/>
                <a:cs typeface="Times New Roman"/>
              </a:rPr>
              <a:t>dịch</a:t>
            </a:r>
            <a:r>
              <a:rPr sz="1700" b="1" spc="-30" dirty="0">
                <a:latin typeface="Times New Roman"/>
                <a:cs typeface="Times New Roman"/>
              </a:rPr>
              <a:t> </a:t>
            </a:r>
            <a:r>
              <a:rPr sz="1700" b="1" dirty="0">
                <a:latin typeface="Times New Roman"/>
                <a:cs typeface="Times New Roman"/>
              </a:rPr>
              <a:t>vụ</a:t>
            </a:r>
            <a:r>
              <a:rPr sz="1700" b="1" spc="-25" dirty="0">
                <a:latin typeface="Times New Roman"/>
                <a:cs typeface="Times New Roman"/>
              </a:rPr>
              <a:t> </a:t>
            </a:r>
            <a:r>
              <a:rPr sz="1700" b="1" dirty="0">
                <a:latin typeface="Times New Roman"/>
                <a:cs typeface="Times New Roman"/>
              </a:rPr>
              <a:t>đi</a:t>
            </a:r>
            <a:r>
              <a:rPr sz="1700" b="1" spc="-20" dirty="0">
                <a:latin typeface="Times New Roman"/>
                <a:cs typeface="Times New Roman"/>
              </a:rPr>
              <a:t> </a:t>
            </a:r>
            <a:r>
              <a:rPr sz="1700" b="1" dirty="0">
                <a:latin typeface="Times New Roman"/>
                <a:cs typeface="Times New Roman"/>
              </a:rPr>
              <a:t>kèm</a:t>
            </a:r>
            <a:r>
              <a:rPr sz="1700" b="1" spc="-15" dirty="0">
                <a:latin typeface="Times New Roman"/>
                <a:cs typeface="Times New Roman"/>
              </a:rPr>
              <a:t> </a:t>
            </a:r>
            <a:r>
              <a:rPr sz="1700" b="1" dirty="0">
                <a:latin typeface="Times New Roman"/>
                <a:cs typeface="Times New Roman"/>
              </a:rPr>
              <a:t>(không</a:t>
            </a:r>
            <a:r>
              <a:rPr sz="1700" b="1" spc="-15" dirty="0">
                <a:latin typeface="Times New Roman"/>
                <a:cs typeface="Times New Roman"/>
              </a:rPr>
              <a:t> </a:t>
            </a:r>
            <a:r>
              <a:rPr sz="1700" b="1" dirty="0">
                <a:latin typeface="Times New Roman"/>
                <a:cs typeface="Times New Roman"/>
              </a:rPr>
              <a:t>bao</a:t>
            </a:r>
            <a:r>
              <a:rPr sz="1700" b="1" spc="-40" dirty="0">
                <a:latin typeface="Times New Roman"/>
                <a:cs typeface="Times New Roman"/>
              </a:rPr>
              <a:t> </a:t>
            </a:r>
            <a:r>
              <a:rPr sz="1700" b="1" dirty="0">
                <a:latin typeface="Times New Roman"/>
                <a:cs typeface="Times New Roman"/>
              </a:rPr>
              <a:t>gồm</a:t>
            </a:r>
            <a:r>
              <a:rPr sz="1700" b="1" spc="-20" dirty="0">
                <a:latin typeface="Times New Roman"/>
                <a:cs typeface="Times New Roman"/>
              </a:rPr>
              <a:t> </a:t>
            </a:r>
            <a:r>
              <a:rPr sz="1700" b="1" dirty="0">
                <a:latin typeface="Times New Roman"/>
                <a:cs typeface="Times New Roman"/>
              </a:rPr>
              <a:t>nhân</a:t>
            </a:r>
            <a:r>
              <a:rPr sz="1700" b="1" spc="-30" dirty="0">
                <a:latin typeface="Times New Roman"/>
                <a:cs typeface="Times New Roman"/>
              </a:rPr>
              <a:t> </a:t>
            </a:r>
            <a:r>
              <a:rPr sz="1700" b="1" dirty="0">
                <a:latin typeface="Times New Roman"/>
                <a:cs typeface="Times New Roman"/>
              </a:rPr>
              <a:t>công</a:t>
            </a:r>
            <a:r>
              <a:rPr sz="1700" b="1" spc="-30" dirty="0">
                <a:latin typeface="Times New Roman"/>
                <a:cs typeface="Times New Roman"/>
              </a:rPr>
              <a:t> </a:t>
            </a:r>
            <a:r>
              <a:rPr sz="1700" b="1" dirty="0">
                <a:latin typeface="Times New Roman"/>
                <a:cs typeface="Times New Roman"/>
              </a:rPr>
              <a:t>vận</a:t>
            </a:r>
            <a:r>
              <a:rPr sz="1700" b="1" spc="-25" dirty="0">
                <a:latin typeface="Times New Roman"/>
                <a:cs typeface="Times New Roman"/>
              </a:rPr>
              <a:t> </a:t>
            </a:r>
            <a:r>
              <a:rPr sz="1700" b="1" dirty="0">
                <a:latin typeface="Times New Roman"/>
                <a:cs typeface="Times New Roman"/>
              </a:rPr>
              <a:t>hành)</a:t>
            </a:r>
            <a:r>
              <a:rPr sz="1700" b="1" spc="-15" dirty="0">
                <a:latin typeface="Times New Roman"/>
                <a:cs typeface="Times New Roman"/>
              </a:rPr>
              <a:t> </a:t>
            </a:r>
            <a:r>
              <a:rPr sz="1700" b="1" spc="-20" dirty="0" err="1">
                <a:latin typeface="Times New Roman"/>
                <a:cs typeface="Times New Roman"/>
              </a:rPr>
              <a:t>gồm</a:t>
            </a:r>
            <a:r>
              <a:rPr sz="1700" b="1" spc="-20" dirty="0">
                <a:latin typeface="Times New Roman"/>
                <a:cs typeface="Times New Roman"/>
              </a:rPr>
              <a:t>:</a:t>
            </a:r>
            <a:endParaRPr lang="en-US" sz="1700" b="1" spc="-20" dirty="0">
              <a:latin typeface="Times New Roman"/>
              <a:cs typeface="Times New Roman"/>
            </a:endParaRPr>
          </a:p>
          <a:p>
            <a:pPr marL="12700" algn="ctr">
              <a:lnSpc>
                <a:spcPct val="100000"/>
              </a:lnSpc>
              <a:spcBef>
                <a:spcPts val="100"/>
              </a:spcBef>
            </a:pPr>
            <a:endParaRPr sz="1700" dirty="0">
              <a:latin typeface="Times New Roman"/>
              <a:cs typeface="Times New Roman"/>
            </a:endParaRPr>
          </a:p>
        </p:txBody>
      </p:sp>
      <p:grpSp>
        <p:nvGrpSpPr>
          <p:cNvPr id="20" name="object 20"/>
          <p:cNvGrpSpPr/>
          <p:nvPr/>
        </p:nvGrpSpPr>
        <p:grpSpPr>
          <a:xfrm>
            <a:off x="848867" y="2489961"/>
            <a:ext cx="5479415" cy="3876040"/>
            <a:chOff x="848867" y="2489961"/>
            <a:chExt cx="5479415" cy="3876040"/>
          </a:xfrm>
        </p:grpSpPr>
        <p:sp>
          <p:nvSpPr>
            <p:cNvPr id="21" name="object 21"/>
            <p:cNvSpPr/>
            <p:nvPr/>
          </p:nvSpPr>
          <p:spPr>
            <a:xfrm>
              <a:off x="2041397" y="2500121"/>
              <a:ext cx="4276725" cy="549275"/>
            </a:xfrm>
            <a:custGeom>
              <a:avLst/>
              <a:gdLst/>
              <a:ahLst/>
              <a:cxnLst/>
              <a:rect l="l" t="t" r="r" b="b"/>
              <a:pathLst>
                <a:path w="4276725" h="549275">
                  <a:moveTo>
                    <a:pt x="4276471" y="0"/>
                  </a:moveTo>
                  <a:lnTo>
                    <a:pt x="4276471" y="274574"/>
                  </a:lnTo>
                  <a:lnTo>
                    <a:pt x="0" y="274574"/>
                  </a:lnTo>
                  <a:lnTo>
                    <a:pt x="0" y="549275"/>
                  </a:lnTo>
                </a:path>
              </a:pathLst>
            </a:custGeom>
            <a:ln w="19812">
              <a:solidFill>
                <a:srgbClr val="49A0BD"/>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848867" y="3028187"/>
              <a:ext cx="2378964" cy="3337560"/>
            </a:xfrm>
            <a:prstGeom prst="rect">
              <a:avLst/>
            </a:prstGeom>
          </p:spPr>
        </p:pic>
        <p:pic>
          <p:nvPicPr>
            <p:cNvPr id="23" name="object 23"/>
            <p:cNvPicPr/>
            <p:nvPr/>
          </p:nvPicPr>
          <p:blipFill>
            <a:blip r:embed="rId5" cstate="print"/>
            <a:stretch>
              <a:fillRect/>
            </a:stretch>
          </p:blipFill>
          <p:spPr>
            <a:xfrm>
              <a:off x="908303" y="4012691"/>
              <a:ext cx="2313432" cy="1405128"/>
            </a:xfrm>
            <a:prstGeom prst="rect">
              <a:avLst/>
            </a:prstGeom>
          </p:spPr>
        </p:pic>
        <p:sp>
          <p:nvSpPr>
            <p:cNvPr id="24" name="object 24"/>
            <p:cNvSpPr/>
            <p:nvPr/>
          </p:nvSpPr>
          <p:spPr>
            <a:xfrm>
              <a:off x="894587" y="3047999"/>
              <a:ext cx="2292350" cy="3251200"/>
            </a:xfrm>
            <a:custGeom>
              <a:avLst/>
              <a:gdLst/>
              <a:ahLst/>
              <a:cxnLst/>
              <a:rect l="l" t="t" r="r" b="b"/>
              <a:pathLst>
                <a:path w="2292350" h="3251200">
                  <a:moveTo>
                    <a:pt x="2062861" y="0"/>
                  </a:moveTo>
                  <a:lnTo>
                    <a:pt x="229209" y="0"/>
                  </a:lnTo>
                  <a:lnTo>
                    <a:pt x="183014" y="4656"/>
                  </a:lnTo>
                  <a:lnTo>
                    <a:pt x="139988" y="18012"/>
                  </a:lnTo>
                  <a:lnTo>
                    <a:pt x="101054" y="39145"/>
                  </a:lnTo>
                  <a:lnTo>
                    <a:pt x="67132" y="67135"/>
                  </a:lnTo>
                  <a:lnTo>
                    <a:pt x="39144" y="101060"/>
                  </a:lnTo>
                  <a:lnTo>
                    <a:pt x="18011" y="139999"/>
                  </a:lnTo>
                  <a:lnTo>
                    <a:pt x="4656" y="183031"/>
                  </a:lnTo>
                  <a:lnTo>
                    <a:pt x="0" y="229235"/>
                  </a:lnTo>
                  <a:lnTo>
                    <a:pt x="0" y="3021482"/>
                  </a:lnTo>
                  <a:lnTo>
                    <a:pt x="4656" y="3067677"/>
                  </a:lnTo>
                  <a:lnTo>
                    <a:pt x="18011" y="3110703"/>
                  </a:lnTo>
                  <a:lnTo>
                    <a:pt x="39144" y="3149637"/>
                  </a:lnTo>
                  <a:lnTo>
                    <a:pt x="67132" y="3183559"/>
                  </a:lnTo>
                  <a:lnTo>
                    <a:pt x="101054" y="3211547"/>
                  </a:lnTo>
                  <a:lnTo>
                    <a:pt x="139988" y="3232680"/>
                  </a:lnTo>
                  <a:lnTo>
                    <a:pt x="183014" y="3246035"/>
                  </a:lnTo>
                  <a:lnTo>
                    <a:pt x="229209" y="3250692"/>
                  </a:lnTo>
                  <a:lnTo>
                    <a:pt x="2062861" y="3250692"/>
                  </a:lnTo>
                  <a:lnTo>
                    <a:pt x="2109064" y="3246035"/>
                  </a:lnTo>
                  <a:lnTo>
                    <a:pt x="2152096" y="3232680"/>
                  </a:lnTo>
                  <a:lnTo>
                    <a:pt x="2191035" y="3211547"/>
                  </a:lnTo>
                  <a:lnTo>
                    <a:pt x="2224960" y="3183559"/>
                  </a:lnTo>
                  <a:lnTo>
                    <a:pt x="2252950" y="3149637"/>
                  </a:lnTo>
                  <a:lnTo>
                    <a:pt x="2274083" y="3110703"/>
                  </a:lnTo>
                  <a:lnTo>
                    <a:pt x="2287439" y="3067677"/>
                  </a:lnTo>
                  <a:lnTo>
                    <a:pt x="2292096" y="3021482"/>
                  </a:lnTo>
                  <a:lnTo>
                    <a:pt x="2292096" y="229235"/>
                  </a:lnTo>
                  <a:lnTo>
                    <a:pt x="2287439" y="183031"/>
                  </a:lnTo>
                  <a:lnTo>
                    <a:pt x="2274083" y="139999"/>
                  </a:lnTo>
                  <a:lnTo>
                    <a:pt x="2252950" y="101060"/>
                  </a:lnTo>
                  <a:lnTo>
                    <a:pt x="2224960" y="67135"/>
                  </a:lnTo>
                  <a:lnTo>
                    <a:pt x="2191035" y="39145"/>
                  </a:lnTo>
                  <a:lnTo>
                    <a:pt x="2152096" y="18012"/>
                  </a:lnTo>
                  <a:lnTo>
                    <a:pt x="2109064" y="4656"/>
                  </a:lnTo>
                  <a:lnTo>
                    <a:pt x="2062861" y="0"/>
                  </a:lnTo>
                  <a:close/>
                </a:path>
              </a:pathLst>
            </a:custGeom>
            <a:solidFill>
              <a:srgbClr val="EBEBEB"/>
            </a:solidFill>
          </p:spPr>
          <p:txBody>
            <a:bodyPr wrap="square" lIns="0" tIns="0" rIns="0" bIns="0" rtlCol="0"/>
            <a:lstStyle/>
            <a:p>
              <a:endParaRPr/>
            </a:p>
          </p:txBody>
        </p:sp>
        <p:sp>
          <p:nvSpPr>
            <p:cNvPr id="25" name="object 25"/>
            <p:cNvSpPr/>
            <p:nvPr/>
          </p:nvSpPr>
          <p:spPr>
            <a:xfrm>
              <a:off x="894587" y="3047999"/>
              <a:ext cx="2292350" cy="3251200"/>
            </a:xfrm>
            <a:custGeom>
              <a:avLst/>
              <a:gdLst/>
              <a:ahLst/>
              <a:cxnLst/>
              <a:rect l="l" t="t" r="r" b="b"/>
              <a:pathLst>
                <a:path w="2292350" h="3251200">
                  <a:moveTo>
                    <a:pt x="0" y="229235"/>
                  </a:moveTo>
                  <a:lnTo>
                    <a:pt x="4656" y="183031"/>
                  </a:lnTo>
                  <a:lnTo>
                    <a:pt x="18011" y="139999"/>
                  </a:lnTo>
                  <a:lnTo>
                    <a:pt x="39144" y="101060"/>
                  </a:lnTo>
                  <a:lnTo>
                    <a:pt x="67132" y="67135"/>
                  </a:lnTo>
                  <a:lnTo>
                    <a:pt x="101054" y="39145"/>
                  </a:lnTo>
                  <a:lnTo>
                    <a:pt x="139988" y="18012"/>
                  </a:lnTo>
                  <a:lnTo>
                    <a:pt x="183014" y="4656"/>
                  </a:lnTo>
                  <a:lnTo>
                    <a:pt x="229209" y="0"/>
                  </a:lnTo>
                  <a:lnTo>
                    <a:pt x="2062861" y="0"/>
                  </a:lnTo>
                  <a:lnTo>
                    <a:pt x="2109064" y="4656"/>
                  </a:lnTo>
                  <a:lnTo>
                    <a:pt x="2152096" y="18012"/>
                  </a:lnTo>
                  <a:lnTo>
                    <a:pt x="2191035" y="39145"/>
                  </a:lnTo>
                  <a:lnTo>
                    <a:pt x="2224960" y="67135"/>
                  </a:lnTo>
                  <a:lnTo>
                    <a:pt x="2252950" y="101060"/>
                  </a:lnTo>
                  <a:lnTo>
                    <a:pt x="2274083" y="139999"/>
                  </a:lnTo>
                  <a:lnTo>
                    <a:pt x="2287439" y="183031"/>
                  </a:lnTo>
                  <a:lnTo>
                    <a:pt x="2292096" y="229235"/>
                  </a:lnTo>
                  <a:lnTo>
                    <a:pt x="2292096" y="3021482"/>
                  </a:lnTo>
                  <a:lnTo>
                    <a:pt x="2287439" y="3067677"/>
                  </a:lnTo>
                  <a:lnTo>
                    <a:pt x="2274083" y="3110703"/>
                  </a:lnTo>
                  <a:lnTo>
                    <a:pt x="2252950" y="3149637"/>
                  </a:lnTo>
                  <a:lnTo>
                    <a:pt x="2224960" y="3183559"/>
                  </a:lnTo>
                  <a:lnTo>
                    <a:pt x="2191035" y="3211547"/>
                  </a:lnTo>
                  <a:lnTo>
                    <a:pt x="2152096" y="3232680"/>
                  </a:lnTo>
                  <a:lnTo>
                    <a:pt x="2109064" y="3246035"/>
                  </a:lnTo>
                  <a:lnTo>
                    <a:pt x="2062861" y="3250692"/>
                  </a:lnTo>
                  <a:lnTo>
                    <a:pt x="229209" y="3250692"/>
                  </a:lnTo>
                  <a:lnTo>
                    <a:pt x="183014" y="3246035"/>
                  </a:lnTo>
                  <a:lnTo>
                    <a:pt x="139988" y="3232680"/>
                  </a:lnTo>
                  <a:lnTo>
                    <a:pt x="101054" y="3211547"/>
                  </a:lnTo>
                  <a:lnTo>
                    <a:pt x="67132" y="3183559"/>
                  </a:lnTo>
                  <a:lnTo>
                    <a:pt x="39144" y="3149637"/>
                  </a:lnTo>
                  <a:lnTo>
                    <a:pt x="18011" y="3110703"/>
                  </a:lnTo>
                  <a:lnTo>
                    <a:pt x="4656" y="3067677"/>
                  </a:lnTo>
                  <a:lnTo>
                    <a:pt x="0" y="3021482"/>
                  </a:lnTo>
                  <a:lnTo>
                    <a:pt x="0" y="229235"/>
                  </a:lnTo>
                  <a:close/>
                </a:path>
              </a:pathLst>
            </a:custGeom>
            <a:ln w="12192">
              <a:solidFill>
                <a:srgbClr val="95D141"/>
              </a:solidFill>
            </a:ln>
          </p:spPr>
          <p:txBody>
            <a:bodyPr wrap="square" lIns="0" tIns="0" rIns="0" bIns="0" rtlCol="0"/>
            <a:lstStyle/>
            <a:p>
              <a:endParaRPr/>
            </a:p>
          </p:txBody>
        </p:sp>
      </p:grpSp>
      <p:sp>
        <p:nvSpPr>
          <p:cNvPr id="26" name="object 26"/>
          <p:cNvSpPr txBox="1"/>
          <p:nvPr/>
        </p:nvSpPr>
        <p:spPr>
          <a:xfrm>
            <a:off x="1061110" y="4063365"/>
            <a:ext cx="1960245" cy="1178560"/>
          </a:xfrm>
          <a:prstGeom prst="rect">
            <a:avLst/>
          </a:prstGeom>
        </p:spPr>
        <p:txBody>
          <a:bodyPr vert="horz" wrap="square" lIns="0" tIns="48260" rIns="0" bIns="0" rtlCol="0">
            <a:spAutoFit/>
          </a:bodyPr>
          <a:lstStyle/>
          <a:p>
            <a:pPr marL="17145" marR="5080" indent="-5080">
              <a:lnSpc>
                <a:spcPct val="86300"/>
              </a:lnSpc>
              <a:spcBef>
                <a:spcPts val="380"/>
              </a:spcBef>
            </a:pPr>
            <a:r>
              <a:rPr sz="1700" dirty="0">
                <a:latin typeface="Times New Roman"/>
                <a:cs typeface="Times New Roman"/>
              </a:rPr>
              <a:t>1.</a:t>
            </a:r>
            <a:r>
              <a:rPr sz="1700" spc="-75" dirty="0">
                <a:latin typeface="Times New Roman"/>
                <a:cs typeface="Times New Roman"/>
              </a:rPr>
              <a:t> </a:t>
            </a:r>
            <a:r>
              <a:rPr sz="1700" dirty="0">
                <a:latin typeface="Times New Roman"/>
                <a:cs typeface="Times New Roman"/>
              </a:rPr>
              <a:t>Yêu</a:t>
            </a:r>
            <a:r>
              <a:rPr sz="1700" spc="-10" dirty="0">
                <a:latin typeface="Times New Roman"/>
                <a:cs typeface="Times New Roman"/>
              </a:rPr>
              <a:t> </a:t>
            </a:r>
            <a:r>
              <a:rPr sz="1700" dirty="0">
                <a:latin typeface="Times New Roman"/>
                <a:cs typeface="Times New Roman"/>
              </a:rPr>
              <a:t>cầu</a:t>
            </a:r>
            <a:r>
              <a:rPr sz="1700" spc="-10" dirty="0">
                <a:latin typeface="Times New Roman"/>
                <a:cs typeface="Times New Roman"/>
              </a:rPr>
              <a:t> </a:t>
            </a:r>
            <a:r>
              <a:rPr sz="1700" dirty="0">
                <a:latin typeface="Times New Roman"/>
                <a:cs typeface="Times New Roman"/>
              </a:rPr>
              <a:t>về</a:t>
            </a:r>
            <a:r>
              <a:rPr sz="1700" spc="-10" dirty="0">
                <a:latin typeface="Times New Roman"/>
                <a:cs typeface="Times New Roman"/>
              </a:rPr>
              <a:t> </a:t>
            </a:r>
            <a:r>
              <a:rPr sz="1700" dirty="0">
                <a:latin typeface="Times New Roman"/>
                <a:cs typeface="Times New Roman"/>
              </a:rPr>
              <a:t>kỹ</a:t>
            </a:r>
            <a:r>
              <a:rPr sz="1700" spc="-10" dirty="0">
                <a:latin typeface="Times New Roman"/>
                <a:cs typeface="Times New Roman"/>
              </a:rPr>
              <a:t> thuật </a:t>
            </a:r>
            <a:r>
              <a:rPr sz="1700" dirty="0">
                <a:latin typeface="Times New Roman"/>
                <a:cs typeface="Times New Roman"/>
              </a:rPr>
              <a:t>đối</a:t>
            </a:r>
            <a:r>
              <a:rPr sz="1700" spc="-25" dirty="0">
                <a:latin typeface="Times New Roman"/>
                <a:cs typeface="Times New Roman"/>
              </a:rPr>
              <a:t> </a:t>
            </a:r>
            <a:r>
              <a:rPr sz="1700" dirty="0">
                <a:latin typeface="Times New Roman"/>
                <a:cs typeface="Times New Roman"/>
              </a:rPr>
              <a:t>với</a:t>
            </a:r>
            <a:r>
              <a:rPr sz="1700" spc="-10" dirty="0">
                <a:latin typeface="Times New Roman"/>
                <a:cs typeface="Times New Roman"/>
              </a:rPr>
              <a:t> </a:t>
            </a:r>
            <a:r>
              <a:rPr sz="1700" dirty="0">
                <a:latin typeface="Times New Roman"/>
                <a:cs typeface="Times New Roman"/>
              </a:rPr>
              <a:t>thiết</a:t>
            </a:r>
            <a:r>
              <a:rPr sz="1700" spc="-10" dirty="0">
                <a:latin typeface="Times New Roman"/>
                <a:cs typeface="Times New Roman"/>
              </a:rPr>
              <a:t> </a:t>
            </a:r>
            <a:r>
              <a:rPr sz="1700" dirty="0">
                <a:latin typeface="Times New Roman"/>
                <a:cs typeface="Times New Roman"/>
              </a:rPr>
              <a:t>bị;</a:t>
            </a:r>
            <a:r>
              <a:rPr sz="1700" spc="-5" dirty="0">
                <a:latin typeface="Times New Roman"/>
                <a:cs typeface="Times New Roman"/>
              </a:rPr>
              <a:t> </a:t>
            </a:r>
            <a:r>
              <a:rPr sz="1700" spc="-25" dirty="0">
                <a:latin typeface="Times New Roman"/>
                <a:cs typeface="Times New Roman"/>
              </a:rPr>
              <a:t>yêu </a:t>
            </a:r>
            <a:r>
              <a:rPr sz="1700" dirty="0">
                <a:latin typeface="Times New Roman"/>
                <a:cs typeface="Times New Roman"/>
              </a:rPr>
              <a:t>cầu</a:t>
            </a:r>
            <a:r>
              <a:rPr sz="1700" spc="-10" dirty="0">
                <a:latin typeface="Times New Roman"/>
                <a:cs typeface="Times New Roman"/>
              </a:rPr>
              <a:t> </a:t>
            </a:r>
            <a:r>
              <a:rPr sz="1700" dirty="0">
                <a:latin typeface="Times New Roman"/>
                <a:cs typeface="Times New Roman"/>
              </a:rPr>
              <a:t>đối</a:t>
            </a:r>
            <a:r>
              <a:rPr sz="1700" spc="-15" dirty="0">
                <a:latin typeface="Times New Roman"/>
                <a:cs typeface="Times New Roman"/>
              </a:rPr>
              <a:t> </a:t>
            </a:r>
            <a:r>
              <a:rPr sz="1700" dirty="0">
                <a:latin typeface="Times New Roman"/>
                <a:cs typeface="Times New Roman"/>
              </a:rPr>
              <a:t>với</a:t>
            </a:r>
            <a:r>
              <a:rPr sz="1700" spc="-5" dirty="0">
                <a:latin typeface="Times New Roman"/>
                <a:cs typeface="Times New Roman"/>
              </a:rPr>
              <a:t> </a:t>
            </a:r>
            <a:r>
              <a:rPr sz="1700" dirty="0">
                <a:latin typeface="Times New Roman"/>
                <a:cs typeface="Times New Roman"/>
              </a:rPr>
              <a:t>phần</a:t>
            </a:r>
            <a:r>
              <a:rPr sz="1700" spc="-10" dirty="0">
                <a:latin typeface="Times New Roman"/>
                <a:cs typeface="Times New Roman"/>
              </a:rPr>
              <a:t> </a:t>
            </a:r>
            <a:r>
              <a:rPr sz="1700" spc="-25" dirty="0">
                <a:latin typeface="Times New Roman"/>
                <a:cs typeface="Times New Roman"/>
              </a:rPr>
              <a:t>mềm </a:t>
            </a:r>
            <a:r>
              <a:rPr sz="1700" dirty="0">
                <a:latin typeface="Times New Roman"/>
                <a:cs typeface="Times New Roman"/>
              </a:rPr>
              <a:t>vận</a:t>
            </a:r>
            <a:r>
              <a:rPr sz="1700" spc="-15" dirty="0">
                <a:latin typeface="Times New Roman"/>
                <a:cs typeface="Times New Roman"/>
              </a:rPr>
              <a:t> </a:t>
            </a:r>
            <a:r>
              <a:rPr sz="1700" dirty="0">
                <a:latin typeface="Times New Roman"/>
                <a:cs typeface="Times New Roman"/>
              </a:rPr>
              <a:t>hành,</a:t>
            </a:r>
            <a:r>
              <a:rPr sz="1700" spc="-15" dirty="0">
                <a:latin typeface="Times New Roman"/>
                <a:cs typeface="Times New Roman"/>
              </a:rPr>
              <a:t> </a:t>
            </a:r>
            <a:r>
              <a:rPr sz="1700" dirty="0">
                <a:latin typeface="Times New Roman"/>
                <a:cs typeface="Times New Roman"/>
              </a:rPr>
              <a:t>hiệu</a:t>
            </a:r>
            <a:r>
              <a:rPr sz="1700" spc="-10" dirty="0">
                <a:latin typeface="Times New Roman"/>
                <a:cs typeface="Times New Roman"/>
              </a:rPr>
              <a:t> chỉnh</a:t>
            </a:r>
            <a:endParaRPr sz="1700">
              <a:latin typeface="Times New Roman"/>
              <a:cs typeface="Times New Roman"/>
            </a:endParaRPr>
          </a:p>
          <a:p>
            <a:pPr marL="676910">
              <a:lnSpc>
                <a:spcPts val="1755"/>
              </a:lnSpc>
            </a:pPr>
            <a:r>
              <a:rPr sz="1700" dirty="0">
                <a:latin typeface="Times New Roman"/>
                <a:cs typeface="Times New Roman"/>
              </a:rPr>
              <a:t>thiết</a:t>
            </a:r>
            <a:r>
              <a:rPr sz="1700" spc="-20" dirty="0">
                <a:latin typeface="Times New Roman"/>
                <a:cs typeface="Times New Roman"/>
              </a:rPr>
              <a:t> </a:t>
            </a:r>
            <a:r>
              <a:rPr sz="1700" spc="-25" dirty="0">
                <a:latin typeface="Times New Roman"/>
                <a:cs typeface="Times New Roman"/>
              </a:rPr>
              <a:t>bị</a:t>
            </a:r>
            <a:endParaRPr sz="1700">
              <a:latin typeface="Times New Roman"/>
              <a:cs typeface="Times New Roman"/>
            </a:endParaRPr>
          </a:p>
        </p:txBody>
      </p:sp>
      <p:grpSp>
        <p:nvGrpSpPr>
          <p:cNvPr id="27" name="object 27"/>
          <p:cNvGrpSpPr/>
          <p:nvPr/>
        </p:nvGrpSpPr>
        <p:grpSpPr>
          <a:xfrm>
            <a:off x="3589020" y="2489961"/>
            <a:ext cx="2740025" cy="3860800"/>
            <a:chOff x="3589020" y="2489961"/>
            <a:chExt cx="2740025" cy="3860800"/>
          </a:xfrm>
        </p:grpSpPr>
        <p:sp>
          <p:nvSpPr>
            <p:cNvPr id="28" name="object 28"/>
            <p:cNvSpPr/>
            <p:nvPr/>
          </p:nvSpPr>
          <p:spPr>
            <a:xfrm>
              <a:off x="4783074" y="2500121"/>
              <a:ext cx="1535430" cy="549275"/>
            </a:xfrm>
            <a:custGeom>
              <a:avLst/>
              <a:gdLst/>
              <a:ahLst/>
              <a:cxnLst/>
              <a:rect l="l" t="t" r="r" b="b"/>
              <a:pathLst>
                <a:path w="1535429" h="549275">
                  <a:moveTo>
                    <a:pt x="1535429" y="0"/>
                  </a:moveTo>
                  <a:lnTo>
                    <a:pt x="1535429" y="274574"/>
                  </a:lnTo>
                  <a:lnTo>
                    <a:pt x="0" y="274574"/>
                  </a:lnTo>
                  <a:lnTo>
                    <a:pt x="0" y="549275"/>
                  </a:lnTo>
                </a:path>
              </a:pathLst>
            </a:custGeom>
            <a:ln w="19812">
              <a:solidFill>
                <a:srgbClr val="49A0BD"/>
              </a:solidFill>
            </a:ln>
          </p:spPr>
          <p:txBody>
            <a:bodyPr wrap="square" lIns="0" tIns="0" rIns="0" bIns="0" rtlCol="0"/>
            <a:lstStyle/>
            <a:p>
              <a:endParaRPr/>
            </a:p>
          </p:txBody>
        </p:sp>
        <p:pic>
          <p:nvPicPr>
            <p:cNvPr id="29" name="object 29"/>
            <p:cNvPicPr/>
            <p:nvPr/>
          </p:nvPicPr>
          <p:blipFill>
            <a:blip r:embed="rId6" cstate="print"/>
            <a:stretch>
              <a:fillRect/>
            </a:stretch>
          </p:blipFill>
          <p:spPr>
            <a:xfrm>
              <a:off x="3589020" y="3028187"/>
              <a:ext cx="2380488" cy="3322320"/>
            </a:xfrm>
            <a:prstGeom prst="rect">
              <a:avLst/>
            </a:prstGeom>
          </p:spPr>
        </p:pic>
        <p:pic>
          <p:nvPicPr>
            <p:cNvPr id="30" name="object 30"/>
            <p:cNvPicPr/>
            <p:nvPr/>
          </p:nvPicPr>
          <p:blipFill>
            <a:blip r:embed="rId7" cstate="print"/>
            <a:stretch>
              <a:fillRect/>
            </a:stretch>
          </p:blipFill>
          <p:spPr>
            <a:xfrm>
              <a:off x="3645408" y="4227588"/>
              <a:ext cx="2319528" cy="958583"/>
            </a:xfrm>
            <a:prstGeom prst="rect">
              <a:avLst/>
            </a:prstGeom>
          </p:spPr>
        </p:pic>
        <p:sp>
          <p:nvSpPr>
            <p:cNvPr id="31" name="object 31"/>
            <p:cNvSpPr/>
            <p:nvPr/>
          </p:nvSpPr>
          <p:spPr>
            <a:xfrm>
              <a:off x="3634740" y="3047999"/>
              <a:ext cx="2293620" cy="3235960"/>
            </a:xfrm>
            <a:custGeom>
              <a:avLst/>
              <a:gdLst/>
              <a:ahLst/>
              <a:cxnLst/>
              <a:rect l="l" t="t" r="r" b="b"/>
              <a:pathLst>
                <a:path w="2293620" h="3235960">
                  <a:moveTo>
                    <a:pt x="2064258" y="0"/>
                  </a:moveTo>
                  <a:lnTo>
                    <a:pt x="229362" y="0"/>
                  </a:lnTo>
                  <a:lnTo>
                    <a:pt x="183153" y="4662"/>
                  </a:lnTo>
                  <a:lnTo>
                    <a:pt x="140106" y="18032"/>
                  </a:lnTo>
                  <a:lnTo>
                    <a:pt x="101147" y="39185"/>
                  </a:lnTo>
                  <a:lnTo>
                    <a:pt x="67198" y="67198"/>
                  </a:lnTo>
                  <a:lnTo>
                    <a:pt x="39185" y="101147"/>
                  </a:lnTo>
                  <a:lnTo>
                    <a:pt x="18032" y="140106"/>
                  </a:lnTo>
                  <a:lnTo>
                    <a:pt x="4662" y="183153"/>
                  </a:lnTo>
                  <a:lnTo>
                    <a:pt x="0" y="229362"/>
                  </a:lnTo>
                  <a:lnTo>
                    <a:pt x="0" y="3006090"/>
                  </a:lnTo>
                  <a:lnTo>
                    <a:pt x="4662" y="3052313"/>
                  </a:lnTo>
                  <a:lnTo>
                    <a:pt x="18032" y="3095366"/>
                  </a:lnTo>
                  <a:lnTo>
                    <a:pt x="39185" y="3134327"/>
                  </a:lnTo>
                  <a:lnTo>
                    <a:pt x="67198" y="3168272"/>
                  </a:lnTo>
                  <a:lnTo>
                    <a:pt x="101147" y="3196279"/>
                  </a:lnTo>
                  <a:lnTo>
                    <a:pt x="140106" y="3217427"/>
                  </a:lnTo>
                  <a:lnTo>
                    <a:pt x="183153" y="3230792"/>
                  </a:lnTo>
                  <a:lnTo>
                    <a:pt x="229362" y="3235452"/>
                  </a:lnTo>
                  <a:lnTo>
                    <a:pt x="2064258" y="3235452"/>
                  </a:lnTo>
                  <a:lnTo>
                    <a:pt x="2110466" y="3230792"/>
                  </a:lnTo>
                  <a:lnTo>
                    <a:pt x="2153513" y="3217427"/>
                  </a:lnTo>
                  <a:lnTo>
                    <a:pt x="2192472" y="3196279"/>
                  </a:lnTo>
                  <a:lnTo>
                    <a:pt x="2226421" y="3168272"/>
                  </a:lnTo>
                  <a:lnTo>
                    <a:pt x="2254434" y="3134327"/>
                  </a:lnTo>
                  <a:lnTo>
                    <a:pt x="2275587" y="3095366"/>
                  </a:lnTo>
                  <a:lnTo>
                    <a:pt x="2288957" y="3052313"/>
                  </a:lnTo>
                  <a:lnTo>
                    <a:pt x="2293620" y="3006090"/>
                  </a:lnTo>
                  <a:lnTo>
                    <a:pt x="2293620" y="229362"/>
                  </a:lnTo>
                  <a:lnTo>
                    <a:pt x="2288957" y="183153"/>
                  </a:lnTo>
                  <a:lnTo>
                    <a:pt x="2275587" y="140106"/>
                  </a:lnTo>
                  <a:lnTo>
                    <a:pt x="2254434" y="101147"/>
                  </a:lnTo>
                  <a:lnTo>
                    <a:pt x="2226421" y="67198"/>
                  </a:lnTo>
                  <a:lnTo>
                    <a:pt x="2192472" y="39185"/>
                  </a:lnTo>
                  <a:lnTo>
                    <a:pt x="2153513" y="18032"/>
                  </a:lnTo>
                  <a:lnTo>
                    <a:pt x="2110466" y="4662"/>
                  </a:lnTo>
                  <a:lnTo>
                    <a:pt x="2064258" y="0"/>
                  </a:lnTo>
                  <a:close/>
                </a:path>
              </a:pathLst>
            </a:custGeom>
            <a:solidFill>
              <a:srgbClr val="EBEBEB"/>
            </a:solidFill>
          </p:spPr>
          <p:txBody>
            <a:bodyPr wrap="square" lIns="0" tIns="0" rIns="0" bIns="0" rtlCol="0"/>
            <a:lstStyle/>
            <a:p>
              <a:endParaRPr/>
            </a:p>
          </p:txBody>
        </p:sp>
        <p:sp>
          <p:nvSpPr>
            <p:cNvPr id="32" name="object 32"/>
            <p:cNvSpPr/>
            <p:nvPr/>
          </p:nvSpPr>
          <p:spPr>
            <a:xfrm>
              <a:off x="3634740" y="3047999"/>
              <a:ext cx="2293620" cy="3235960"/>
            </a:xfrm>
            <a:custGeom>
              <a:avLst/>
              <a:gdLst/>
              <a:ahLst/>
              <a:cxnLst/>
              <a:rect l="l" t="t" r="r" b="b"/>
              <a:pathLst>
                <a:path w="2293620" h="3235960">
                  <a:moveTo>
                    <a:pt x="0" y="229362"/>
                  </a:moveTo>
                  <a:lnTo>
                    <a:pt x="4662" y="183153"/>
                  </a:lnTo>
                  <a:lnTo>
                    <a:pt x="18032" y="140106"/>
                  </a:lnTo>
                  <a:lnTo>
                    <a:pt x="39185" y="101147"/>
                  </a:lnTo>
                  <a:lnTo>
                    <a:pt x="67198" y="67198"/>
                  </a:lnTo>
                  <a:lnTo>
                    <a:pt x="101147" y="39185"/>
                  </a:lnTo>
                  <a:lnTo>
                    <a:pt x="140106" y="18032"/>
                  </a:lnTo>
                  <a:lnTo>
                    <a:pt x="183153" y="4662"/>
                  </a:lnTo>
                  <a:lnTo>
                    <a:pt x="229362" y="0"/>
                  </a:lnTo>
                  <a:lnTo>
                    <a:pt x="2064258" y="0"/>
                  </a:lnTo>
                  <a:lnTo>
                    <a:pt x="2110466" y="4662"/>
                  </a:lnTo>
                  <a:lnTo>
                    <a:pt x="2153513" y="18032"/>
                  </a:lnTo>
                  <a:lnTo>
                    <a:pt x="2192472" y="39185"/>
                  </a:lnTo>
                  <a:lnTo>
                    <a:pt x="2226421" y="67198"/>
                  </a:lnTo>
                  <a:lnTo>
                    <a:pt x="2254434" y="101147"/>
                  </a:lnTo>
                  <a:lnTo>
                    <a:pt x="2275587" y="140106"/>
                  </a:lnTo>
                  <a:lnTo>
                    <a:pt x="2288957" y="183153"/>
                  </a:lnTo>
                  <a:lnTo>
                    <a:pt x="2293620" y="229362"/>
                  </a:lnTo>
                  <a:lnTo>
                    <a:pt x="2293620" y="3006090"/>
                  </a:lnTo>
                  <a:lnTo>
                    <a:pt x="2288957" y="3052313"/>
                  </a:lnTo>
                  <a:lnTo>
                    <a:pt x="2275587" y="3095366"/>
                  </a:lnTo>
                  <a:lnTo>
                    <a:pt x="2254434" y="3134327"/>
                  </a:lnTo>
                  <a:lnTo>
                    <a:pt x="2226421" y="3168272"/>
                  </a:lnTo>
                  <a:lnTo>
                    <a:pt x="2192472" y="3196279"/>
                  </a:lnTo>
                  <a:lnTo>
                    <a:pt x="2153513" y="3217427"/>
                  </a:lnTo>
                  <a:lnTo>
                    <a:pt x="2110466" y="3230792"/>
                  </a:lnTo>
                  <a:lnTo>
                    <a:pt x="2064258" y="3235452"/>
                  </a:lnTo>
                  <a:lnTo>
                    <a:pt x="229362" y="3235452"/>
                  </a:lnTo>
                  <a:lnTo>
                    <a:pt x="183153" y="3230792"/>
                  </a:lnTo>
                  <a:lnTo>
                    <a:pt x="140106" y="3217427"/>
                  </a:lnTo>
                  <a:lnTo>
                    <a:pt x="101147" y="3196279"/>
                  </a:lnTo>
                  <a:lnTo>
                    <a:pt x="67198" y="3168272"/>
                  </a:lnTo>
                  <a:lnTo>
                    <a:pt x="39185" y="3134327"/>
                  </a:lnTo>
                  <a:lnTo>
                    <a:pt x="18032" y="3095366"/>
                  </a:lnTo>
                  <a:lnTo>
                    <a:pt x="4662" y="3052313"/>
                  </a:lnTo>
                  <a:lnTo>
                    <a:pt x="0" y="3006090"/>
                  </a:lnTo>
                  <a:lnTo>
                    <a:pt x="0" y="229362"/>
                  </a:lnTo>
                  <a:close/>
                </a:path>
              </a:pathLst>
            </a:custGeom>
            <a:ln w="12192">
              <a:solidFill>
                <a:srgbClr val="95D141"/>
              </a:solidFill>
            </a:ln>
          </p:spPr>
          <p:txBody>
            <a:bodyPr wrap="square" lIns="0" tIns="0" rIns="0" bIns="0" rtlCol="0"/>
            <a:lstStyle/>
            <a:p>
              <a:endParaRPr/>
            </a:p>
          </p:txBody>
        </p:sp>
      </p:grpSp>
      <p:sp>
        <p:nvSpPr>
          <p:cNvPr id="33" name="object 33"/>
          <p:cNvSpPr txBox="1"/>
          <p:nvPr/>
        </p:nvSpPr>
        <p:spPr>
          <a:xfrm>
            <a:off x="3797934" y="4279138"/>
            <a:ext cx="1966595" cy="732155"/>
          </a:xfrm>
          <a:prstGeom prst="rect">
            <a:avLst/>
          </a:prstGeom>
        </p:spPr>
        <p:txBody>
          <a:bodyPr vert="horz" wrap="square" lIns="0" tIns="50165" rIns="0" bIns="0" rtlCol="0">
            <a:spAutoFit/>
          </a:bodyPr>
          <a:lstStyle/>
          <a:p>
            <a:pPr marL="45720" marR="5080" indent="-33655">
              <a:lnSpc>
                <a:spcPts val="1760"/>
              </a:lnSpc>
              <a:spcBef>
                <a:spcPts val="395"/>
              </a:spcBef>
            </a:pPr>
            <a:r>
              <a:rPr sz="1700" dirty="0">
                <a:latin typeface="Times New Roman"/>
                <a:cs typeface="Times New Roman"/>
              </a:rPr>
              <a:t>2.</a:t>
            </a:r>
            <a:r>
              <a:rPr sz="1700" spc="-80" dirty="0">
                <a:latin typeface="Times New Roman"/>
                <a:cs typeface="Times New Roman"/>
              </a:rPr>
              <a:t> </a:t>
            </a:r>
            <a:r>
              <a:rPr sz="1700" dirty="0">
                <a:latin typeface="Times New Roman"/>
                <a:cs typeface="Times New Roman"/>
              </a:rPr>
              <a:t>Yêu</a:t>
            </a:r>
            <a:r>
              <a:rPr sz="1700" spc="-10" dirty="0">
                <a:latin typeface="Times New Roman"/>
                <a:cs typeface="Times New Roman"/>
              </a:rPr>
              <a:t> </a:t>
            </a:r>
            <a:r>
              <a:rPr sz="1700" dirty="0">
                <a:latin typeface="Times New Roman"/>
                <a:cs typeface="Times New Roman"/>
              </a:rPr>
              <a:t>cầu</a:t>
            </a:r>
            <a:r>
              <a:rPr sz="1700" spc="-15" dirty="0">
                <a:latin typeface="Times New Roman"/>
                <a:cs typeface="Times New Roman"/>
              </a:rPr>
              <a:t> </a:t>
            </a:r>
            <a:r>
              <a:rPr sz="1700" dirty="0">
                <a:latin typeface="Times New Roman"/>
                <a:cs typeface="Times New Roman"/>
              </a:rPr>
              <a:t>về</a:t>
            </a:r>
            <a:r>
              <a:rPr sz="1700" spc="-10" dirty="0">
                <a:latin typeface="Times New Roman"/>
                <a:cs typeface="Times New Roman"/>
              </a:rPr>
              <a:t> </a:t>
            </a:r>
            <a:r>
              <a:rPr sz="1700" dirty="0">
                <a:latin typeface="Times New Roman"/>
                <a:cs typeface="Times New Roman"/>
              </a:rPr>
              <a:t>thời</a:t>
            </a:r>
            <a:r>
              <a:rPr sz="1700" spc="-5" dirty="0">
                <a:latin typeface="Times New Roman"/>
                <a:cs typeface="Times New Roman"/>
              </a:rPr>
              <a:t> </a:t>
            </a:r>
            <a:r>
              <a:rPr sz="1700" spc="-25" dirty="0">
                <a:latin typeface="Times New Roman"/>
                <a:cs typeface="Times New Roman"/>
              </a:rPr>
              <a:t>hạn </a:t>
            </a:r>
            <a:r>
              <a:rPr sz="1700" dirty="0">
                <a:latin typeface="Times New Roman"/>
                <a:cs typeface="Times New Roman"/>
              </a:rPr>
              <a:t>sử</a:t>
            </a:r>
            <a:r>
              <a:rPr sz="1700" spc="-15" dirty="0">
                <a:latin typeface="Times New Roman"/>
                <a:cs typeface="Times New Roman"/>
              </a:rPr>
              <a:t> </a:t>
            </a:r>
            <a:r>
              <a:rPr sz="1700" dirty="0">
                <a:latin typeface="Times New Roman"/>
                <a:cs typeface="Times New Roman"/>
              </a:rPr>
              <a:t>dụng</a:t>
            </a:r>
            <a:r>
              <a:rPr sz="1700" spc="-15" dirty="0">
                <a:latin typeface="Times New Roman"/>
                <a:cs typeface="Times New Roman"/>
              </a:rPr>
              <a:t> </a:t>
            </a:r>
            <a:r>
              <a:rPr sz="1700" dirty="0">
                <a:latin typeface="Times New Roman"/>
                <a:cs typeface="Times New Roman"/>
              </a:rPr>
              <a:t>của</a:t>
            </a:r>
            <a:r>
              <a:rPr sz="1700" spc="-15" dirty="0">
                <a:latin typeface="Times New Roman"/>
                <a:cs typeface="Times New Roman"/>
              </a:rPr>
              <a:t> </a:t>
            </a:r>
            <a:r>
              <a:rPr sz="1700" dirty="0">
                <a:latin typeface="Times New Roman"/>
                <a:cs typeface="Times New Roman"/>
              </a:rPr>
              <a:t>hóa</a:t>
            </a:r>
            <a:r>
              <a:rPr sz="1700" spc="-15" dirty="0">
                <a:latin typeface="Times New Roman"/>
                <a:cs typeface="Times New Roman"/>
              </a:rPr>
              <a:t> </a:t>
            </a:r>
            <a:r>
              <a:rPr sz="1700" spc="-20" dirty="0">
                <a:latin typeface="Times New Roman"/>
                <a:cs typeface="Times New Roman"/>
              </a:rPr>
              <a:t>chất,</a:t>
            </a:r>
            <a:endParaRPr sz="1700">
              <a:latin typeface="Times New Roman"/>
              <a:cs typeface="Times New Roman"/>
            </a:endParaRPr>
          </a:p>
          <a:p>
            <a:pPr marL="226060">
              <a:lnSpc>
                <a:spcPts val="1745"/>
              </a:lnSpc>
            </a:pPr>
            <a:r>
              <a:rPr sz="1700" dirty="0">
                <a:latin typeface="Times New Roman"/>
                <a:cs typeface="Times New Roman"/>
              </a:rPr>
              <a:t>vật</a:t>
            </a:r>
            <a:r>
              <a:rPr sz="1700" spc="-25" dirty="0">
                <a:latin typeface="Times New Roman"/>
                <a:cs typeface="Times New Roman"/>
              </a:rPr>
              <a:t> </a:t>
            </a:r>
            <a:r>
              <a:rPr sz="1700" dirty="0">
                <a:latin typeface="Times New Roman"/>
                <a:cs typeface="Times New Roman"/>
              </a:rPr>
              <a:t>tư</a:t>
            </a:r>
            <a:r>
              <a:rPr sz="1700" spc="-10" dirty="0">
                <a:latin typeface="Times New Roman"/>
                <a:cs typeface="Times New Roman"/>
              </a:rPr>
              <a:t> </a:t>
            </a:r>
            <a:r>
              <a:rPr sz="1700" dirty="0">
                <a:latin typeface="Times New Roman"/>
                <a:cs typeface="Times New Roman"/>
              </a:rPr>
              <a:t>xét</a:t>
            </a:r>
            <a:r>
              <a:rPr sz="1700" spc="-5" dirty="0">
                <a:latin typeface="Times New Roman"/>
                <a:cs typeface="Times New Roman"/>
              </a:rPr>
              <a:t> </a:t>
            </a:r>
            <a:r>
              <a:rPr sz="1700" spc="-10" dirty="0">
                <a:latin typeface="Times New Roman"/>
                <a:cs typeface="Times New Roman"/>
              </a:rPr>
              <a:t>nghiệm</a:t>
            </a:r>
            <a:endParaRPr sz="1700">
              <a:latin typeface="Times New Roman"/>
              <a:cs typeface="Times New Roman"/>
            </a:endParaRPr>
          </a:p>
        </p:txBody>
      </p:sp>
      <p:grpSp>
        <p:nvGrpSpPr>
          <p:cNvPr id="34" name="object 34"/>
          <p:cNvGrpSpPr/>
          <p:nvPr/>
        </p:nvGrpSpPr>
        <p:grpSpPr>
          <a:xfrm>
            <a:off x="6307582" y="2489961"/>
            <a:ext cx="2743835" cy="3860800"/>
            <a:chOff x="6307582" y="2489961"/>
            <a:chExt cx="2743835" cy="3860800"/>
          </a:xfrm>
        </p:grpSpPr>
        <p:sp>
          <p:nvSpPr>
            <p:cNvPr id="35" name="object 35"/>
            <p:cNvSpPr/>
            <p:nvPr/>
          </p:nvSpPr>
          <p:spPr>
            <a:xfrm>
              <a:off x="6317742" y="2500121"/>
              <a:ext cx="1370965" cy="549275"/>
            </a:xfrm>
            <a:custGeom>
              <a:avLst/>
              <a:gdLst/>
              <a:ahLst/>
              <a:cxnLst/>
              <a:rect l="l" t="t" r="r" b="b"/>
              <a:pathLst>
                <a:path w="1370965" h="549275">
                  <a:moveTo>
                    <a:pt x="0" y="0"/>
                  </a:moveTo>
                  <a:lnTo>
                    <a:pt x="0" y="274574"/>
                  </a:lnTo>
                  <a:lnTo>
                    <a:pt x="1370457" y="274574"/>
                  </a:lnTo>
                  <a:lnTo>
                    <a:pt x="1370457" y="549275"/>
                  </a:lnTo>
                </a:path>
              </a:pathLst>
            </a:custGeom>
            <a:ln w="19812">
              <a:solidFill>
                <a:srgbClr val="49A0BD"/>
              </a:solidFill>
            </a:ln>
          </p:spPr>
          <p:txBody>
            <a:bodyPr wrap="square" lIns="0" tIns="0" rIns="0" bIns="0" rtlCol="0"/>
            <a:lstStyle/>
            <a:p>
              <a:endParaRPr/>
            </a:p>
          </p:txBody>
        </p:sp>
        <p:pic>
          <p:nvPicPr>
            <p:cNvPr id="36" name="object 36"/>
            <p:cNvPicPr/>
            <p:nvPr/>
          </p:nvPicPr>
          <p:blipFill>
            <a:blip r:embed="rId8" cstate="print"/>
            <a:stretch>
              <a:fillRect/>
            </a:stretch>
          </p:blipFill>
          <p:spPr>
            <a:xfrm>
              <a:off x="6330696" y="3028187"/>
              <a:ext cx="2709672" cy="3322320"/>
            </a:xfrm>
            <a:prstGeom prst="rect">
              <a:avLst/>
            </a:prstGeom>
          </p:spPr>
        </p:pic>
        <p:pic>
          <p:nvPicPr>
            <p:cNvPr id="37" name="object 37"/>
            <p:cNvPicPr/>
            <p:nvPr/>
          </p:nvPicPr>
          <p:blipFill>
            <a:blip r:embed="rId9" cstate="print"/>
            <a:stretch>
              <a:fillRect/>
            </a:stretch>
          </p:blipFill>
          <p:spPr>
            <a:xfrm>
              <a:off x="6371844" y="3781044"/>
              <a:ext cx="2679192" cy="1851660"/>
            </a:xfrm>
            <a:prstGeom prst="rect">
              <a:avLst/>
            </a:prstGeom>
          </p:spPr>
        </p:pic>
        <p:sp>
          <p:nvSpPr>
            <p:cNvPr id="38" name="object 38"/>
            <p:cNvSpPr/>
            <p:nvPr/>
          </p:nvSpPr>
          <p:spPr>
            <a:xfrm>
              <a:off x="6376416" y="3047999"/>
              <a:ext cx="2623185" cy="3235960"/>
            </a:xfrm>
            <a:custGeom>
              <a:avLst/>
              <a:gdLst/>
              <a:ahLst/>
              <a:cxnLst/>
              <a:rect l="l" t="t" r="r" b="b"/>
              <a:pathLst>
                <a:path w="2623184" h="3235960">
                  <a:moveTo>
                    <a:pt x="2360549" y="0"/>
                  </a:moveTo>
                  <a:lnTo>
                    <a:pt x="262255" y="0"/>
                  </a:lnTo>
                  <a:lnTo>
                    <a:pt x="215129" y="4227"/>
                  </a:lnTo>
                  <a:lnTo>
                    <a:pt x="170769" y="16414"/>
                  </a:lnTo>
                  <a:lnTo>
                    <a:pt x="129916" y="35818"/>
                  </a:lnTo>
                  <a:lnTo>
                    <a:pt x="93311" y="61698"/>
                  </a:lnTo>
                  <a:lnTo>
                    <a:pt x="61698" y="93311"/>
                  </a:lnTo>
                  <a:lnTo>
                    <a:pt x="35818" y="129916"/>
                  </a:lnTo>
                  <a:lnTo>
                    <a:pt x="16414" y="170769"/>
                  </a:lnTo>
                  <a:lnTo>
                    <a:pt x="4227" y="215129"/>
                  </a:lnTo>
                  <a:lnTo>
                    <a:pt x="0" y="262254"/>
                  </a:lnTo>
                  <a:lnTo>
                    <a:pt x="0" y="2973171"/>
                  </a:lnTo>
                  <a:lnTo>
                    <a:pt x="4227" y="3020317"/>
                  </a:lnTo>
                  <a:lnTo>
                    <a:pt x="16414" y="3064690"/>
                  </a:lnTo>
                  <a:lnTo>
                    <a:pt x="35818" y="3105550"/>
                  </a:lnTo>
                  <a:lnTo>
                    <a:pt x="61698" y="3142156"/>
                  </a:lnTo>
                  <a:lnTo>
                    <a:pt x="93311" y="3173767"/>
                  </a:lnTo>
                  <a:lnTo>
                    <a:pt x="129916" y="3199643"/>
                  </a:lnTo>
                  <a:lnTo>
                    <a:pt x="170769" y="3219043"/>
                  </a:lnTo>
                  <a:lnTo>
                    <a:pt x="215129" y="3231226"/>
                  </a:lnTo>
                  <a:lnTo>
                    <a:pt x="262255" y="3235452"/>
                  </a:lnTo>
                  <a:lnTo>
                    <a:pt x="2360549" y="3235452"/>
                  </a:lnTo>
                  <a:lnTo>
                    <a:pt x="2407674" y="3231226"/>
                  </a:lnTo>
                  <a:lnTo>
                    <a:pt x="2452034" y="3219043"/>
                  </a:lnTo>
                  <a:lnTo>
                    <a:pt x="2492887" y="3199643"/>
                  </a:lnTo>
                  <a:lnTo>
                    <a:pt x="2529492" y="3173767"/>
                  </a:lnTo>
                  <a:lnTo>
                    <a:pt x="2561105" y="3142156"/>
                  </a:lnTo>
                  <a:lnTo>
                    <a:pt x="2586985" y="3105550"/>
                  </a:lnTo>
                  <a:lnTo>
                    <a:pt x="2606389" y="3064690"/>
                  </a:lnTo>
                  <a:lnTo>
                    <a:pt x="2618576" y="3020317"/>
                  </a:lnTo>
                  <a:lnTo>
                    <a:pt x="2622804" y="2973171"/>
                  </a:lnTo>
                  <a:lnTo>
                    <a:pt x="2622804" y="262254"/>
                  </a:lnTo>
                  <a:lnTo>
                    <a:pt x="2618576" y="215129"/>
                  </a:lnTo>
                  <a:lnTo>
                    <a:pt x="2606389" y="170769"/>
                  </a:lnTo>
                  <a:lnTo>
                    <a:pt x="2586985" y="129916"/>
                  </a:lnTo>
                  <a:lnTo>
                    <a:pt x="2561105" y="93311"/>
                  </a:lnTo>
                  <a:lnTo>
                    <a:pt x="2529492" y="61698"/>
                  </a:lnTo>
                  <a:lnTo>
                    <a:pt x="2492887" y="35818"/>
                  </a:lnTo>
                  <a:lnTo>
                    <a:pt x="2452034" y="16414"/>
                  </a:lnTo>
                  <a:lnTo>
                    <a:pt x="2407674" y="4227"/>
                  </a:lnTo>
                  <a:lnTo>
                    <a:pt x="2360549" y="0"/>
                  </a:lnTo>
                  <a:close/>
                </a:path>
              </a:pathLst>
            </a:custGeom>
            <a:solidFill>
              <a:srgbClr val="EBEBEB"/>
            </a:solidFill>
          </p:spPr>
          <p:txBody>
            <a:bodyPr wrap="square" lIns="0" tIns="0" rIns="0" bIns="0" rtlCol="0"/>
            <a:lstStyle/>
            <a:p>
              <a:endParaRPr/>
            </a:p>
          </p:txBody>
        </p:sp>
        <p:sp>
          <p:nvSpPr>
            <p:cNvPr id="39" name="object 39"/>
            <p:cNvSpPr/>
            <p:nvPr/>
          </p:nvSpPr>
          <p:spPr>
            <a:xfrm>
              <a:off x="6376416" y="3047999"/>
              <a:ext cx="2623185" cy="3235960"/>
            </a:xfrm>
            <a:custGeom>
              <a:avLst/>
              <a:gdLst/>
              <a:ahLst/>
              <a:cxnLst/>
              <a:rect l="l" t="t" r="r" b="b"/>
              <a:pathLst>
                <a:path w="2623184" h="3235960">
                  <a:moveTo>
                    <a:pt x="0" y="262254"/>
                  </a:moveTo>
                  <a:lnTo>
                    <a:pt x="4227" y="215129"/>
                  </a:lnTo>
                  <a:lnTo>
                    <a:pt x="16414" y="170769"/>
                  </a:lnTo>
                  <a:lnTo>
                    <a:pt x="35818" y="129916"/>
                  </a:lnTo>
                  <a:lnTo>
                    <a:pt x="61698" y="93311"/>
                  </a:lnTo>
                  <a:lnTo>
                    <a:pt x="93311" y="61698"/>
                  </a:lnTo>
                  <a:lnTo>
                    <a:pt x="129916" y="35818"/>
                  </a:lnTo>
                  <a:lnTo>
                    <a:pt x="170769" y="16414"/>
                  </a:lnTo>
                  <a:lnTo>
                    <a:pt x="215129" y="4227"/>
                  </a:lnTo>
                  <a:lnTo>
                    <a:pt x="262255" y="0"/>
                  </a:lnTo>
                  <a:lnTo>
                    <a:pt x="2360549" y="0"/>
                  </a:lnTo>
                  <a:lnTo>
                    <a:pt x="2407674" y="4227"/>
                  </a:lnTo>
                  <a:lnTo>
                    <a:pt x="2452034" y="16414"/>
                  </a:lnTo>
                  <a:lnTo>
                    <a:pt x="2492887" y="35818"/>
                  </a:lnTo>
                  <a:lnTo>
                    <a:pt x="2529492" y="61698"/>
                  </a:lnTo>
                  <a:lnTo>
                    <a:pt x="2561105" y="93311"/>
                  </a:lnTo>
                  <a:lnTo>
                    <a:pt x="2586985" y="129916"/>
                  </a:lnTo>
                  <a:lnTo>
                    <a:pt x="2606389" y="170769"/>
                  </a:lnTo>
                  <a:lnTo>
                    <a:pt x="2618576" y="215129"/>
                  </a:lnTo>
                  <a:lnTo>
                    <a:pt x="2622804" y="262254"/>
                  </a:lnTo>
                  <a:lnTo>
                    <a:pt x="2622804" y="2973171"/>
                  </a:lnTo>
                  <a:lnTo>
                    <a:pt x="2618576" y="3020317"/>
                  </a:lnTo>
                  <a:lnTo>
                    <a:pt x="2606389" y="3064690"/>
                  </a:lnTo>
                  <a:lnTo>
                    <a:pt x="2586985" y="3105550"/>
                  </a:lnTo>
                  <a:lnTo>
                    <a:pt x="2561105" y="3142156"/>
                  </a:lnTo>
                  <a:lnTo>
                    <a:pt x="2529492" y="3173767"/>
                  </a:lnTo>
                  <a:lnTo>
                    <a:pt x="2492887" y="3199643"/>
                  </a:lnTo>
                  <a:lnTo>
                    <a:pt x="2452034" y="3219043"/>
                  </a:lnTo>
                  <a:lnTo>
                    <a:pt x="2407674" y="3231226"/>
                  </a:lnTo>
                  <a:lnTo>
                    <a:pt x="2360549" y="3235452"/>
                  </a:lnTo>
                  <a:lnTo>
                    <a:pt x="262255" y="3235452"/>
                  </a:lnTo>
                  <a:lnTo>
                    <a:pt x="215129" y="3231226"/>
                  </a:lnTo>
                  <a:lnTo>
                    <a:pt x="170769" y="3219043"/>
                  </a:lnTo>
                  <a:lnTo>
                    <a:pt x="129916" y="3199643"/>
                  </a:lnTo>
                  <a:lnTo>
                    <a:pt x="93311" y="3173767"/>
                  </a:lnTo>
                  <a:lnTo>
                    <a:pt x="61698" y="3142156"/>
                  </a:lnTo>
                  <a:lnTo>
                    <a:pt x="35818" y="3105550"/>
                  </a:lnTo>
                  <a:lnTo>
                    <a:pt x="16414" y="3064690"/>
                  </a:lnTo>
                  <a:lnTo>
                    <a:pt x="4227" y="3020317"/>
                  </a:lnTo>
                  <a:lnTo>
                    <a:pt x="0" y="2973171"/>
                  </a:lnTo>
                  <a:lnTo>
                    <a:pt x="0" y="262254"/>
                  </a:lnTo>
                  <a:close/>
                </a:path>
              </a:pathLst>
            </a:custGeom>
            <a:ln w="12192">
              <a:solidFill>
                <a:srgbClr val="95D141"/>
              </a:solidFill>
            </a:ln>
          </p:spPr>
          <p:txBody>
            <a:bodyPr wrap="square" lIns="0" tIns="0" rIns="0" bIns="0" rtlCol="0"/>
            <a:lstStyle/>
            <a:p>
              <a:endParaRPr/>
            </a:p>
          </p:txBody>
        </p:sp>
      </p:grpSp>
      <p:sp>
        <p:nvSpPr>
          <p:cNvPr id="40" name="object 40"/>
          <p:cNvSpPr txBox="1"/>
          <p:nvPr/>
        </p:nvSpPr>
        <p:spPr>
          <a:xfrm>
            <a:off x="6524370" y="3832605"/>
            <a:ext cx="2326640" cy="1625600"/>
          </a:xfrm>
          <a:prstGeom prst="rect">
            <a:avLst/>
          </a:prstGeom>
        </p:spPr>
        <p:txBody>
          <a:bodyPr vert="horz" wrap="square" lIns="0" tIns="48260" rIns="0" bIns="0" rtlCol="0">
            <a:spAutoFit/>
          </a:bodyPr>
          <a:lstStyle/>
          <a:p>
            <a:pPr marL="21590" marR="5080" indent="-9525">
              <a:lnSpc>
                <a:spcPct val="86300"/>
              </a:lnSpc>
              <a:spcBef>
                <a:spcPts val="380"/>
              </a:spcBef>
            </a:pPr>
            <a:r>
              <a:rPr sz="1700" dirty="0">
                <a:latin typeface="Times New Roman"/>
                <a:cs typeface="Times New Roman"/>
              </a:rPr>
              <a:t>3.</a:t>
            </a:r>
            <a:r>
              <a:rPr sz="1700" spc="-80" dirty="0">
                <a:latin typeface="Times New Roman"/>
                <a:cs typeface="Times New Roman"/>
              </a:rPr>
              <a:t> </a:t>
            </a:r>
            <a:r>
              <a:rPr sz="1700" dirty="0">
                <a:latin typeface="Times New Roman"/>
                <a:cs typeface="Times New Roman"/>
              </a:rPr>
              <a:t>Yêu</a:t>
            </a:r>
            <a:r>
              <a:rPr sz="1700" spc="-15" dirty="0">
                <a:latin typeface="Times New Roman"/>
                <a:cs typeface="Times New Roman"/>
              </a:rPr>
              <a:t> </a:t>
            </a:r>
            <a:r>
              <a:rPr sz="1700" dirty="0">
                <a:latin typeface="Times New Roman"/>
                <a:cs typeface="Times New Roman"/>
              </a:rPr>
              <a:t>cầu</a:t>
            </a:r>
            <a:r>
              <a:rPr sz="1700" spc="-15" dirty="0">
                <a:latin typeface="Times New Roman"/>
                <a:cs typeface="Times New Roman"/>
              </a:rPr>
              <a:t> </a:t>
            </a:r>
            <a:r>
              <a:rPr sz="1700" dirty="0">
                <a:latin typeface="Times New Roman"/>
                <a:cs typeface="Times New Roman"/>
              </a:rPr>
              <a:t>nhà</a:t>
            </a:r>
            <a:r>
              <a:rPr sz="1700" spc="-15" dirty="0">
                <a:latin typeface="Times New Roman"/>
                <a:cs typeface="Times New Roman"/>
              </a:rPr>
              <a:t> </a:t>
            </a:r>
            <a:r>
              <a:rPr sz="1700" dirty="0">
                <a:latin typeface="Times New Roman"/>
                <a:cs typeface="Times New Roman"/>
              </a:rPr>
              <a:t>thầu</a:t>
            </a:r>
            <a:r>
              <a:rPr sz="1700" spc="-15" dirty="0">
                <a:latin typeface="Times New Roman"/>
                <a:cs typeface="Times New Roman"/>
              </a:rPr>
              <a:t> </a:t>
            </a:r>
            <a:r>
              <a:rPr sz="1700" dirty="0">
                <a:latin typeface="Times New Roman"/>
                <a:cs typeface="Times New Roman"/>
              </a:rPr>
              <a:t>liệt</a:t>
            </a:r>
            <a:r>
              <a:rPr sz="1700" spc="5" dirty="0">
                <a:latin typeface="Times New Roman"/>
                <a:cs typeface="Times New Roman"/>
              </a:rPr>
              <a:t> </a:t>
            </a:r>
            <a:r>
              <a:rPr sz="1700" spc="-25" dirty="0">
                <a:latin typeface="Times New Roman"/>
                <a:cs typeface="Times New Roman"/>
              </a:rPr>
              <a:t>kê </a:t>
            </a:r>
            <a:r>
              <a:rPr sz="1700" dirty="0">
                <a:latin typeface="Times New Roman"/>
                <a:cs typeface="Times New Roman"/>
              </a:rPr>
              <a:t>tất</a:t>
            </a:r>
            <a:r>
              <a:rPr sz="1700" spc="-15" dirty="0">
                <a:latin typeface="Times New Roman"/>
                <a:cs typeface="Times New Roman"/>
              </a:rPr>
              <a:t> </a:t>
            </a:r>
            <a:r>
              <a:rPr sz="1700" dirty="0">
                <a:latin typeface="Times New Roman"/>
                <a:cs typeface="Times New Roman"/>
              </a:rPr>
              <a:t>cả</a:t>
            </a:r>
            <a:r>
              <a:rPr sz="1700" spc="-20" dirty="0">
                <a:latin typeface="Times New Roman"/>
                <a:cs typeface="Times New Roman"/>
              </a:rPr>
              <a:t> </a:t>
            </a:r>
            <a:r>
              <a:rPr sz="1700" dirty="0">
                <a:latin typeface="Times New Roman"/>
                <a:cs typeface="Times New Roman"/>
              </a:rPr>
              <a:t>hóa</a:t>
            </a:r>
            <a:r>
              <a:rPr sz="1700" spc="-15" dirty="0">
                <a:latin typeface="Times New Roman"/>
                <a:cs typeface="Times New Roman"/>
              </a:rPr>
              <a:t> </a:t>
            </a:r>
            <a:r>
              <a:rPr sz="1700" dirty="0">
                <a:latin typeface="Times New Roman"/>
                <a:cs typeface="Times New Roman"/>
              </a:rPr>
              <a:t>chất,</a:t>
            </a:r>
            <a:r>
              <a:rPr sz="1700" spc="-15" dirty="0">
                <a:latin typeface="Times New Roman"/>
                <a:cs typeface="Times New Roman"/>
              </a:rPr>
              <a:t> </a:t>
            </a:r>
            <a:r>
              <a:rPr sz="1700" dirty="0">
                <a:latin typeface="Times New Roman"/>
                <a:cs typeface="Times New Roman"/>
              </a:rPr>
              <a:t>vật</a:t>
            </a:r>
            <a:r>
              <a:rPr sz="1700" spc="-25" dirty="0">
                <a:latin typeface="Times New Roman"/>
                <a:cs typeface="Times New Roman"/>
              </a:rPr>
              <a:t> </a:t>
            </a:r>
            <a:r>
              <a:rPr sz="1700" dirty="0">
                <a:latin typeface="Times New Roman"/>
                <a:cs typeface="Times New Roman"/>
              </a:rPr>
              <a:t>tư</a:t>
            </a:r>
            <a:r>
              <a:rPr sz="1700" spc="-5" dirty="0">
                <a:latin typeface="Times New Roman"/>
                <a:cs typeface="Times New Roman"/>
              </a:rPr>
              <a:t> </a:t>
            </a:r>
            <a:r>
              <a:rPr sz="1700" spc="-25" dirty="0">
                <a:latin typeface="Times New Roman"/>
                <a:cs typeface="Times New Roman"/>
              </a:rPr>
              <a:t>xét </a:t>
            </a:r>
            <a:r>
              <a:rPr sz="1700" dirty="0">
                <a:latin typeface="Times New Roman"/>
                <a:cs typeface="Times New Roman"/>
              </a:rPr>
              <a:t>nghiệm</a:t>
            </a:r>
            <a:r>
              <a:rPr sz="1700" spc="-20" dirty="0">
                <a:latin typeface="Times New Roman"/>
                <a:cs typeface="Times New Roman"/>
              </a:rPr>
              <a:t> </a:t>
            </a:r>
            <a:r>
              <a:rPr sz="1700" dirty="0">
                <a:latin typeface="Times New Roman"/>
                <a:cs typeface="Times New Roman"/>
              </a:rPr>
              <a:t>và</a:t>
            </a:r>
            <a:r>
              <a:rPr sz="1700" spc="-15" dirty="0">
                <a:latin typeface="Times New Roman"/>
                <a:cs typeface="Times New Roman"/>
              </a:rPr>
              <a:t> </a:t>
            </a:r>
            <a:r>
              <a:rPr sz="1700" dirty="0">
                <a:latin typeface="Times New Roman"/>
                <a:cs typeface="Times New Roman"/>
              </a:rPr>
              <a:t>các</a:t>
            </a:r>
            <a:r>
              <a:rPr sz="1700" spc="-5" dirty="0">
                <a:latin typeface="Times New Roman"/>
                <a:cs typeface="Times New Roman"/>
              </a:rPr>
              <a:t> </a:t>
            </a:r>
            <a:r>
              <a:rPr sz="1700" dirty="0">
                <a:latin typeface="Times New Roman"/>
                <a:cs typeface="Times New Roman"/>
              </a:rPr>
              <a:t>vật</a:t>
            </a:r>
            <a:r>
              <a:rPr sz="1700" spc="-15" dirty="0">
                <a:latin typeface="Times New Roman"/>
                <a:cs typeface="Times New Roman"/>
              </a:rPr>
              <a:t> </a:t>
            </a:r>
            <a:r>
              <a:rPr sz="1700" dirty="0">
                <a:latin typeface="Times New Roman"/>
                <a:cs typeface="Times New Roman"/>
              </a:rPr>
              <a:t>tư </a:t>
            </a:r>
            <a:r>
              <a:rPr sz="1700" spc="-25" dirty="0">
                <a:latin typeface="Times New Roman"/>
                <a:cs typeface="Times New Roman"/>
              </a:rPr>
              <a:t>cần </a:t>
            </a:r>
            <a:r>
              <a:rPr sz="1700" dirty="0">
                <a:latin typeface="Times New Roman"/>
                <a:cs typeface="Times New Roman"/>
              </a:rPr>
              <a:t>thiết</a:t>
            </a:r>
            <a:r>
              <a:rPr sz="1700" spc="-10" dirty="0">
                <a:latin typeface="Times New Roman"/>
                <a:cs typeface="Times New Roman"/>
              </a:rPr>
              <a:t> </a:t>
            </a:r>
            <a:r>
              <a:rPr sz="1700" dirty="0">
                <a:latin typeface="Times New Roman"/>
                <a:cs typeface="Times New Roman"/>
              </a:rPr>
              <a:t>đi</a:t>
            </a:r>
            <a:r>
              <a:rPr sz="1700" spc="-5" dirty="0">
                <a:latin typeface="Times New Roman"/>
                <a:cs typeface="Times New Roman"/>
              </a:rPr>
              <a:t> </a:t>
            </a:r>
            <a:r>
              <a:rPr sz="1700" dirty="0">
                <a:latin typeface="Times New Roman"/>
                <a:cs typeface="Times New Roman"/>
              </a:rPr>
              <a:t>kèm</a:t>
            </a:r>
            <a:r>
              <a:rPr sz="1700" spc="-20" dirty="0">
                <a:latin typeface="Times New Roman"/>
                <a:cs typeface="Times New Roman"/>
              </a:rPr>
              <a:t> </a:t>
            </a:r>
            <a:r>
              <a:rPr sz="1700" dirty="0">
                <a:latin typeface="Times New Roman"/>
                <a:cs typeface="Times New Roman"/>
              </a:rPr>
              <a:t>để</a:t>
            </a:r>
            <a:r>
              <a:rPr sz="1700" spc="-15" dirty="0">
                <a:latin typeface="Times New Roman"/>
                <a:cs typeface="Times New Roman"/>
              </a:rPr>
              <a:t> </a:t>
            </a:r>
            <a:r>
              <a:rPr sz="1700" dirty="0">
                <a:latin typeface="Times New Roman"/>
                <a:cs typeface="Times New Roman"/>
              </a:rPr>
              <a:t>thực</a:t>
            </a:r>
            <a:r>
              <a:rPr sz="1700" spc="-5" dirty="0">
                <a:latin typeface="Times New Roman"/>
                <a:cs typeface="Times New Roman"/>
              </a:rPr>
              <a:t> </a:t>
            </a:r>
            <a:r>
              <a:rPr sz="1700" spc="-20" dirty="0">
                <a:latin typeface="Times New Roman"/>
                <a:cs typeface="Times New Roman"/>
              </a:rPr>
              <a:t>hiện </a:t>
            </a:r>
            <a:r>
              <a:rPr sz="1700" dirty="0">
                <a:latin typeface="Times New Roman"/>
                <a:cs typeface="Times New Roman"/>
              </a:rPr>
              <a:t>từng</a:t>
            </a:r>
            <a:r>
              <a:rPr sz="1700" spc="-15" dirty="0">
                <a:latin typeface="Times New Roman"/>
                <a:cs typeface="Times New Roman"/>
              </a:rPr>
              <a:t> </a:t>
            </a:r>
            <a:r>
              <a:rPr sz="1700" dirty="0">
                <a:latin typeface="Times New Roman"/>
                <a:cs typeface="Times New Roman"/>
              </a:rPr>
              <a:t>dịch</a:t>
            </a:r>
            <a:r>
              <a:rPr sz="1700" spc="-10" dirty="0">
                <a:latin typeface="Times New Roman"/>
                <a:cs typeface="Times New Roman"/>
              </a:rPr>
              <a:t> </a:t>
            </a:r>
            <a:r>
              <a:rPr sz="1700" dirty="0">
                <a:latin typeface="Times New Roman"/>
                <a:cs typeface="Times New Roman"/>
              </a:rPr>
              <a:t>vụ</a:t>
            </a:r>
            <a:r>
              <a:rPr sz="1700" spc="-15" dirty="0">
                <a:latin typeface="Times New Roman"/>
                <a:cs typeface="Times New Roman"/>
              </a:rPr>
              <a:t> </a:t>
            </a:r>
            <a:r>
              <a:rPr sz="1700" dirty="0">
                <a:latin typeface="Times New Roman"/>
                <a:cs typeface="Times New Roman"/>
              </a:rPr>
              <a:t>kỹ</a:t>
            </a:r>
            <a:r>
              <a:rPr sz="1700" spc="-20" dirty="0">
                <a:latin typeface="Times New Roman"/>
                <a:cs typeface="Times New Roman"/>
              </a:rPr>
              <a:t> </a:t>
            </a:r>
            <a:r>
              <a:rPr sz="1700" dirty="0">
                <a:latin typeface="Times New Roman"/>
                <a:cs typeface="Times New Roman"/>
              </a:rPr>
              <a:t>thuật;</a:t>
            </a:r>
            <a:r>
              <a:rPr sz="1700" spc="-5" dirty="0">
                <a:latin typeface="Times New Roman"/>
                <a:cs typeface="Times New Roman"/>
              </a:rPr>
              <a:t> </a:t>
            </a:r>
            <a:r>
              <a:rPr sz="1700" spc="-25" dirty="0">
                <a:latin typeface="Times New Roman"/>
                <a:cs typeface="Times New Roman"/>
              </a:rPr>
              <a:t>quy </a:t>
            </a:r>
            <a:r>
              <a:rPr sz="1700" dirty="0">
                <a:latin typeface="Times New Roman"/>
                <a:cs typeface="Times New Roman"/>
              </a:rPr>
              <a:t>cách</a:t>
            </a:r>
            <a:r>
              <a:rPr sz="1700" spc="-10" dirty="0">
                <a:latin typeface="Times New Roman"/>
                <a:cs typeface="Times New Roman"/>
              </a:rPr>
              <a:t> </a:t>
            </a:r>
            <a:r>
              <a:rPr sz="1700" dirty="0">
                <a:latin typeface="Times New Roman"/>
                <a:cs typeface="Times New Roman"/>
              </a:rPr>
              <a:t>đóng</a:t>
            </a:r>
            <a:r>
              <a:rPr sz="1700" spc="-10" dirty="0">
                <a:latin typeface="Times New Roman"/>
                <a:cs typeface="Times New Roman"/>
              </a:rPr>
              <a:t> </a:t>
            </a:r>
            <a:r>
              <a:rPr sz="1700" dirty="0">
                <a:latin typeface="Times New Roman"/>
                <a:cs typeface="Times New Roman"/>
              </a:rPr>
              <a:t>gói</a:t>
            </a:r>
            <a:r>
              <a:rPr sz="1700" spc="-15" dirty="0">
                <a:latin typeface="Times New Roman"/>
                <a:cs typeface="Times New Roman"/>
              </a:rPr>
              <a:t> </a:t>
            </a:r>
            <a:r>
              <a:rPr sz="1700" dirty="0">
                <a:latin typeface="Times New Roman"/>
                <a:cs typeface="Times New Roman"/>
              </a:rPr>
              <a:t>các</a:t>
            </a:r>
            <a:r>
              <a:rPr sz="1700" spc="-10" dirty="0">
                <a:latin typeface="Times New Roman"/>
                <a:cs typeface="Times New Roman"/>
              </a:rPr>
              <a:t> </a:t>
            </a:r>
            <a:r>
              <a:rPr sz="1700" spc="-20" dirty="0">
                <a:latin typeface="Times New Roman"/>
                <a:cs typeface="Times New Roman"/>
              </a:rPr>
              <a:t>hàng</a:t>
            </a:r>
            <a:endParaRPr sz="1700">
              <a:latin typeface="Times New Roman"/>
              <a:cs typeface="Times New Roman"/>
            </a:endParaRPr>
          </a:p>
          <a:p>
            <a:pPr marL="824865">
              <a:lnSpc>
                <a:spcPts val="1750"/>
              </a:lnSpc>
            </a:pPr>
            <a:r>
              <a:rPr sz="1700" dirty="0">
                <a:latin typeface="Times New Roman"/>
                <a:cs typeface="Times New Roman"/>
              </a:rPr>
              <a:t>hóa</a:t>
            </a:r>
            <a:r>
              <a:rPr sz="1700" spc="-10" dirty="0">
                <a:latin typeface="Times New Roman"/>
                <a:cs typeface="Times New Roman"/>
              </a:rPr>
              <a:t> </a:t>
            </a:r>
            <a:r>
              <a:rPr sz="1700" spc="-25" dirty="0">
                <a:latin typeface="Times New Roman"/>
                <a:cs typeface="Times New Roman"/>
              </a:rPr>
              <a:t>này</a:t>
            </a:r>
            <a:endParaRPr sz="1700">
              <a:latin typeface="Times New Roman"/>
              <a:cs typeface="Times New Roman"/>
            </a:endParaRPr>
          </a:p>
        </p:txBody>
      </p:sp>
      <p:grpSp>
        <p:nvGrpSpPr>
          <p:cNvPr id="41" name="object 41"/>
          <p:cNvGrpSpPr/>
          <p:nvPr/>
        </p:nvGrpSpPr>
        <p:grpSpPr>
          <a:xfrm>
            <a:off x="6307835" y="2490216"/>
            <a:ext cx="5504815" cy="3805554"/>
            <a:chOff x="6307835" y="2490216"/>
            <a:chExt cx="5504815" cy="3805554"/>
          </a:xfrm>
        </p:grpSpPr>
        <p:sp>
          <p:nvSpPr>
            <p:cNvPr id="42" name="object 42"/>
            <p:cNvSpPr/>
            <p:nvPr/>
          </p:nvSpPr>
          <p:spPr>
            <a:xfrm>
              <a:off x="6317741" y="2500122"/>
              <a:ext cx="4276725" cy="518795"/>
            </a:xfrm>
            <a:custGeom>
              <a:avLst/>
              <a:gdLst/>
              <a:ahLst/>
              <a:cxnLst/>
              <a:rect l="l" t="t" r="r" b="b"/>
              <a:pathLst>
                <a:path w="4276725" h="518794">
                  <a:moveTo>
                    <a:pt x="0" y="0"/>
                  </a:moveTo>
                  <a:lnTo>
                    <a:pt x="0" y="259333"/>
                  </a:lnTo>
                  <a:lnTo>
                    <a:pt x="4276471" y="259333"/>
                  </a:lnTo>
                  <a:lnTo>
                    <a:pt x="4276471" y="518794"/>
                  </a:lnTo>
                </a:path>
              </a:pathLst>
            </a:custGeom>
            <a:ln w="19811">
              <a:solidFill>
                <a:srgbClr val="49A0BD"/>
              </a:solidFill>
            </a:ln>
          </p:spPr>
          <p:txBody>
            <a:bodyPr wrap="square" lIns="0" tIns="0" rIns="0" bIns="0" rtlCol="0"/>
            <a:lstStyle/>
            <a:p>
              <a:endParaRPr/>
            </a:p>
          </p:txBody>
        </p:sp>
        <p:pic>
          <p:nvPicPr>
            <p:cNvPr id="43" name="object 43"/>
            <p:cNvPicPr/>
            <p:nvPr/>
          </p:nvPicPr>
          <p:blipFill>
            <a:blip r:embed="rId10" cstate="print"/>
            <a:stretch>
              <a:fillRect/>
            </a:stretch>
          </p:blipFill>
          <p:spPr>
            <a:xfrm>
              <a:off x="9401555" y="2997707"/>
              <a:ext cx="2378964" cy="3297936"/>
            </a:xfrm>
            <a:prstGeom prst="rect">
              <a:avLst/>
            </a:prstGeom>
          </p:spPr>
        </p:pic>
        <p:pic>
          <p:nvPicPr>
            <p:cNvPr id="44" name="object 44"/>
            <p:cNvPicPr/>
            <p:nvPr/>
          </p:nvPicPr>
          <p:blipFill>
            <a:blip r:embed="rId11" cstate="print"/>
            <a:stretch>
              <a:fillRect/>
            </a:stretch>
          </p:blipFill>
          <p:spPr>
            <a:xfrm>
              <a:off x="9422891" y="3627132"/>
              <a:ext cx="2389631" cy="2075688"/>
            </a:xfrm>
            <a:prstGeom prst="rect">
              <a:avLst/>
            </a:prstGeom>
          </p:spPr>
        </p:pic>
        <p:sp>
          <p:nvSpPr>
            <p:cNvPr id="45" name="object 45"/>
            <p:cNvSpPr/>
            <p:nvPr/>
          </p:nvSpPr>
          <p:spPr>
            <a:xfrm>
              <a:off x="9447275" y="3017520"/>
              <a:ext cx="2292350" cy="3211195"/>
            </a:xfrm>
            <a:custGeom>
              <a:avLst/>
              <a:gdLst/>
              <a:ahLst/>
              <a:cxnLst/>
              <a:rect l="l" t="t" r="r" b="b"/>
              <a:pathLst>
                <a:path w="2292350" h="3211195">
                  <a:moveTo>
                    <a:pt x="2062860" y="0"/>
                  </a:moveTo>
                  <a:lnTo>
                    <a:pt x="229234" y="0"/>
                  </a:lnTo>
                  <a:lnTo>
                    <a:pt x="183031" y="4656"/>
                  </a:lnTo>
                  <a:lnTo>
                    <a:pt x="139999" y="18012"/>
                  </a:lnTo>
                  <a:lnTo>
                    <a:pt x="101060" y="39145"/>
                  </a:lnTo>
                  <a:lnTo>
                    <a:pt x="67135" y="67135"/>
                  </a:lnTo>
                  <a:lnTo>
                    <a:pt x="39145" y="101060"/>
                  </a:lnTo>
                  <a:lnTo>
                    <a:pt x="18012" y="139999"/>
                  </a:lnTo>
                  <a:lnTo>
                    <a:pt x="4656" y="183031"/>
                  </a:lnTo>
                  <a:lnTo>
                    <a:pt x="0" y="229234"/>
                  </a:lnTo>
                  <a:lnTo>
                    <a:pt x="0" y="2981858"/>
                  </a:lnTo>
                  <a:lnTo>
                    <a:pt x="4656" y="3028053"/>
                  </a:lnTo>
                  <a:lnTo>
                    <a:pt x="18012" y="3071079"/>
                  </a:lnTo>
                  <a:lnTo>
                    <a:pt x="39145" y="3110013"/>
                  </a:lnTo>
                  <a:lnTo>
                    <a:pt x="67135" y="3143935"/>
                  </a:lnTo>
                  <a:lnTo>
                    <a:pt x="101060" y="3171923"/>
                  </a:lnTo>
                  <a:lnTo>
                    <a:pt x="139999" y="3193056"/>
                  </a:lnTo>
                  <a:lnTo>
                    <a:pt x="183031" y="3206411"/>
                  </a:lnTo>
                  <a:lnTo>
                    <a:pt x="229234" y="3211067"/>
                  </a:lnTo>
                  <a:lnTo>
                    <a:pt x="2062860" y="3211067"/>
                  </a:lnTo>
                  <a:lnTo>
                    <a:pt x="2109064" y="3206411"/>
                  </a:lnTo>
                  <a:lnTo>
                    <a:pt x="2152096" y="3193056"/>
                  </a:lnTo>
                  <a:lnTo>
                    <a:pt x="2191035" y="3171923"/>
                  </a:lnTo>
                  <a:lnTo>
                    <a:pt x="2224960" y="3143935"/>
                  </a:lnTo>
                  <a:lnTo>
                    <a:pt x="2252950" y="3110013"/>
                  </a:lnTo>
                  <a:lnTo>
                    <a:pt x="2274083" y="3071079"/>
                  </a:lnTo>
                  <a:lnTo>
                    <a:pt x="2287439" y="3028053"/>
                  </a:lnTo>
                  <a:lnTo>
                    <a:pt x="2292096" y="2981858"/>
                  </a:lnTo>
                  <a:lnTo>
                    <a:pt x="2292096" y="229234"/>
                  </a:lnTo>
                  <a:lnTo>
                    <a:pt x="2287439" y="183031"/>
                  </a:lnTo>
                  <a:lnTo>
                    <a:pt x="2274083" y="139999"/>
                  </a:lnTo>
                  <a:lnTo>
                    <a:pt x="2252950" y="101060"/>
                  </a:lnTo>
                  <a:lnTo>
                    <a:pt x="2224960" y="67135"/>
                  </a:lnTo>
                  <a:lnTo>
                    <a:pt x="2191035" y="39145"/>
                  </a:lnTo>
                  <a:lnTo>
                    <a:pt x="2152096" y="18012"/>
                  </a:lnTo>
                  <a:lnTo>
                    <a:pt x="2109064" y="4656"/>
                  </a:lnTo>
                  <a:lnTo>
                    <a:pt x="2062860" y="0"/>
                  </a:lnTo>
                  <a:close/>
                </a:path>
              </a:pathLst>
            </a:custGeom>
            <a:solidFill>
              <a:srgbClr val="EBEBEB"/>
            </a:solidFill>
          </p:spPr>
          <p:txBody>
            <a:bodyPr wrap="square" lIns="0" tIns="0" rIns="0" bIns="0" rtlCol="0"/>
            <a:lstStyle/>
            <a:p>
              <a:endParaRPr/>
            </a:p>
          </p:txBody>
        </p:sp>
        <p:sp>
          <p:nvSpPr>
            <p:cNvPr id="46" name="object 46"/>
            <p:cNvSpPr/>
            <p:nvPr/>
          </p:nvSpPr>
          <p:spPr>
            <a:xfrm>
              <a:off x="9447275" y="3017520"/>
              <a:ext cx="2292350" cy="3211195"/>
            </a:xfrm>
            <a:custGeom>
              <a:avLst/>
              <a:gdLst/>
              <a:ahLst/>
              <a:cxnLst/>
              <a:rect l="l" t="t" r="r" b="b"/>
              <a:pathLst>
                <a:path w="2292350" h="3211195">
                  <a:moveTo>
                    <a:pt x="0" y="229234"/>
                  </a:moveTo>
                  <a:lnTo>
                    <a:pt x="4656" y="183031"/>
                  </a:lnTo>
                  <a:lnTo>
                    <a:pt x="18012" y="139999"/>
                  </a:lnTo>
                  <a:lnTo>
                    <a:pt x="39145" y="101060"/>
                  </a:lnTo>
                  <a:lnTo>
                    <a:pt x="67135" y="67135"/>
                  </a:lnTo>
                  <a:lnTo>
                    <a:pt x="101060" y="39145"/>
                  </a:lnTo>
                  <a:lnTo>
                    <a:pt x="139999" y="18012"/>
                  </a:lnTo>
                  <a:lnTo>
                    <a:pt x="183031" y="4656"/>
                  </a:lnTo>
                  <a:lnTo>
                    <a:pt x="229234" y="0"/>
                  </a:lnTo>
                  <a:lnTo>
                    <a:pt x="2062860" y="0"/>
                  </a:lnTo>
                  <a:lnTo>
                    <a:pt x="2109064" y="4656"/>
                  </a:lnTo>
                  <a:lnTo>
                    <a:pt x="2152096" y="18012"/>
                  </a:lnTo>
                  <a:lnTo>
                    <a:pt x="2191035" y="39145"/>
                  </a:lnTo>
                  <a:lnTo>
                    <a:pt x="2224960" y="67135"/>
                  </a:lnTo>
                  <a:lnTo>
                    <a:pt x="2252950" y="101060"/>
                  </a:lnTo>
                  <a:lnTo>
                    <a:pt x="2274083" y="139999"/>
                  </a:lnTo>
                  <a:lnTo>
                    <a:pt x="2287439" y="183031"/>
                  </a:lnTo>
                  <a:lnTo>
                    <a:pt x="2292096" y="229234"/>
                  </a:lnTo>
                  <a:lnTo>
                    <a:pt x="2292096" y="2981858"/>
                  </a:lnTo>
                  <a:lnTo>
                    <a:pt x="2287439" y="3028053"/>
                  </a:lnTo>
                  <a:lnTo>
                    <a:pt x="2274083" y="3071079"/>
                  </a:lnTo>
                  <a:lnTo>
                    <a:pt x="2252950" y="3110013"/>
                  </a:lnTo>
                  <a:lnTo>
                    <a:pt x="2224960" y="3143935"/>
                  </a:lnTo>
                  <a:lnTo>
                    <a:pt x="2191035" y="3171923"/>
                  </a:lnTo>
                  <a:lnTo>
                    <a:pt x="2152096" y="3193056"/>
                  </a:lnTo>
                  <a:lnTo>
                    <a:pt x="2109064" y="3206411"/>
                  </a:lnTo>
                  <a:lnTo>
                    <a:pt x="2062860" y="3211067"/>
                  </a:lnTo>
                  <a:lnTo>
                    <a:pt x="229234" y="3211067"/>
                  </a:lnTo>
                  <a:lnTo>
                    <a:pt x="183031" y="3206411"/>
                  </a:lnTo>
                  <a:lnTo>
                    <a:pt x="139999" y="3193056"/>
                  </a:lnTo>
                  <a:lnTo>
                    <a:pt x="101060" y="3171923"/>
                  </a:lnTo>
                  <a:lnTo>
                    <a:pt x="67135" y="3143935"/>
                  </a:lnTo>
                  <a:lnTo>
                    <a:pt x="39145" y="3110013"/>
                  </a:lnTo>
                  <a:lnTo>
                    <a:pt x="18012" y="3071079"/>
                  </a:lnTo>
                  <a:lnTo>
                    <a:pt x="4656" y="3028053"/>
                  </a:lnTo>
                  <a:lnTo>
                    <a:pt x="0" y="2981858"/>
                  </a:lnTo>
                  <a:lnTo>
                    <a:pt x="0" y="229234"/>
                  </a:lnTo>
                  <a:close/>
                </a:path>
              </a:pathLst>
            </a:custGeom>
            <a:ln w="12192">
              <a:solidFill>
                <a:srgbClr val="95D141"/>
              </a:solidFill>
            </a:ln>
          </p:spPr>
          <p:txBody>
            <a:bodyPr wrap="square" lIns="0" tIns="0" rIns="0" bIns="0" rtlCol="0"/>
            <a:lstStyle/>
            <a:p>
              <a:endParaRPr/>
            </a:p>
          </p:txBody>
        </p:sp>
      </p:grpSp>
      <p:sp>
        <p:nvSpPr>
          <p:cNvPr id="47" name="object 47"/>
          <p:cNvSpPr txBox="1"/>
          <p:nvPr/>
        </p:nvSpPr>
        <p:spPr>
          <a:xfrm>
            <a:off x="9575418" y="3677792"/>
            <a:ext cx="2037080" cy="1849120"/>
          </a:xfrm>
          <a:prstGeom prst="rect">
            <a:avLst/>
          </a:prstGeom>
        </p:spPr>
        <p:txBody>
          <a:bodyPr vert="horz" wrap="square" lIns="0" tIns="48895" rIns="0" bIns="0" rtlCol="0">
            <a:spAutoFit/>
          </a:bodyPr>
          <a:lstStyle/>
          <a:p>
            <a:pPr marL="12700" marR="5080" indent="124460">
              <a:lnSpc>
                <a:spcPct val="86200"/>
              </a:lnSpc>
              <a:spcBef>
                <a:spcPts val="385"/>
              </a:spcBef>
            </a:pPr>
            <a:r>
              <a:rPr sz="1700" dirty="0">
                <a:latin typeface="Times New Roman"/>
                <a:cs typeface="Times New Roman"/>
              </a:rPr>
              <a:t>4.</a:t>
            </a:r>
            <a:r>
              <a:rPr sz="1700" spc="-10" dirty="0">
                <a:latin typeface="Times New Roman"/>
                <a:cs typeface="Times New Roman"/>
              </a:rPr>
              <a:t> </a:t>
            </a:r>
            <a:r>
              <a:rPr sz="1700" dirty="0">
                <a:latin typeface="Times New Roman"/>
                <a:cs typeface="Times New Roman"/>
              </a:rPr>
              <a:t>Biểu</a:t>
            </a:r>
            <a:r>
              <a:rPr sz="1700" spc="-10" dirty="0">
                <a:latin typeface="Times New Roman"/>
                <a:cs typeface="Times New Roman"/>
              </a:rPr>
              <a:t> </a:t>
            </a:r>
            <a:r>
              <a:rPr sz="1700" dirty="0">
                <a:latin typeface="Times New Roman"/>
                <a:cs typeface="Times New Roman"/>
              </a:rPr>
              <a:t>tổng</a:t>
            </a:r>
            <a:r>
              <a:rPr sz="1700" spc="-15" dirty="0">
                <a:latin typeface="Times New Roman"/>
                <a:cs typeface="Times New Roman"/>
              </a:rPr>
              <a:t> </a:t>
            </a:r>
            <a:r>
              <a:rPr sz="1700" dirty="0">
                <a:latin typeface="Times New Roman"/>
                <a:cs typeface="Times New Roman"/>
              </a:rPr>
              <a:t>hợp</a:t>
            </a:r>
            <a:r>
              <a:rPr sz="1700" spc="-10" dirty="0">
                <a:latin typeface="Times New Roman"/>
                <a:cs typeface="Times New Roman"/>
              </a:rPr>
              <a:t> </a:t>
            </a:r>
            <a:r>
              <a:rPr sz="1700" spc="-25" dirty="0">
                <a:latin typeface="Times New Roman"/>
                <a:cs typeface="Times New Roman"/>
              </a:rPr>
              <a:t>giá </a:t>
            </a:r>
            <a:r>
              <a:rPr sz="1700" dirty="0">
                <a:latin typeface="Times New Roman"/>
                <a:cs typeface="Times New Roman"/>
              </a:rPr>
              <a:t>dự</a:t>
            </a:r>
            <a:r>
              <a:rPr sz="1700" spc="-10" dirty="0">
                <a:latin typeface="Times New Roman"/>
                <a:cs typeface="Times New Roman"/>
              </a:rPr>
              <a:t> </a:t>
            </a:r>
            <a:r>
              <a:rPr sz="1700" dirty="0">
                <a:latin typeface="Times New Roman"/>
                <a:cs typeface="Times New Roman"/>
              </a:rPr>
              <a:t>thầu, căn</a:t>
            </a:r>
            <a:r>
              <a:rPr sz="1700" spc="-15" dirty="0">
                <a:latin typeface="Times New Roman"/>
                <a:cs typeface="Times New Roman"/>
              </a:rPr>
              <a:t> </a:t>
            </a:r>
            <a:r>
              <a:rPr sz="1700" dirty="0">
                <a:latin typeface="Times New Roman"/>
                <a:cs typeface="Times New Roman"/>
              </a:rPr>
              <a:t>cứ</a:t>
            </a:r>
            <a:r>
              <a:rPr sz="1700" spc="-10" dirty="0">
                <a:latin typeface="Times New Roman"/>
                <a:cs typeface="Times New Roman"/>
              </a:rPr>
              <a:t> </a:t>
            </a:r>
            <a:r>
              <a:rPr sz="1700" dirty="0">
                <a:latin typeface="Times New Roman"/>
                <a:cs typeface="Times New Roman"/>
              </a:rPr>
              <a:t>vào</a:t>
            </a:r>
            <a:r>
              <a:rPr sz="1700" spc="-10" dirty="0">
                <a:latin typeface="Times New Roman"/>
                <a:cs typeface="Times New Roman"/>
              </a:rPr>
              <a:t> </a:t>
            </a:r>
            <a:r>
              <a:rPr sz="1700" spc="-25" dirty="0">
                <a:latin typeface="Times New Roman"/>
                <a:cs typeface="Times New Roman"/>
              </a:rPr>
              <a:t>số </a:t>
            </a:r>
            <a:r>
              <a:rPr sz="1700" dirty="0">
                <a:latin typeface="Times New Roman"/>
                <a:cs typeface="Times New Roman"/>
              </a:rPr>
              <a:t>lượng</a:t>
            </a:r>
            <a:r>
              <a:rPr sz="1700" spc="-15" dirty="0">
                <a:latin typeface="Times New Roman"/>
                <a:cs typeface="Times New Roman"/>
              </a:rPr>
              <a:t> </a:t>
            </a:r>
            <a:r>
              <a:rPr sz="1700" dirty="0">
                <a:latin typeface="Times New Roman"/>
                <a:cs typeface="Times New Roman"/>
              </a:rPr>
              <a:t>dịch</a:t>
            </a:r>
            <a:r>
              <a:rPr sz="1700" spc="-15" dirty="0">
                <a:latin typeface="Times New Roman"/>
                <a:cs typeface="Times New Roman"/>
              </a:rPr>
              <a:t> </a:t>
            </a:r>
            <a:r>
              <a:rPr sz="1700" dirty="0">
                <a:latin typeface="Times New Roman"/>
                <a:cs typeface="Times New Roman"/>
              </a:rPr>
              <a:t>vụ kỹ</a:t>
            </a:r>
            <a:r>
              <a:rPr sz="1700" spc="-10" dirty="0">
                <a:latin typeface="Times New Roman"/>
                <a:cs typeface="Times New Roman"/>
              </a:rPr>
              <a:t> thuật </a:t>
            </a:r>
            <a:r>
              <a:rPr sz="1700" dirty="0">
                <a:latin typeface="Times New Roman"/>
                <a:cs typeface="Times New Roman"/>
              </a:rPr>
              <a:t>dự</a:t>
            </a:r>
            <a:r>
              <a:rPr sz="1700" spc="-10" dirty="0">
                <a:latin typeface="Times New Roman"/>
                <a:cs typeface="Times New Roman"/>
              </a:rPr>
              <a:t> </a:t>
            </a:r>
            <a:r>
              <a:rPr sz="1700" dirty="0">
                <a:latin typeface="Times New Roman"/>
                <a:cs typeface="Times New Roman"/>
              </a:rPr>
              <a:t>kiến</a:t>
            </a:r>
            <a:r>
              <a:rPr sz="1700" spc="-10" dirty="0">
                <a:latin typeface="Times New Roman"/>
                <a:cs typeface="Times New Roman"/>
              </a:rPr>
              <a:t> </a:t>
            </a:r>
            <a:r>
              <a:rPr sz="1700" dirty="0">
                <a:latin typeface="Times New Roman"/>
                <a:cs typeface="Times New Roman"/>
              </a:rPr>
              <a:t>và</a:t>
            </a:r>
            <a:r>
              <a:rPr sz="1700" spc="-15" dirty="0">
                <a:latin typeface="Times New Roman"/>
                <a:cs typeface="Times New Roman"/>
              </a:rPr>
              <a:t> </a:t>
            </a:r>
            <a:r>
              <a:rPr sz="1700" dirty="0">
                <a:latin typeface="Times New Roman"/>
                <a:cs typeface="Times New Roman"/>
              </a:rPr>
              <a:t>đơn</a:t>
            </a:r>
            <a:r>
              <a:rPr sz="1700" spc="-10" dirty="0">
                <a:latin typeface="Times New Roman"/>
                <a:cs typeface="Times New Roman"/>
              </a:rPr>
              <a:t> </a:t>
            </a:r>
            <a:r>
              <a:rPr sz="1700" dirty="0">
                <a:latin typeface="Times New Roman"/>
                <a:cs typeface="Times New Roman"/>
              </a:rPr>
              <a:t>giá </a:t>
            </a:r>
            <a:r>
              <a:rPr sz="1700" spc="-25" dirty="0">
                <a:latin typeface="Times New Roman"/>
                <a:cs typeface="Times New Roman"/>
              </a:rPr>
              <a:t>do </a:t>
            </a:r>
            <a:r>
              <a:rPr sz="1700" dirty="0">
                <a:latin typeface="Times New Roman"/>
                <a:cs typeface="Times New Roman"/>
              </a:rPr>
              <a:t>nhà</a:t>
            </a:r>
            <a:r>
              <a:rPr sz="1700" spc="-15" dirty="0">
                <a:latin typeface="Times New Roman"/>
                <a:cs typeface="Times New Roman"/>
              </a:rPr>
              <a:t> </a:t>
            </a:r>
            <a:r>
              <a:rPr sz="1700" dirty="0">
                <a:latin typeface="Times New Roman"/>
                <a:cs typeface="Times New Roman"/>
              </a:rPr>
              <a:t>thầu</a:t>
            </a:r>
            <a:r>
              <a:rPr sz="1700" spc="-10" dirty="0">
                <a:latin typeface="Times New Roman"/>
                <a:cs typeface="Times New Roman"/>
              </a:rPr>
              <a:t> </a:t>
            </a:r>
            <a:r>
              <a:rPr sz="1700" dirty="0">
                <a:latin typeface="Times New Roman"/>
                <a:cs typeface="Times New Roman"/>
              </a:rPr>
              <a:t>chào</a:t>
            </a:r>
            <a:r>
              <a:rPr sz="1700" spc="-15" dirty="0">
                <a:latin typeface="Times New Roman"/>
                <a:cs typeface="Times New Roman"/>
              </a:rPr>
              <a:t> </a:t>
            </a:r>
            <a:r>
              <a:rPr sz="1700" dirty="0">
                <a:latin typeface="Times New Roman"/>
                <a:cs typeface="Times New Roman"/>
              </a:rPr>
              <a:t>cho</a:t>
            </a:r>
            <a:r>
              <a:rPr sz="1700" spc="-10" dirty="0">
                <a:latin typeface="Times New Roman"/>
                <a:cs typeface="Times New Roman"/>
              </a:rPr>
              <a:t> </a:t>
            </a:r>
            <a:r>
              <a:rPr sz="1700" spc="-20" dirty="0">
                <a:latin typeface="Times New Roman"/>
                <a:cs typeface="Times New Roman"/>
              </a:rPr>
              <a:t>từng </a:t>
            </a:r>
            <a:r>
              <a:rPr sz="1700" dirty="0">
                <a:latin typeface="Times New Roman"/>
                <a:cs typeface="Times New Roman"/>
              </a:rPr>
              <a:t>dịch</a:t>
            </a:r>
            <a:r>
              <a:rPr sz="1700" spc="-20" dirty="0">
                <a:latin typeface="Times New Roman"/>
                <a:cs typeface="Times New Roman"/>
              </a:rPr>
              <a:t> </a:t>
            </a:r>
            <a:r>
              <a:rPr sz="1700" dirty="0">
                <a:latin typeface="Times New Roman"/>
                <a:cs typeface="Times New Roman"/>
              </a:rPr>
              <a:t>vụ</a:t>
            </a:r>
            <a:r>
              <a:rPr sz="1700" spc="-15" dirty="0">
                <a:latin typeface="Times New Roman"/>
                <a:cs typeface="Times New Roman"/>
              </a:rPr>
              <a:t> </a:t>
            </a:r>
            <a:r>
              <a:rPr sz="1700" dirty="0">
                <a:latin typeface="Times New Roman"/>
                <a:cs typeface="Times New Roman"/>
              </a:rPr>
              <a:t>kỹ</a:t>
            </a:r>
            <a:r>
              <a:rPr sz="1700" spc="-15" dirty="0">
                <a:latin typeface="Times New Roman"/>
                <a:cs typeface="Times New Roman"/>
              </a:rPr>
              <a:t> </a:t>
            </a:r>
            <a:r>
              <a:rPr sz="1700" dirty="0">
                <a:latin typeface="Times New Roman"/>
                <a:cs typeface="Times New Roman"/>
              </a:rPr>
              <a:t>thuật.</a:t>
            </a:r>
            <a:r>
              <a:rPr sz="1700" spc="5" dirty="0">
                <a:latin typeface="Times New Roman"/>
                <a:cs typeface="Times New Roman"/>
              </a:rPr>
              <a:t> </a:t>
            </a:r>
            <a:r>
              <a:rPr sz="1700" spc="-25" dirty="0">
                <a:latin typeface="Times New Roman"/>
                <a:cs typeface="Times New Roman"/>
              </a:rPr>
              <a:t>Đơn </a:t>
            </a:r>
            <a:r>
              <a:rPr sz="1700" dirty="0">
                <a:latin typeface="Times New Roman"/>
                <a:cs typeface="Times New Roman"/>
              </a:rPr>
              <a:t>giá</a:t>
            </a:r>
            <a:r>
              <a:rPr sz="1700" spc="-15" dirty="0">
                <a:latin typeface="Times New Roman"/>
                <a:cs typeface="Times New Roman"/>
              </a:rPr>
              <a:t> </a:t>
            </a:r>
            <a:r>
              <a:rPr sz="1700" dirty="0">
                <a:latin typeface="Times New Roman"/>
                <a:cs typeface="Times New Roman"/>
              </a:rPr>
              <a:t>này</a:t>
            </a:r>
            <a:r>
              <a:rPr sz="1700" spc="-15" dirty="0">
                <a:latin typeface="Times New Roman"/>
                <a:cs typeface="Times New Roman"/>
              </a:rPr>
              <a:t> </a:t>
            </a:r>
            <a:r>
              <a:rPr sz="1700" dirty="0">
                <a:latin typeface="Times New Roman"/>
                <a:cs typeface="Times New Roman"/>
              </a:rPr>
              <a:t>là chi</a:t>
            </a:r>
            <a:r>
              <a:rPr sz="1700" spc="-10" dirty="0">
                <a:latin typeface="Times New Roman"/>
                <a:cs typeface="Times New Roman"/>
              </a:rPr>
              <a:t> </a:t>
            </a:r>
            <a:r>
              <a:rPr sz="1700" dirty="0">
                <a:latin typeface="Times New Roman"/>
                <a:cs typeface="Times New Roman"/>
              </a:rPr>
              <a:t>phí</a:t>
            </a:r>
            <a:r>
              <a:rPr sz="1700" spc="-15" dirty="0">
                <a:latin typeface="Times New Roman"/>
                <a:cs typeface="Times New Roman"/>
              </a:rPr>
              <a:t> </a:t>
            </a:r>
            <a:r>
              <a:rPr sz="1700" spc="-20" dirty="0">
                <a:latin typeface="Times New Roman"/>
                <a:cs typeface="Times New Roman"/>
              </a:rPr>
              <a:t>trọn</a:t>
            </a:r>
            <a:endParaRPr sz="1700">
              <a:latin typeface="Times New Roman"/>
              <a:cs typeface="Times New Roman"/>
            </a:endParaRPr>
          </a:p>
          <a:p>
            <a:pPr marL="881380">
              <a:lnSpc>
                <a:spcPts val="1764"/>
              </a:lnSpc>
            </a:pPr>
            <a:r>
              <a:rPr sz="1700" spc="-25" dirty="0">
                <a:latin typeface="Times New Roman"/>
                <a:cs typeface="Times New Roman"/>
              </a:rPr>
              <a:t>gói</a:t>
            </a:r>
            <a:endParaRPr sz="1700">
              <a:latin typeface="Times New Roman"/>
              <a:cs typeface="Times New Roman"/>
            </a:endParaRPr>
          </a:p>
        </p:txBody>
      </p:sp>
    </p:spTree>
    <p:extLst>
      <p:ext uri="{BB962C8B-B14F-4D97-AF65-F5344CB8AC3E}">
        <p14:creationId xmlns:p14="http://schemas.microsoft.com/office/powerpoint/2010/main" val="105023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 y="8188"/>
            <a:ext cx="12192594" cy="6858889"/>
            <a:chOff x="0" y="0"/>
            <a:chExt cx="12192594" cy="6858889"/>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5FCAEE"/>
              </a:solidFill>
            </a:ln>
          </p:spPr>
          <p:txBody>
            <a:bodyPr wrap="square" lIns="0" tIns="0" rIns="0" bIns="0" rtlCol="0"/>
            <a:lstStyle/>
            <a:p>
              <a:endParaRPr/>
            </a:p>
          </p:txBody>
        </p:sp>
        <p:sp>
          <p:nvSpPr>
            <p:cNvPr id="5" name="object 5"/>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5FCAEE"/>
              </a:solidFill>
            </a:ln>
          </p:spPr>
          <p:txBody>
            <a:bodyPr wrap="square" lIns="0" tIns="0" rIns="0" bIns="0" rtlCol="0"/>
            <a:lstStyle/>
            <a:p>
              <a:endParaRPr/>
            </a:p>
          </p:txBody>
        </p:sp>
        <p:sp>
          <p:nvSpPr>
            <p:cNvPr id="6" name="object 6"/>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5FCAEE">
                <a:alpha val="36077"/>
              </a:srgbClr>
            </a:solidFill>
          </p:spPr>
          <p:txBody>
            <a:bodyPr wrap="square" lIns="0" tIns="0" rIns="0" bIns="0" rtlCol="0"/>
            <a:lstStyle/>
            <a:p>
              <a:endParaRPr/>
            </a:p>
          </p:txBody>
        </p:sp>
        <p:sp>
          <p:nvSpPr>
            <p:cNvPr id="7" name="object 7"/>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5FCAEE">
                <a:alpha val="19999"/>
              </a:srgbClr>
            </a:solidFill>
          </p:spPr>
          <p:txBody>
            <a:bodyPr wrap="square" lIns="0" tIns="0" rIns="0" bIns="0" rtlCol="0"/>
            <a:lstStyle/>
            <a:p>
              <a:endParaRPr/>
            </a:p>
          </p:txBody>
        </p:sp>
        <p:sp>
          <p:nvSpPr>
            <p:cNvPr id="8" name="object 8"/>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17AFE3">
                <a:alpha val="65881"/>
              </a:srgbClr>
            </a:solidFill>
          </p:spPr>
          <p:txBody>
            <a:bodyPr wrap="square" lIns="0" tIns="0" rIns="0" bIns="0" rtlCol="0"/>
            <a:lstStyle/>
            <a:p>
              <a:endParaRPr/>
            </a:p>
          </p:txBody>
        </p:sp>
        <p:sp>
          <p:nvSpPr>
            <p:cNvPr id="9" name="object 9"/>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17AFE3">
                <a:alpha val="50195"/>
              </a:srgbClr>
            </a:solidFill>
          </p:spPr>
          <p:txBody>
            <a:bodyPr wrap="square" lIns="0" tIns="0" rIns="0" bIns="0" rtlCol="0"/>
            <a:lstStyle/>
            <a:p>
              <a:endParaRPr/>
            </a:p>
          </p:txBody>
        </p:sp>
        <p:sp>
          <p:nvSpPr>
            <p:cNvPr id="10" name="object 10"/>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2D83C3">
                <a:alpha val="70195"/>
              </a:srgbClr>
            </a:solidFill>
          </p:spPr>
          <p:txBody>
            <a:bodyPr wrap="square" lIns="0" tIns="0" rIns="0" bIns="0" rtlCol="0"/>
            <a:lstStyle/>
            <a:p>
              <a:endParaRPr/>
            </a:p>
          </p:txBody>
        </p:sp>
        <p:sp>
          <p:nvSpPr>
            <p:cNvPr id="11" name="object 11"/>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226192">
                <a:alpha val="79998"/>
              </a:srgbClr>
            </a:solidFill>
          </p:spPr>
          <p:txBody>
            <a:bodyPr wrap="square" lIns="0" tIns="0" rIns="0" bIns="0" rtlCol="0"/>
            <a:lstStyle/>
            <a:p>
              <a:endParaRPr/>
            </a:p>
          </p:txBody>
        </p:sp>
        <p:sp>
          <p:nvSpPr>
            <p:cNvPr id="12" name="object 12"/>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17AFE3">
                <a:alpha val="65881"/>
              </a:srgbClr>
            </a:solidFill>
          </p:spPr>
          <p:txBody>
            <a:bodyPr wrap="square" lIns="0" tIns="0" rIns="0" bIns="0" rtlCol="0"/>
            <a:lstStyle/>
            <a:p>
              <a:endParaRPr/>
            </a:p>
          </p:txBody>
        </p:sp>
        <p:sp>
          <p:nvSpPr>
            <p:cNvPr id="13" name="object 13"/>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5FCAEE">
                <a:alpha val="70195"/>
              </a:srgbClr>
            </a:solidFill>
          </p:spPr>
          <p:txBody>
            <a:bodyPr wrap="square" lIns="0" tIns="0" rIns="0" bIns="0" rtlCol="0"/>
            <a:lstStyle/>
            <a:p>
              <a:endParaRPr/>
            </a:p>
          </p:txBody>
        </p:sp>
      </p:grpSp>
      <p:sp>
        <p:nvSpPr>
          <p:cNvPr id="14" name="object 14"/>
          <p:cNvSpPr txBox="1">
            <a:spLocks noGrp="1"/>
          </p:cNvSpPr>
          <p:nvPr>
            <p:ph type="title"/>
          </p:nvPr>
        </p:nvSpPr>
        <p:spPr>
          <a:xfrm>
            <a:off x="1558734" y="440814"/>
            <a:ext cx="9834245" cy="39116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0000"/>
                </a:solidFill>
              </a:rPr>
              <a:t>MUA</a:t>
            </a:r>
            <a:r>
              <a:rPr spc="-170" dirty="0">
                <a:solidFill>
                  <a:srgbClr val="000000"/>
                </a:solidFill>
              </a:rPr>
              <a:t> </a:t>
            </a:r>
            <a:r>
              <a:rPr dirty="0">
                <a:solidFill>
                  <a:srgbClr val="000000"/>
                </a:solidFill>
              </a:rPr>
              <a:t>THUỐC,</a:t>
            </a:r>
            <a:r>
              <a:rPr spc="-25" dirty="0">
                <a:solidFill>
                  <a:srgbClr val="000000"/>
                </a:solidFill>
              </a:rPr>
              <a:t> </a:t>
            </a:r>
            <a:r>
              <a:rPr spc="-10" dirty="0">
                <a:solidFill>
                  <a:srgbClr val="000000"/>
                </a:solidFill>
              </a:rPr>
              <a:t>HÓA</a:t>
            </a:r>
            <a:r>
              <a:rPr spc="-145" dirty="0">
                <a:solidFill>
                  <a:srgbClr val="000000"/>
                </a:solidFill>
              </a:rPr>
              <a:t> </a:t>
            </a:r>
            <a:r>
              <a:rPr spc="-30" dirty="0">
                <a:solidFill>
                  <a:srgbClr val="000000"/>
                </a:solidFill>
              </a:rPr>
              <a:t>CHẤT,</a:t>
            </a:r>
            <a:r>
              <a:rPr spc="-45" dirty="0">
                <a:solidFill>
                  <a:srgbClr val="000000"/>
                </a:solidFill>
              </a:rPr>
              <a:t> </a:t>
            </a:r>
            <a:r>
              <a:rPr dirty="0">
                <a:solidFill>
                  <a:srgbClr val="000000"/>
                </a:solidFill>
              </a:rPr>
              <a:t>VẬT</a:t>
            </a:r>
            <a:r>
              <a:rPr spc="-85" dirty="0">
                <a:solidFill>
                  <a:srgbClr val="000000"/>
                </a:solidFill>
              </a:rPr>
              <a:t> </a:t>
            </a:r>
            <a:r>
              <a:rPr dirty="0">
                <a:solidFill>
                  <a:srgbClr val="000000"/>
                </a:solidFill>
              </a:rPr>
              <a:t>TƯ</a:t>
            </a:r>
            <a:r>
              <a:rPr spc="-35" dirty="0">
                <a:solidFill>
                  <a:srgbClr val="000000"/>
                </a:solidFill>
              </a:rPr>
              <a:t> </a:t>
            </a:r>
            <a:r>
              <a:rPr dirty="0">
                <a:solidFill>
                  <a:srgbClr val="000000"/>
                </a:solidFill>
              </a:rPr>
              <a:t>XÉT</a:t>
            </a:r>
            <a:r>
              <a:rPr spc="-55" dirty="0">
                <a:solidFill>
                  <a:srgbClr val="000000"/>
                </a:solidFill>
              </a:rPr>
              <a:t> </a:t>
            </a:r>
            <a:r>
              <a:rPr dirty="0">
                <a:solidFill>
                  <a:srgbClr val="000000"/>
                </a:solidFill>
              </a:rPr>
              <a:t>NGHIỆM,</a:t>
            </a:r>
            <a:r>
              <a:rPr spc="-80" dirty="0">
                <a:solidFill>
                  <a:srgbClr val="000000"/>
                </a:solidFill>
              </a:rPr>
              <a:t> </a:t>
            </a:r>
            <a:r>
              <a:rPr dirty="0">
                <a:solidFill>
                  <a:srgbClr val="000000"/>
                </a:solidFill>
              </a:rPr>
              <a:t>THIẾT</a:t>
            </a:r>
            <a:r>
              <a:rPr spc="-70" dirty="0">
                <a:solidFill>
                  <a:srgbClr val="000000"/>
                </a:solidFill>
              </a:rPr>
              <a:t> </a:t>
            </a:r>
            <a:r>
              <a:rPr dirty="0">
                <a:solidFill>
                  <a:srgbClr val="000000"/>
                </a:solidFill>
              </a:rPr>
              <a:t>BỊ</a:t>
            </a:r>
            <a:r>
              <a:rPr spc="-110" dirty="0">
                <a:solidFill>
                  <a:srgbClr val="000000"/>
                </a:solidFill>
              </a:rPr>
              <a:t> </a:t>
            </a:r>
            <a:r>
              <a:rPr spc="-20" dirty="0">
                <a:solidFill>
                  <a:srgbClr val="000000"/>
                </a:solidFill>
              </a:rPr>
              <a:t>Y</a:t>
            </a:r>
            <a:r>
              <a:rPr spc="-140" dirty="0">
                <a:solidFill>
                  <a:srgbClr val="000000"/>
                </a:solidFill>
              </a:rPr>
              <a:t> </a:t>
            </a:r>
            <a:r>
              <a:rPr spc="-25" dirty="0">
                <a:solidFill>
                  <a:srgbClr val="000000"/>
                </a:solidFill>
              </a:rPr>
              <a:t>TẾ</a:t>
            </a:r>
          </a:p>
        </p:txBody>
      </p:sp>
      <p:sp>
        <p:nvSpPr>
          <p:cNvPr id="15" name="object 15"/>
          <p:cNvSpPr txBox="1"/>
          <p:nvPr/>
        </p:nvSpPr>
        <p:spPr>
          <a:xfrm>
            <a:off x="1397000" y="877694"/>
            <a:ext cx="9398000" cy="391795"/>
          </a:xfrm>
          <a:prstGeom prst="rect">
            <a:avLst/>
          </a:prstGeom>
        </p:spPr>
        <p:txBody>
          <a:bodyPr vert="horz" wrap="square" lIns="0" tIns="12700" rIns="0" bIns="0" rtlCol="0">
            <a:spAutoFit/>
          </a:bodyPr>
          <a:lstStyle/>
          <a:p>
            <a:pPr marL="12700" algn="ctr">
              <a:lnSpc>
                <a:spcPct val="100000"/>
              </a:lnSpc>
              <a:spcBef>
                <a:spcPts val="100"/>
              </a:spcBef>
            </a:pPr>
            <a:r>
              <a:rPr sz="2400" b="1" spc="-10" dirty="0">
                <a:latin typeface="Times New Roman"/>
                <a:cs typeface="Times New Roman"/>
              </a:rPr>
              <a:t>LỰA</a:t>
            </a:r>
            <a:r>
              <a:rPr sz="2400" b="1" spc="-140" dirty="0">
                <a:latin typeface="Times New Roman"/>
                <a:cs typeface="Times New Roman"/>
              </a:rPr>
              <a:t> </a:t>
            </a:r>
            <a:r>
              <a:rPr sz="2400" b="1" dirty="0">
                <a:latin typeface="Times New Roman"/>
                <a:cs typeface="Times New Roman"/>
              </a:rPr>
              <a:t>CHỌN</a:t>
            </a:r>
            <a:r>
              <a:rPr sz="2400" b="1" spc="-30" dirty="0">
                <a:latin typeface="Times New Roman"/>
                <a:cs typeface="Times New Roman"/>
              </a:rPr>
              <a:t> </a:t>
            </a:r>
            <a:r>
              <a:rPr sz="2400" b="1" dirty="0">
                <a:latin typeface="Times New Roman"/>
                <a:cs typeface="Times New Roman"/>
              </a:rPr>
              <a:t>NHÀ</a:t>
            </a:r>
            <a:r>
              <a:rPr sz="2400" b="1" spc="-55" dirty="0">
                <a:latin typeface="Times New Roman"/>
                <a:cs typeface="Times New Roman"/>
              </a:rPr>
              <a:t> </a:t>
            </a:r>
            <a:r>
              <a:rPr sz="2400" b="1" dirty="0">
                <a:latin typeface="Times New Roman"/>
                <a:cs typeface="Times New Roman"/>
              </a:rPr>
              <a:t>THẦU</a:t>
            </a:r>
            <a:r>
              <a:rPr sz="2400" b="1" spc="-60" dirty="0">
                <a:latin typeface="Times New Roman"/>
                <a:cs typeface="Times New Roman"/>
              </a:rPr>
              <a:t> </a:t>
            </a:r>
            <a:r>
              <a:rPr sz="2400" b="1" dirty="0">
                <a:latin typeface="Times New Roman"/>
                <a:cs typeface="Times New Roman"/>
              </a:rPr>
              <a:t>THEO</a:t>
            </a:r>
            <a:r>
              <a:rPr sz="2400" b="1" spc="-30" dirty="0">
                <a:latin typeface="Times New Roman"/>
                <a:cs typeface="Times New Roman"/>
              </a:rPr>
              <a:t> </a:t>
            </a:r>
            <a:r>
              <a:rPr sz="2400" b="1" dirty="0">
                <a:latin typeface="Times New Roman"/>
                <a:cs typeface="Times New Roman"/>
              </a:rPr>
              <a:t>SỐ</a:t>
            </a:r>
            <a:r>
              <a:rPr sz="2400" b="1" spc="-20" dirty="0">
                <a:latin typeface="Times New Roman"/>
                <a:cs typeface="Times New Roman"/>
              </a:rPr>
              <a:t> </a:t>
            </a:r>
            <a:r>
              <a:rPr sz="2400" b="1" dirty="0">
                <a:latin typeface="Times New Roman"/>
                <a:cs typeface="Times New Roman"/>
              </a:rPr>
              <a:t>LƯỢNG</a:t>
            </a:r>
            <a:r>
              <a:rPr sz="2400" b="1" spc="-25" dirty="0">
                <a:latin typeface="Times New Roman"/>
                <a:cs typeface="Times New Roman"/>
              </a:rPr>
              <a:t> </a:t>
            </a:r>
            <a:r>
              <a:rPr sz="2400" b="1" dirty="0">
                <a:latin typeface="Times New Roman"/>
                <a:cs typeface="Times New Roman"/>
              </a:rPr>
              <a:t>DỊCH</a:t>
            </a:r>
            <a:r>
              <a:rPr sz="2400" b="1" spc="-50" dirty="0">
                <a:latin typeface="Times New Roman"/>
                <a:cs typeface="Times New Roman"/>
              </a:rPr>
              <a:t> </a:t>
            </a:r>
            <a:r>
              <a:rPr sz="2400" b="1" dirty="0">
                <a:latin typeface="Times New Roman"/>
                <a:cs typeface="Times New Roman"/>
              </a:rPr>
              <a:t>VỤ</a:t>
            </a:r>
            <a:r>
              <a:rPr sz="2400" b="1" spc="-20" dirty="0">
                <a:latin typeface="Times New Roman"/>
                <a:cs typeface="Times New Roman"/>
              </a:rPr>
              <a:t> </a:t>
            </a:r>
            <a:r>
              <a:rPr sz="2400" b="1" dirty="0">
                <a:latin typeface="Times New Roman"/>
                <a:cs typeface="Times New Roman"/>
              </a:rPr>
              <a:t>KỸ</a:t>
            </a:r>
            <a:r>
              <a:rPr sz="2400" b="1" spc="-70" dirty="0">
                <a:latin typeface="Times New Roman"/>
                <a:cs typeface="Times New Roman"/>
              </a:rPr>
              <a:t> </a:t>
            </a:r>
            <a:r>
              <a:rPr sz="2400" b="1" spc="-10" dirty="0">
                <a:latin typeface="Times New Roman"/>
                <a:cs typeface="Times New Roman"/>
              </a:rPr>
              <a:t>THUẬT</a:t>
            </a:r>
            <a:endParaRPr sz="2400" dirty="0">
              <a:latin typeface="Times New Roman"/>
              <a:cs typeface="Times New Roman"/>
            </a:endParaRPr>
          </a:p>
        </p:txBody>
      </p:sp>
      <p:grpSp>
        <p:nvGrpSpPr>
          <p:cNvPr id="16" name="object 16"/>
          <p:cNvGrpSpPr/>
          <p:nvPr/>
        </p:nvGrpSpPr>
        <p:grpSpPr>
          <a:xfrm>
            <a:off x="2700527" y="1556003"/>
            <a:ext cx="6844665" cy="1149350"/>
            <a:chOff x="2700527" y="1556003"/>
            <a:chExt cx="6844665" cy="1149350"/>
          </a:xfrm>
        </p:grpSpPr>
        <p:pic>
          <p:nvPicPr>
            <p:cNvPr id="17" name="object 17"/>
            <p:cNvPicPr/>
            <p:nvPr/>
          </p:nvPicPr>
          <p:blipFill>
            <a:blip r:embed="rId3" cstate="print"/>
            <a:stretch>
              <a:fillRect/>
            </a:stretch>
          </p:blipFill>
          <p:spPr>
            <a:xfrm>
              <a:off x="2715767" y="1556003"/>
              <a:ext cx="6761988" cy="1149096"/>
            </a:xfrm>
            <a:prstGeom prst="rect">
              <a:avLst/>
            </a:prstGeom>
          </p:spPr>
        </p:pic>
        <p:pic>
          <p:nvPicPr>
            <p:cNvPr id="18" name="object 18"/>
            <p:cNvPicPr/>
            <p:nvPr/>
          </p:nvPicPr>
          <p:blipFill>
            <a:blip r:embed="rId4" cstate="print"/>
            <a:stretch>
              <a:fillRect/>
            </a:stretch>
          </p:blipFill>
          <p:spPr>
            <a:xfrm>
              <a:off x="2700527" y="1780031"/>
              <a:ext cx="6844283" cy="736091"/>
            </a:xfrm>
            <a:prstGeom prst="rect">
              <a:avLst/>
            </a:prstGeom>
          </p:spPr>
        </p:pic>
        <p:sp>
          <p:nvSpPr>
            <p:cNvPr id="19" name="object 19"/>
            <p:cNvSpPr/>
            <p:nvPr/>
          </p:nvSpPr>
          <p:spPr>
            <a:xfrm>
              <a:off x="2761487" y="1575815"/>
              <a:ext cx="6675120" cy="1062355"/>
            </a:xfrm>
            <a:custGeom>
              <a:avLst/>
              <a:gdLst/>
              <a:ahLst/>
              <a:cxnLst/>
              <a:rect l="l" t="t" r="r" b="b"/>
              <a:pathLst>
                <a:path w="6675120" h="1062355">
                  <a:moveTo>
                    <a:pt x="6568948" y="0"/>
                  </a:moveTo>
                  <a:lnTo>
                    <a:pt x="106172" y="0"/>
                  </a:lnTo>
                  <a:lnTo>
                    <a:pt x="64829" y="8338"/>
                  </a:lnTo>
                  <a:lnTo>
                    <a:pt x="31083" y="31083"/>
                  </a:lnTo>
                  <a:lnTo>
                    <a:pt x="8338" y="64829"/>
                  </a:lnTo>
                  <a:lnTo>
                    <a:pt x="0" y="106172"/>
                  </a:lnTo>
                  <a:lnTo>
                    <a:pt x="0" y="956056"/>
                  </a:lnTo>
                  <a:lnTo>
                    <a:pt x="8338" y="997398"/>
                  </a:lnTo>
                  <a:lnTo>
                    <a:pt x="31083" y="1031144"/>
                  </a:lnTo>
                  <a:lnTo>
                    <a:pt x="64829" y="1053889"/>
                  </a:lnTo>
                  <a:lnTo>
                    <a:pt x="106172" y="1062228"/>
                  </a:lnTo>
                  <a:lnTo>
                    <a:pt x="6568948" y="1062228"/>
                  </a:lnTo>
                  <a:lnTo>
                    <a:pt x="6610290" y="1053889"/>
                  </a:lnTo>
                  <a:lnTo>
                    <a:pt x="6644036" y="1031144"/>
                  </a:lnTo>
                  <a:lnTo>
                    <a:pt x="6666781" y="997398"/>
                  </a:lnTo>
                  <a:lnTo>
                    <a:pt x="6675119" y="956056"/>
                  </a:lnTo>
                  <a:lnTo>
                    <a:pt x="6675119" y="106172"/>
                  </a:lnTo>
                  <a:lnTo>
                    <a:pt x="6666781" y="64829"/>
                  </a:lnTo>
                  <a:lnTo>
                    <a:pt x="6644036" y="31083"/>
                  </a:lnTo>
                  <a:lnTo>
                    <a:pt x="6610290" y="8338"/>
                  </a:lnTo>
                  <a:lnTo>
                    <a:pt x="6568948" y="0"/>
                  </a:lnTo>
                  <a:close/>
                </a:path>
              </a:pathLst>
            </a:custGeom>
            <a:solidFill>
              <a:srgbClr val="EBEBEB"/>
            </a:solidFill>
          </p:spPr>
          <p:txBody>
            <a:bodyPr wrap="square" lIns="0" tIns="0" rIns="0" bIns="0" rtlCol="0"/>
            <a:lstStyle/>
            <a:p>
              <a:endParaRPr/>
            </a:p>
          </p:txBody>
        </p:sp>
        <p:sp>
          <p:nvSpPr>
            <p:cNvPr id="20" name="object 20"/>
            <p:cNvSpPr/>
            <p:nvPr/>
          </p:nvSpPr>
          <p:spPr>
            <a:xfrm>
              <a:off x="2761487" y="1575815"/>
              <a:ext cx="6675120" cy="1062355"/>
            </a:xfrm>
            <a:custGeom>
              <a:avLst/>
              <a:gdLst/>
              <a:ahLst/>
              <a:cxnLst/>
              <a:rect l="l" t="t" r="r" b="b"/>
              <a:pathLst>
                <a:path w="6675120" h="1062355">
                  <a:moveTo>
                    <a:pt x="0" y="106172"/>
                  </a:moveTo>
                  <a:lnTo>
                    <a:pt x="8338" y="64829"/>
                  </a:lnTo>
                  <a:lnTo>
                    <a:pt x="31083" y="31083"/>
                  </a:lnTo>
                  <a:lnTo>
                    <a:pt x="64829" y="8338"/>
                  </a:lnTo>
                  <a:lnTo>
                    <a:pt x="106172" y="0"/>
                  </a:lnTo>
                  <a:lnTo>
                    <a:pt x="6568948" y="0"/>
                  </a:lnTo>
                  <a:lnTo>
                    <a:pt x="6610290" y="8338"/>
                  </a:lnTo>
                  <a:lnTo>
                    <a:pt x="6644036" y="31083"/>
                  </a:lnTo>
                  <a:lnTo>
                    <a:pt x="6666781" y="64829"/>
                  </a:lnTo>
                  <a:lnTo>
                    <a:pt x="6675119" y="106172"/>
                  </a:lnTo>
                  <a:lnTo>
                    <a:pt x="6675119" y="956056"/>
                  </a:lnTo>
                  <a:lnTo>
                    <a:pt x="6666781" y="997398"/>
                  </a:lnTo>
                  <a:lnTo>
                    <a:pt x="6644036" y="1031144"/>
                  </a:lnTo>
                  <a:lnTo>
                    <a:pt x="6610290" y="1053889"/>
                  </a:lnTo>
                  <a:lnTo>
                    <a:pt x="6568948" y="1062228"/>
                  </a:lnTo>
                  <a:lnTo>
                    <a:pt x="106172" y="1062228"/>
                  </a:lnTo>
                  <a:lnTo>
                    <a:pt x="64829" y="1053889"/>
                  </a:lnTo>
                  <a:lnTo>
                    <a:pt x="31083" y="1031144"/>
                  </a:lnTo>
                  <a:lnTo>
                    <a:pt x="8338" y="997398"/>
                  </a:lnTo>
                  <a:lnTo>
                    <a:pt x="0" y="956056"/>
                  </a:lnTo>
                  <a:lnTo>
                    <a:pt x="0" y="106172"/>
                  </a:lnTo>
                  <a:close/>
                </a:path>
              </a:pathLst>
            </a:custGeom>
            <a:ln w="12192">
              <a:solidFill>
                <a:srgbClr val="95D141"/>
              </a:solidFill>
            </a:ln>
          </p:spPr>
          <p:txBody>
            <a:bodyPr wrap="square" lIns="0" tIns="0" rIns="0" bIns="0" rtlCol="0"/>
            <a:lstStyle/>
            <a:p>
              <a:endParaRPr/>
            </a:p>
          </p:txBody>
        </p:sp>
      </p:grpSp>
      <p:sp>
        <p:nvSpPr>
          <p:cNvPr id="21" name="object 21"/>
          <p:cNvSpPr txBox="1"/>
          <p:nvPr/>
        </p:nvSpPr>
        <p:spPr>
          <a:xfrm>
            <a:off x="2853689" y="1831339"/>
            <a:ext cx="6490970" cy="509270"/>
          </a:xfrm>
          <a:prstGeom prst="rect">
            <a:avLst/>
          </a:prstGeom>
        </p:spPr>
        <p:txBody>
          <a:bodyPr vert="horz" wrap="square" lIns="0" tIns="50165" rIns="0" bIns="0" rtlCol="0">
            <a:spAutoFit/>
          </a:bodyPr>
          <a:lstStyle/>
          <a:p>
            <a:pPr marL="536575" marR="5080" indent="-524510">
              <a:lnSpc>
                <a:spcPts val="1760"/>
              </a:lnSpc>
              <a:spcBef>
                <a:spcPts val="395"/>
              </a:spcBef>
            </a:pPr>
            <a:r>
              <a:rPr sz="1700" b="1" dirty="0">
                <a:latin typeface="Times New Roman"/>
                <a:cs typeface="Times New Roman"/>
              </a:rPr>
              <a:t>HSMT</a:t>
            </a:r>
            <a:r>
              <a:rPr sz="1700" b="1" spc="-50" dirty="0">
                <a:latin typeface="Times New Roman"/>
                <a:cs typeface="Times New Roman"/>
              </a:rPr>
              <a:t> </a:t>
            </a:r>
            <a:r>
              <a:rPr sz="1700" b="1" dirty="0">
                <a:latin typeface="Times New Roman"/>
                <a:cs typeface="Times New Roman"/>
              </a:rPr>
              <a:t>gói</a:t>
            </a:r>
            <a:r>
              <a:rPr sz="1700" b="1" spc="-5" dirty="0">
                <a:latin typeface="Times New Roman"/>
                <a:cs typeface="Times New Roman"/>
              </a:rPr>
              <a:t> </a:t>
            </a:r>
            <a:r>
              <a:rPr sz="1700" b="1" dirty="0">
                <a:latin typeface="Times New Roman"/>
                <a:cs typeface="Times New Roman"/>
              </a:rPr>
              <a:t>thầu</a:t>
            </a:r>
            <a:r>
              <a:rPr sz="1700" b="1" spc="-20" dirty="0">
                <a:latin typeface="Times New Roman"/>
                <a:cs typeface="Times New Roman"/>
              </a:rPr>
              <a:t> </a:t>
            </a:r>
            <a:r>
              <a:rPr sz="1700" b="1" dirty="0">
                <a:latin typeface="Times New Roman"/>
                <a:cs typeface="Times New Roman"/>
              </a:rPr>
              <a:t>cung</a:t>
            </a:r>
            <a:r>
              <a:rPr sz="1700" b="1" spc="-25" dirty="0">
                <a:latin typeface="Times New Roman"/>
                <a:cs typeface="Times New Roman"/>
              </a:rPr>
              <a:t> </a:t>
            </a:r>
            <a:r>
              <a:rPr sz="1700" b="1" dirty="0">
                <a:latin typeface="Times New Roman"/>
                <a:cs typeface="Times New Roman"/>
              </a:rPr>
              <a:t>cấp</a:t>
            </a:r>
            <a:r>
              <a:rPr sz="1700" b="1" spc="-15" dirty="0">
                <a:latin typeface="Times New Roman"/>
                <a:cs typeface="Times New Roman"/>
              </a:rPr>
              <a:t> </a:t>
            </a:r>
            <a:r>
              <a:rPr sz="1700" b="1" dirty="0">
                <a:latin typeface="Times New Roman"/>
                <a:cs typeface="Times New Roman"/>
              </a:rPr>
              <a:t>trọn</a:t>
            </a:r>
            <a:r>
              <a:rPr sz="1700" b="1" spc="-20" dirty="0">
                <a:latin typeface="Times New Roman"/>
                <a:cs typeface="Times New Roman"/>
              </a:rPr>
              <a:t> </a:t>
            </a:r>
            <a:r>
              <a:rPr sz="1700" b="1" dirty="0">
                <a:latin typeface="Times New Roman"/>
                <a:cs typeface="Times New Roman"/>
              </a:rPr>
              <a:t>gói</a:t>
            </a:r>
            <a:r>
              <a:rPr sz="1700" b="1" spc="-5" dirty="0">
                <a:latin typeface="Times New Roman"/>
                <a:cs typeface="Times New Roman"/>
              </a:rPr>
              <a:t> </a:t>
            </a:r>
            <a:r>
              <a:rPr sz="1700" b="1" dirty="0">
                <a:latin typeface="Times New Roman"/>
                <a:cs typeface="Times New Roman"/>
              </a:rPr>
              <a:t>thiết</a:t>
            </a:r>
            <a:r>
              <a:rPr sz="1700" b="1" spc="-10" dirty="0">
                <a:latin typeface="Times New Roman"/>
                <a:cs typeface="Times New Roman"/>
              </a:rPr>
              <a:t> </a:t>
            </a:r>
            <a:r>
              <a:rPr sz="1700" b="1" dirty="0">
                <a:latin typeface="Times New Roman"/>
                <a:cs typeface="Times New Roman"/>
              </a:rPr>
              <a:t>bị,</a:t>
            </a:r>
            <a:r>
              <a:rPr sz="1700" b="1" spc="-5" dirty="0">
                <a:latin typeface="Times New Roman"/>
                <a:cs typeface="Times New Roman"/>
              </a:rPr>
              <a:t> </a:t>
            </a:r>
            <a:r>
              <a:rPr sz="1700" b="1" dirty="0">
                <a:latin typeface="Times New Roman"/>
                <a:cs typeface="Times New Roman"/>
              </a:rPr>
              <a:t>hóa</a:t>
            </a:r>
            <a:r>
              <a:rPr sz="1700" b="1" spc="-25" dirty="0">
                <a:latin typeface="Times New Roman"/>
                <a:cs typeface="Times New Roman"/>
              </a:rPr>
              <a:t> </a:t>
            </a:r>
            <a:r>
              <a:rPr sz="1700" b="1" dirty="0">
                <a:latin typeface="Times New Roman"/>
                <a:cs typeface="Times New Roman"/>
              </a:rPr>
              <a:t>chất,</a:t>
            </a:r>
            <a:r>
              <a:rPr sz="1700" b="1" spc="-10" dirty="0">
                <a:latin typeface="Times New Roman"/>
                <a:cs typeface="Times New Roman"/>
              </a:rPr>
              <a:t> </a:t>
            </a:r>
            <a:r>
              <a:rPr sz="1700" b="1" dirty="0">
                <a:latin typeface="Times New Roman"/>
                <a:cs typeface="Times New Roman"/>
              </a:rPr>
              <a:t>vật</a:t>
            </a:r>
            <a:r>
              <a:rPr sz="1700" b="1" spc="-20" dirty="0">
                <a:latin typeface="Times New Roman"/>
                <a:cs typeface="Times New Roman"/>
              </a:rPr>
              <a:t> </a:t>
            </a:r>
            <a:r>
              <a:rPr sz="1700" b="1" dirty="0">
                <a:latin typeface="Times New Roman"/>
                <a:cs typeface="Times New Roman"/>
              </a:rPr>
              <a:t>tư</a:t>
            </a:r>
            <a:r>
              <a:rPr sz="1700" b="1" spc="-10" dirty="0">
                <a:latin typeface="Times New Roman"/>
                <a:cs typeface="Times New Roman"/>
              </a:rPr>
              <a:t> </a:t>
            </a:r>
            <a:r>
              <a:rPr sz="1700" b="1" dirty="0">
                <a:latin typeface="Times New Roman"/>
                <a:cs typeface="Times New Roman"/>
              </a:rPr>
              <a:t>xét</a:t>
            </a:r>
            <a:r>
              <a:rPr sz="1700" b="1" spc="-5" dirty="0">
                <a:latin typeface="Times New Roman"/>
                <a:cs typeface="Times New Roman"/>
              </a:rPr>
              <a:t> </a:t>
            </a:r>
            <a:r>
              <a:rPr sz="1700" b="1" spc="-10" dirty="0">
                <a:latin typeface="Times New Roman"/>
                <a:cs typeface="Times New Roman"/>
              </a:rPr>
              <a:t>nghiệm, </a:t>
            </a:r>
            <a:r>
              <a:rPr sz="1700" b="1" dirty="0">
                <a:latin typeface="Times New Roman"/>
                <a:cs typeface="Times New Roman"/>
              </a:rPr>
              <a:t>dịch</a:t>
            </a:r>
            <a:r>
              <a:rPr sz="1700" b="1" spc="-30" dirty="0">
                <a:latin typeface="Times New Roman"/>
                <a:cs typeface="Times New Roman"/>
              </a:rPr>
              <a:t> </a:t>
            </a:r>
            <a:r>
              <a:rPr sz="1700" b="1" dirty="0">
                <a:latin typeface="Times New Roman"/>
                <a:cs typeface="Times New Roman"/>
              </a:rPr>
              <a:t>vụ</a:t>
            </a:r>
            <a:r>
              <a:rPr sz="1700" b="1" spc="-25" dirty="0">
                <a:latin typeface="Times New Roman"/>
                <a:cs typeface="Times New Roman"/>
              </a:rPr>
              <a:t> </a:t>
            </a:r>
            <a:r>
              <a:rPr sz="1700" b="1" dirty="0">
                <a:latin typeface="Times New Roman"/>
                <a:cs typeface="Times New Roman"/>
              </a:rPr>
              <a:t>đi</a:t>
            </a:r>
            <a:r>
              <a:rPr sz="1700" b="1" spc="-20" dirty="0">
                <a:latin typeface="Times New Roman"/>
                <a:cs typeface="Times New Roman"/>
              </a:rPr>
              <a:t> </a:t>
            </a:r>
            <a:r>
              <a:rPr sz="1700" b="1" dirty="0">
                <a:latin typeface="Times New Roman"/>
                <a:cs typeface="Times New Roman"/>
              </a:rPr>
              <a:t>kèm</a:t>
            </a:r>
            <a:r>
              <a:rPr sz="1700" b="1" spc="-15" dirty="0">
                <a:latin typeface="Times New Roman"/>
                <a:cs typeface="Times New Roman"/>
              </a:rPr>
              <a:t> </a:t>
            </a:r>
            <a:r>
              <a:rPr sz="1700" b="1" dirty="0">
                <a:latin typeface="Times New Roman"/>
                <a:cs typeface="Times New Roman"/>
              </a:rPr>
              <a:t>(không</a:t>
            </a:r>
            <a:r>
              <a:rPr sz="1700" b="1" spc="-15" dirty="0">
                <a:latin typeface="Times New Roman"/>
                <a:cs typeface="Times New Roman"/>
              </a:rPr>
              <a:t> </a:t>
            </a:r>
            <a:r>
              <a:rPr sz="1700" b="1" dirty="0">
                <a:latin typeface="Times New Roman"/>
                <a:cs typeface="Times New Roman"/>
              </a:rPr>
              <a:t>bao</a:t>
            </a:r>
            <a:r>
              <a:rPr sz="1700" b="1" spc="-40" dirty="0">
                <a:latin typeface="Times New Roman"/>
                <a:cs typeface="Times New Roman"/>
              </a:rPr>
              <a:t> </a:t>
            </a:r>
            <a:r>
              <a:rPr sz="1700" b="1" dirty="0">
                <a:latin typeface="Times New Roman"/>
                <a:cs typeface="Times New Roman"/>
              </a:rPr>
              <a:t>gồm</a:t>
            </a:r>
            <a:r>
              <a:rPr sz="1700" b="1" spc="-20" dirty="0">
                <a:latin typeface="Times New Roman"/>
                <a:cs typeface="Times New Roman"/>
              </a:rPr>
              <a:t> </a:t>
            </a:r>
            <a:r>
              <a:rPr sz="1700" b="1" dirty="0">
                <a:latin typeface="Times New Roman"/>
                <a:cs typeface="Times New Roman"/>
              </a:rPr>
              <a:t>nhân</a:t>
            </a:r>
            <a:r>
              <a:rPr sz="1700" b="1" spc="-30" dirty="0">
                <a:latin typeface="Times New Roman"/>
                <a:cs typeface="Times New Roman"/>
              </a:rPr>
              <a:t> </a:t>
            </a:r>
            <a:r>
              <a:rPr sz="1700" b="1" dirty="0">
                <a:latin typeface="Times New Roman"/>
                <a:cs typeface="Times New Roman"/>
              </a:rPr>
              <a:t>công</a:t>
            </a:r>
            <a:r>
              <a:rPr sz="1700" b="1" spc="-30" dirty="0">
                <a:latin typeface="Times New Roman"/>
                <a:cs typeface="Times New Roman"/>
              </a:rPr>
              <a:t> </a:t>
            </a:r>
            <a:r>
              <a:rPr sz="1700" b="1" dirty="0">
                <a:latin typeface="Times New Roman"/>
                <a:cs typeface="Times New Roman"/>
              </a:rPr>
              <a:t>vận</a:t>
            </a:r>
            <a:r>
              <a:rPr sz="1700" b="1" spc="-25" dirty="0">
                <a:latin typeface="Times New Roman"/>
                <a:cs typeface="Times New Roman"/>
              </a:rPr>
              <a:t> </a:t>
            </a:r>
            <a:r>
              <a:rPr sz="1700" b="1" dirty="0">
                <a:latin typeface="Times New Roman"/>
                <a:cs typeface="Times New Roman"/>
              </a:rPr>
              <a:t>hành)</a:t>
            </a:r>
            <a:r>
              <a:rPr sz="1700" b="1" spc="-15" dirty="0">
                <a:latin typeface="Times New Roman"/>
                <a:cs typeface="Times New Roman"/>
              </a:rPr>
              <a:t> </a:t>
            </a:r>
            <a:r>
              <a:rPr sz="1700" b="1" spc="-20" dirty="0">
                <a:latin typeface="Times New Roman"/>
                <a:cs typeface="Times New Roman"/>
              </a:rPr>
              <a:t>gồm:</a:t>
            </a:r>
            <a:endParaRPr sz="1700">
              <a:latin typeface="Times New Roman"/>
              <a:cs typeface="Times New Roman"/>
            </a:endParaRPr>
          </a:p>
        </p:txBody>
      </p:sp>
      <p:grpSp>
        <p:nvGrpSpPr>
          <p:cNvPr id="22" name="object 22"/>
          <p:cNvGrpSpPr/>
          <p:nvPr/>
        </p:nvGrpSpPr>
        <p:grpSpPr>
          <a:xfrm>
            <a:off x="449580" y="2628645"/>
            <a:ext cx="5661025" cy="3752850"/>
            <a:chOff x="449580" y="2628645"/>
            <a:chExt cx="5661025" cy="3752850"/>
          </a:xfrm>
        </p:grpSpPr>
        <p:sp>
          <p:nvSpPr>
            <p:cNvPr id="23" name="object 23"/>
            <p:cNvSpPr/>
            <p:nvPr/>
          </p:nvSpPr>
          <p:spPr>
            <a:xfrm>
              <a:off x="1718310" y="2638805"/>
              <a:ext cx="4382135" cy="671830"/>
            </a:xfrm>
            <a:custGeom>
              <a:avLst/>
              <a:gdLst/>
              <a:ahLst/>
              <a:cxnLst/>
              <a:rect l="l" t="t" r="r" b="b"/>
              <a:pathLst>
                <a:path w="4382135" h="671829">
                  <a:moveTo>
                    <a:pt x="4381754" y="0"/>
                  </a:moveTo>
                  <a:lnTo>
                    <a:pt x="4381754" y="335915"/>
                  </a:lnTo>
                  <a:lnTo>
                    <a:pt x="0" y="335915"/>
                  </a:lnTo>
                  <a:lnTo>
                    <a:pt x="0" y="671830"/>
                  </a:lnTo>
                </a:path>
              </a:pathLst>
            </a:custGeom>
            <a:ln w="19812">
              <a:solidFill>
                <a:srgbClr val="49A0BD"/>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449580" y="3288791"/>
              <a:ext cx="2529840" cy="3092195"/>
            </a:xfrm>
            <a:prstGeom prst="rect">
              <a:avLst/>
            </a:prstGeom>
          </p:spPr>
        </p:pic>
        <p:pic>
          <p:nvPicPr>
            <p:cNvPr id="25" name="object 25"/>
            <p:cNvPicPr/>
            <p:nvPr/>
          </p:nvPicPr>
          <p:blipFill>
            <a:blip r:embed="rId6" cstate="print"/>
            <a:stretch>
              <a:fillRect/>
            </a:stretch>
          </p:blipFill>
          <p:spPr>
            <a:xfrm>
              <a:off x="501396" y="4038612"/>
              <a:ext cx="2481072" cy="1629156"/>
            </a:xfrm>
            <a:prstGeom prst="rect">
              <a:avLst/>
            </a:prstGeom>
          </p:spPr>
        </p:pic>
        <p:sp>
          <p:nvSpPr>
            <p:cNvPr id="26" name="object 26"/>
            <p:cNvSpPr/>
            <p:nvPr/>
          </p:nvSpPr>
          <p:spPr>
            <a:xfrm>
              <a:off x="495300" y="3308603"/>
              <a:ext cx="2443480" cy="3005455"/>
            </a:xfrm>
            <a:custGeom>
              <a:avLst/>
              <a:gdLst/>
              <a:ahLst/>
              <a:cxnLst/>
              <a:rect l="l" t="t" r="r" b="b"/>
              <a:pathLst>
                <a:path w="2443480" h="3005454">
                  <a:moveTo>
                    <a:pt x="2198624" y="0"/>
                  </a:moveTo>
                  <a:lnTo>
                    <a:pt x="244297" y="0"/>
                  </a:lnTo>
                  <a:lnTo>
                    <a:pt x="195061" y="4962"/>
                  </a:lnTo>
                  <a:lnTo>
                    <a:pt x="149204" y="19194"/>
                  </a:lnTo>
                  <a:lnTo>
                    <a:pt x="107706" y="41717"/>
                  </a:lnTo>
                  <a:lnTo>
                    <a:pt x="71551" y="71548"/>
                  </a:lnTo>
                  <a:lnTo>
                    <a:pt x="41721" y="107708"/>
                  </a:lnTo>
                  <a:lnTo>
                    <a:pt x="19197" y="149215"/>
                  </a:lnTo>
                  <a:lnTo>
                    <a:pt x="4963" y="195088"/>
                  </a:lnTo>
                  <a:lnTo>
                    <a:pt x="0" y="244348"/>
                  </a:lnTo>
                  <a:lnTo>
                    <a:pt x="0" y="2761030"/>
                  </a:lnTo>
                  <a:lnTo>
                    <a:pt x="4963" y="2810266"/>
                  </a:lnTo>
                  <a:lnTo>
                    <a:pt x="19197" y="2856123"/>
                  </a:lnTo>
                  <a:lnTo>
                    <a:pt x="41721" y="2897621"/>
                  </a:lnTo>
                  <a:lnTo>
                    <a:pt x="71551" y="2933776"/>
                  </a:lnTo>
                  <a:lnTo>
                    <a:pt x="107706" y="2963606"/>
                  </a:lnTo>
                  <a:lnTo>
                    <a:pt x="149204" y="2986130"/>
                  </a:lnTo>
                  <a:lnTo>
                    <a:pt x="195061" y="3000364"/>
                  </a:lnTo>
                  <a:lnTo>
                    <a:pt x="244297" y="3005328"/>
                  </a:lnTo>
                  <a:lnTo>
                    <a:pt x="2198624" y="3005328"/>
                  </a:lnTo>
                  <a:lnTo>
                    <a:pt x="2247883" y="3000364"/>
                  </a:lnTo>
                  <a:lnTo>
                    <a:pt x="2293756" y="2986130"/>
                  </a:lnTo>
                  <a:lnTo>
                    <a:pt x="2335263" y="2963606"/>
                  </a:lnTo>
                  <a:lnTo>
                    <a:pt x="2371423" y="2933776"/>
                  </a:lnTo>
                  <a:lnTo>
                    <a:pt x="2401254" y="2897621"/>
                  </a:lnTo>
                  <a:lnTo>
                    <a:pt x="2423777" y="2856123"/>
                  </a:lnTo>
                  <a:lnTo>
                    <a:pt x="2438009" y="2810266"/>
                  </a:lnTo>
                  <a:lnTo>
                    <a:pt x="2442972" y="2761030"/>
                  </a:lnTo>
                  <a:lnTo>
                    <a:pt x="2442972" y="244348"/>
                  </a:lnTo>
                  <a:lnTo>
                    <a:pt x="2438009" y="195088"/>
                  </a:lnTo>
                  <a:lnTo>
                    <a:pt x="2423777" y="149215"/>
                  </a:lnTo>
                  <a:lnTo>
                    <a:pt x="2401254" y="107708"/>
                  </a:lnTo>
                  <a:lnTo>
                    <a:pt x="2371423" y="71548"/>
                  </a:lnTo>
                  <a:lnTo>
                    <a:pt x="2335263" y="41717"/>
                  </a:lnTo>
                  <a:lnTo>
                    <a:pt x="2293756" y="19194"/>
                  </a:lnTo>
                  <a:lnTo>
                    <a:pt x="2247883" y="4962"/>
                  </a:lnTo>
                  <a:lnTo>
                    <a:pt x="2198624" y="0"/>
                  </a:lnTo>
                  <a:close/>
                </a:path>
              </a:pathLst>
            </a:custGeom>
            <a:solidFill>
              <a:srgbClr val="EBEBEB"/>
            </a:solidFill>
          </p:spPr>
          <p:txBody>
            <a:bodyPr wrap="square" lIns="0" tIns="0" rIns="0" bIns="0" rtlCol="0"/>
            <a:lstStyle/>
            <a:p>
              <a:endParaRPr/>
            </a:p>
          </p:txBody>
        </p:sp>
        <p:sp>
          <p:nvSpPr>
            <p:cNvPr id="27" name="object 27"/>
            <p:cNvSpPr/>
            <p:nvPr/>
          </p:nvSpPr>
          <p:spPr>
            <a:xfrm>
              <a:off x="495300" y="3308603"/>
              <a:ext cx="2443480" cy="3005455"/>
            </a:xfrm>
            <a:custGeom>
              <a:avLst/>
              <a:gdLst/>
              <a:ahLst/>
              <a:cxnLst/>
              <a:rect l="l" t="t" r="r" b="b"/>
              <a:pathLst>
                <a:path w="2443480" h="3005454">
                  <a:moveTo>
                    <a:pt x="0" y="244348"/>
                  </a:moveTo>
                  <a:lnTo>
                    <a:pt x="4963" y="195088"/>
                  </a:lnTo>
                  <a:lnTo>
                    <a:pt x="19197" y="149215"/>
                  </a:lnTo>
                  <a:lnTo>
                    <a:pt x="41721" y="107708"/>
                  </a:lnTo>
                  <a:lnTo>
                    <a:pt x="71551" y="71548"/>
                  </a:lnTo>
                  <a:lnTo>
                    <a:pt x="107706" y="41717"/>
                  </a:lnTo>
                  <a:lnTo>
                    <a:pt x="149204" y="19194"/>
                  </a:lnTo>
                  <a:lnTo>
                    <a:pt x="195061" y="4962"/>
                  </a:lnTo>
                  <a:lnTo>
                    <a:pt x="244297" y="0"/>
                  </a:lnTo>
                  <a:lnTo>
                    <a:pt x="2198624" y="0"/>
                  </a:lnTo>
                  <a:lnTo>
                    <a:pt x="2247883" y="4962"/>
                  </a:lnTo>
                  <a:lnTo>
                    <a:pt x="2293756" y="19194"/>
                  </a:lnTo>
                  <a:lnTo>
                    <a:pt x="2335263" y="41717"/>
                  </a:lnTo>
                  <a:lnTo>
                    <a:pt x="2371423" y="71548"/>
                  </a:lnTo>
                  <a:lnTo>
                    <a:pt x="2401254" y="107708"/>
                  </a:lnTo>
                  <a:lnTo>
                    <a:pt x="2423777" y="149215"/>
                  </a:lnTo>
                  <a:lnTo>
                    <a:pt x="2438009" y="195088"/>
                  </a:lnTo>
                  <a:lnTo>
                    <a:pt x="2442972" y="244348"/>
                  </a:lnTo>
                  <a:lnTo>
                    <a:pt x="2442972" y="2761030"/>
                  </a:lnTo>
                  <a:lnTo>
                    <a:pt x="2438009" y="2810266"/>
                  </a:lnTo>
                  <a:lnTo>
                    <a:pt x="2423777" y="2856123"/>
                  </a:lnTo>
                  <a:lnTo>
                    <a:pt x="2401254" y="2897621"/>
                  </a:lnTo>
                  <a:lnTo>
                    <a:pt x="2371423" y="2933776"/>
                  </a:lnTo>
                  <a:lnTo>
                    <a:pt x="2335263" y="2963606"/>
                  </a:lnTo>
                  <a:lnTo>
                    <a:pt x="2293756" y="2986130"/>
                  </a:lnTo>
                  <a:lnTo>
                    <a:pt x="2247883" y="3000364"/>
                  </a:lnTo>
                  <a:lnTo>
                    <a:pt x="2198624" y="3005328"/>
                  </a:lnTo>
                  <a:lnTo>
                    <a:pt x="244297" y="3005328"/>
                  </a:lnTo>
                  <a:lnTo>
                    <a:pt x="195061" y="3000364"/>
                  </a:lnTo>
                  <a:lnTo>
                    <a:pt x="149204" y="2986130"/>
                  </a:lnTo>
                  <a:lnTo>
                    <a:pt x="107706" y="2963606"/>
                  </a:lnTo>
                  <a:lnTo>
                    <a:pt x="71551" y="2933776"/>
                  </a:lnTo>
                  <a:lnTo>
                    <a:pt x="41721" y="2897621"/>
                  </a:lnTo>
                  <a:lnTo>
                    <a:pt x="19197" y="2856123"/>
                  </a:lnTo>
                  <a:lnTo>
                    <a:pt x="4963" y="2810266"/>
                  </a:lnTo>
                  <a:lnTo>
                    <a:pt x="0" y="2761030"/>
                  </a:lnTo>
                  <a:lnTo>
                    <a:pt x="0" y="244348"/>
                  </a:lnTo>
                  <a:close/>
                </a:path>
              </a:pathLst>
            </a:custGeom>
            <a:ln w="12192">
              <a:solidFill>
                <a:srgbClr val="95D141"/>
              </a:solidFill>
            </a:ln>
          </p:spPr>
          <p:txBody>
            <a:bodyPr wrap="square" lIns="0" tIns="0" rIns="0" bIns="0" rtlCol="0"/>
            <a:lstStyle/>
            <a:p>
              <a:endParaRPr/>
            </a:p>
          </p:txBody>
        </p:sp>
      </p:grpSp>
      <p:sp>
        <p:nvSpPr>
          <p:cNvPr id="28" name="object 28"/>
          <p:cNvSpPr txBox="1"/>
          <p:nvPr/>
        </p:nvSpPr>
        <p:spPr>
          <a:xfrm>
            <a:off x="652983" y="4089857"/>
            <a:ext cx="2132330" cy="1403350"/>
          </a:xfrm>
          <a:prstGeom prst="rect">
            <a:avLst/>
          </a:prstGeom>
        </p:spPr>
        <p:txBody>
          <a:bodyPr vert="horz" wrap="square" lIns="0" tIns="13335" rIns="0" bIns="0" rtlCol="0">
            <a:spAutoFit/>
          </a:bodyPr>
          <a:lstStyle/>
          <a:p>
            <a:pPr algn="ctr">
              <a:lnSpc>
                <a:spcPts val="1905"/>
              </a:lnSpc>
              <a:spcBef>
                <a:spcPts val="105"/>
              </a:spcBef>
            </a:pPr>
            <a:r>
              <a:rPr sz="1700" spc="-15" dirty="0">
                <a:latin typeface="Times New Roman"/>
                <a:cs typeface="Times New Roman"/>
              </a:rPr>
              <a:t>5.</a:t>
            </a:r>
            <a:r>
              <a:rPr sz="1700" spc="-110" dirty="0">
                <a:latin typeface="Times New Roman"/>
                <a:cs typeface="Times New Roman"/>
              </a:rPr>
              <a:t> </a:t>
            </a:r>
            <a:r>
              <a:rPr sz="1700" dirty="0">
                <a:latin typeface="Times New Roman"/>
                <a:cs typeface="Times New Roman"/>
              </a:rPr>
              <a:t>Yêu</a:t>
            </a:r>
            <a:r>
              <a:rPr sz="1700" spc="-110" dirty="0">
                <a:latin typeface="Times New Roman"/>
                <a:cs typeface="Times New Roman"/>
              </a:rPr>
              <a:t> </a:t>
            </a:r>
            <a:r>
              <a:rPr sz="1700" dirty="0">
                <a:latin typeface="Times New Roman"/>
                <a:cs typeface="Times New Roman"/>
              </a:rPr>
              <a:t>cầu</a:t>
            </a:r>
            <a:r>
              <a:rPr sz="1700" spc="-100" dirty="0">
                <a:latin typeface="Times New Roman"/>
                <a:cs typeface="Times New Roman"/>
              </a:rPr>
              <a:t> </a:t>
            </a:r>
            <a:r>
              <a:rPr sz="1700" dirty="0">
                <a:latin typeface="Times New Roman"/>
                <a:cs typeface="Times New Roman"/>
              </a:rPr>
              <a:t>về</a:t>
            </a:r>
            <a:r>
              <a:rPr sz="1700" spc="-80" dirty="0">
                <a:latin typeface="Times New Roman"/>
                <a:cs typeface="Times New Roman"/>
              </a:rPr>
              <a:t> </a:t>
            </a:r>
            <a:r>
              <a:rPr sz="1700" spc="-10" dirty="0">
                <a:latin typeface="Times New Roman"/>
                <a:cs typeface="Times New Roman"/>
              </a:rPr>
              <a:t>việc</a:t>
            </a:r>
            <a:r>
              <a:rPr sz="1700" spc="-75" dirty="0">
                <a:latin typeface="Times New Roman"/>
                <a:cs typeface="Times New Roman"/>
              </a:rPr>
              <a:t> </a:t>
            </a:r>
            <a:r>
              <a:rPr sz="1700" spc="-25" dirty="0">
                <a:latin typeface="Times New Roman"/>
                <a:cs typeface="Times New Roman"/>
              </a:rPr>
              <a:t>lưu</a:t>
            </a:r>
            <a:endParaRPr sz="1700">
              <a:latin typeface="Times New Roman"/>
              <a:cs typeface="Times New Roman"/>
            </a:endParaRPr>
          </a:p>
          <a:p>
            <a:pPr marL="12700" marR="5080" algn="ctr">
              <a:lnSpc>
                <a:spcPct val="86200"/>
              </a:lnSpc>
              <a:spcBef>
                <a:spcPts val="145"/>
              </a:spcBef>
            </a:pPr>
            <a:r>
              <a:rPr sz="1700" spc="-10" dirty="0">
                <a:latin typeface="Times New Roman"/>
                <a:cs typeface="Times New Roman"/>
              </a:rPr>
              <a:t>kho,</a:t>
            </a:r>
            <a:r>
              <a:rPr sz="1700" spc="-100" dirty="0">
                <a:latin typeface="Times New Roman"/>
                <a:cs typeface="Times New Roman"/>
              </a:rPr>
              <a:t> </a:t>
            </a:r>
            <a:r>
              <a:rPr sz="1700" dirty="0">
                <a:latin typeface="Times New Roman"/>
                <a:cs typeface="Times New Roman"/>
              </a:rPr>
              <a:t>lưu</a:t>
            </a:r>
            <a:r>
              <a:rPr sz="1700" spc="-85" dirty="0">
                <a:latin typeface="Times New Roman"/>
                <a:cs typeface="Times New Roman"/>
              </a:rPr>
              <a:t> </a:t>
            </a:r>
            <a:r>
              <a:rPr sz="1700" dirty="0">
                <a:latin typeface="Times New Roman"/>
                <a:cs typeface="Times New Roman"/>
              </a:rPr>
              <a:t>trữ</a:t>
            </a:r>
            <a:r>
              <a:rPr sz="1700" spc="-90" dirty="0">
                <a:latin typeface="Times New Roman"/>
                <a:cs typeface="Times New Roman"/>
              </a:rPr>
              <a:t> </a:t>
            </a:r>
            <a:r>
              <a:rPr sz="1700" dirty="0">
                <a:latin typeface="Times New Roman"/>
                <a:cs typeface="Times New Roman"/>
              </a:rPr>
              <a:t>hóa</a:t>
            </a:r>
            <a:r>
              <a:rPr sz="1700" spc="-100" dirty="0">
                <a:latin typeface="Times New Roman"/>
                <a:cs typeface="Times New Roman"/>
              </a:rPr>
              <a:t> </a:t>
            </a:r>
            <a:r>
              <a:rPr sz="1700" spc="-10" dirty="0">
                <a:latin typeface="Times New Roman"/>
                <a:cs typeface="Times New Roman"/>
              </a:rPr>
              <a:t>chất,</a:t>
            </a:r>
            <a:r>
              <a:rPr sz="1700" spc="-85" dirty="0">
                <a:latin typeface="Times New Roman"/>
                <a:cs typeface="Times New Roman"/>
              </a:rPr>
              <a:t> </a:t>
            </a:r>
            <a:r>
              <a:rPr sz="1700" spc="-25" dirty="0">
                <a:latin typeface="Times New Roman"/>
                <a:cs typeface="Times New Roman"/>
              </a:rPr>
              <a:t>vật </a:t>
            </a:r>
            <a:r>
              <a:rPr sz="1700" dirty="0">
                <a:latin typeface="Times New Roman"/>
                <a:cs typeface="Times New Roman"/>
              </a:rPr>
              <a:t>tư</a:t>
            </a:r>
            <a:r>
              <a:rPr sz="1700" spc="-70" dirty="0">
                <a:latin typeface="Times New Roman"/>
                <a:cs typeface="Times New Roman"/>
              </a:rPr>
              <a:t> </a:t>
            </a:r>
            <a:r>
              <a:rPr sz="1700" dirty="0">
                <a:latin typeface="Times New Roman"/>
                <a:cs typeface="Times New Roman"/>
              </a:rPr>
              <a:t>xét</a:t>
            </a:r>
            <a:r>
              <a:rPr sz="1700" spc="-80" dirty="0">
                <a:latin typeface="Times New Roman"/>
                <a:cs typeface="Times New Roman"/>
              </a:rPr>
              <a:t> </a:t>
            </a:r>
            <a:r>
              <a:rPr sz="1700" spc="-20" dirty="0">
                <a:latin typeface="Times New Roman"/>
                <a:cs typeface="Times New Roman"/>
              </a:rPr>
              <a:t>nghiệm</a:t>
            </a:r>
            <a:r>
              <a:rPr sz="1700" spc="-60" dirty="0">
                <a:latin typeface="Times New Roman"/>
                <a:cs typeface="Times New Roman"/>
              </a:rPr>
              <a:t> </a:t>
            </a:r>
            <a:r>
              <a:rPr sz="1700" dirty="0">
                <a:latin typeface="Times New Roman"/>
                <a:cs typeface="Times New Roman"/>
              </a:rPr>
              <a:t>để</a:t>
            </a:r>
            <a:r>
              <a:rPr sz="1700" spc="-80" dirty="0">
                <a:latin typeface="Times New Roman"/>
                <a:cs typeface="Times New Roman"/>
              </a:rPr>
              <a:t> </a:t>
            </a:r>
            <a:r>
              <a:rPr sz="1700" spc="-25" dirty="0">
                <a:latin typeface="Times New Roman"/>
                <a:cs typeface="Times New Roman"/>
              </a:rPr>
              <a:t>đảm </a:t>
            </a:r>
            <a:r>
              <a:rPr sz="1700" dirty="0">
                <a:latin typeface="Times New Roman"/>
                <a:cs typeface="Times New Roman"/>
              </a:rPr>
              <a:t>bảo</a:t>
            </a:r>
            <a:r>
              <a:rPr sz="1700" spc="-85" dirty="0">
                <a:latin typeface="Times New Roman"/>
                <a:cs typeface="Times New Roman"/>
              </a:rPr>
              <a:t> </a:t>
            </a:r>
            <a:r>
              <a:rPr sz="1700" spc="-10" dirty="0">
                <a:latin typeface="Times New Roman"/>
                <a:cs typeface="Times New Roman"/>
              </a:rPr>
              <a:t>dịch</a:t>
            </a:r>
            <a:r>
              <a:rPr sz="1700" spc="-65" dirty="0">
                <a:latin typeface="Times New Roman"/>
                <a:cs typeface="Times New Roman"/>
              </a:rPr>
              <a:t> </a:t>
            </a:r>
            <a:r>
              <a:rPr sz="1700" dirty="0">
                <a:latin typeface="Times New Roman"/>
                <a:cs typeface="Times New Roman"/>
              </a:rPr>
              <a:t>vụ</a:t>
            </a:r>
            <a:r>
              <a:rPr sz="1700" spc="-80" dirty="0">
                <a:latin typeface="Times New Roman"/>
                <a:cs typeface="Times New Roman"/>
              </a:rPr>
              <a:t> </a:t>
            </a:r>
            <a:r>
              <a:rPr sz="1700" dirty="0">
                <a:latin typeface="Times New Roman"/>
                <a:cs typeface="Times New Roman"/>
              </a:rPr>
              <a:t>kỹ</a:t>
            </a:r>
            <a:r>
              <a:rPr sz="1700" spc="-80" dirty="0">
                <a:latin typeface="Times New Roman"/>
                <a:cs typeface="Times New Roman"/>
              </a:rPr>
              <a:t> </a:t>
            </a:r>
            <a:r>
              <a:rPr sz="1700" spc="-10" dirty="0">
                <a:latin typeface="Times New Roman"/>
                <a:cs typeface="Times New Roman"/>
              </a:rPr>
              <a:t>thuật được</a:t>
            </a:r>
            <a:r>
              <a:rPr sz="1700" spc="-95" dirty="0">
                <a:latin typeface="Times New Roman"/>
                <a:cs typeface="Times New Roman"/>
              </a:rPr>
              <a:t> </a:t>
            </a:r>
            <a:r>
              <a:rPr sz="1700" spc="-10" dirty="0">
                <a:latin typeface="Times New Roman"/>
                <a:cs typeface="Times New Roman"/>
              </a:rPr>
              <a:t>thực</a:t>
            </a:r>
            <a:r>
              <a:rPr sz="1700" spc="-80" dirty="0">
                <a:latin typeface="Times New Roman"/>
                <a:cs typeface="Times New Roman"/>
              </a:rPr>
              <a:t> </a:t>
            </a:r>
            <a:r>
              <a:rPr sz="1700" spc="-10" dirty="0">
                <a:latin typeface="Times New Roman"/>
                <a:cs typeface="Times New Roman"/>
              </a:rPr>
              <a:t>hiện</a:t>
            </a:r>
            <a:r>
              <a:rPr sz="1700" spc="-85" dirty="0">
                <a:latin typeface="Times New Roman"/>
                <a:cs typeface="Times New Roman"/>
              </a:rPr>
              <a:t> </a:t>
            </a:r>
            <a:r>
              <a:rPr sz="1700" spc="-10" dirty="0">
                <a:latin typeface="Times New Roman"/>
                <a:cs typeface="Times New Roman"/>
              </a:rPr>
              <a:t>liên</a:t>
            </a:r>
            <a:r>
              <a:rPr sz="1700" spc="-70" dirty="0">
                <a:latin typeface="Times New Roman"/>
                <a:cs typeface="Times New Roman"/>
              </a:rPr>
              <a:t> </a:t>
            </a:r>
            <a:r>
              <a:rPr sz="1700" spc="-20" dirty="0">
                <a:latin typeface="Times New Roman"/>
                <a:cs typeface="Times New Roman"/>
              </a:rPr>
              <a:t>tục, </a:t>
            </a:r>
            <a:r>
              <a:rPr sz="1700" spc="-10" dirty="0">
                <a:latin typeface="Times New Roman"/>
                <a:cs typeface="Times New Roman"/>
              </a:rPr>
              <a:t>không</a:t>
            </a:r>
            <a:r>
              <a:rPr sz="1700" spc="-75" dirty="0">
                <a:latin typeface="Times New Roman"/>
                <a:cs typeface="Times New Roman"/>
              </a:rPr>
              <a:t> </a:t>
            </a:r>
            <a:r>
              <a:rPr sz="1700" dirty="0">
                <a:latin typeface="Times New Roman"/>
                <a:cs typeface="Times New Roman"/>
              </a:rPr>
              <a:t>bị</a:t>
            </a:r>
            <a:r>
              <a:rPr sz="1700" spc="-90" dirty="0">
                <a:latin typeface="Times New Roman"/>
                <a:cs typeface="Times New Roman"/>
              </a:rPr>
              <a:t> </a:t>
            </a:r>
            <a:r>
              <a:rPr sz="1700" spc="-10" dirty="0">
                <a:latin typeface="Times New Roman"/>
                <a:cs typeface="Times New Roman"/>
              </a:rPr>
              <a:t>gián</a:t>
            </a:r>
            <a:r>
              <a:rPr sz="1700" spc="-70" dirty="0">
                <a:latin typeface="Times New Roman"/>
                <a:cs typeface="Times New Roman"/>
              </a:rPr>
              <a:t> </a:t>
            </a:r>
            <a:r>
              <a:rPr sz="1700" spc="-20" dirty="0">
                <a:latin typeface="Times New Roman"/>
                <a:cs typeface="Times New Roman"/>
              </a:rPr>
              <a:t>đoạn</a:t>
            </a:r>
            <a:endParaRPr sz="1700">
              <a:latin typeface="Times New Roman"/>
              <a:cs typeface="Times New Roman"/>
            </a:endParaRPr>
          </a:p>
        </p:txBody>
      </p:sp>
      <p:grpSp>
        <p:nvGrpSpPr>
          <p:cNvPr id="29" name="object 29"/>
          <p:cNvGrpSpPr/>
          <p:nvPr/>
        </p:nvGrpSpPr>
        <p:grpSpPr>
          <a:xfrm>
            <a:off x="3371088" y="2628645"/>
            <a:ext cx="2740025" cy="2816860"/>
            <a:chOff x="3371088" y="2628645"/>
            <a:chExt cx="2740025" cy="2816860"/>
          </a:xfrm>
        </p:grpSpPr>
        <p:sp>
          <p:nvSpPr>
            <p:cNvPr id="30" name="object 30"/>
            <p:cNvSpPr/>
            <p:nvPr/>
          </p:nvSpPr>
          <p:spPr>
            <a:xfrm>
              <a:off x="4639818" y="2638805"/>
              <a:ext cx="1461135" cy="671830"/>
            </a:xfrm>
            <a:custGeom>
              <a:avLst/>
              <a:gdLst/>
              <a:ahLst/>
              <a:cxnLst/>
              <a:rect l="l" t="t" r="r" b="b"/>
              <a:pathLst>
                <a:path w="1461135" h="671829">
                  <a:moveTo>
                    <a:pt x="1460627" y="0"/>
                  </a:moveTo>
                  <a:lnTo>
                    <a:pt x="1460627" y="335915"/>
                  </a:lnTo>
                  <a:lnTo>
                    <a:pt x="0" y="335915"/>
                  </a:lnTo>
                  <a:lnTo>
                    <a:pt x="0" y="671830"/>
                  </a:lnTo>
                </a:path>
              </a:pathLst>
            </a:custGeom>
            <a:ln w="19812">
              <a:solidFill>
                <a:srgbClr val="49A0BD"/>
              </a:solidFill>
            </a:ln>
          </p:spPr>
          <p:txBody>
            <a:bodyPr wrap="square" lIns="0" tIns="0" rIns="0" bIns="0" rtlCol="0"/>
            <a:lstStyle/>
            <a:p>
              <a:endParaRPr/>
            </a:p>
          </p:txBody>
        </p:sp>
        <p:pic>
          <p:nvPicPr>
            <p:cNvPr id="31" name="object 31"/>
            <p:cNvPicPr/>
            <p:nvPr/>
          </p:nvPicPr>
          <p:blipFill>
            <a:blip r:embed="rId7" cstate="print"/>
            <a:stretch>
              <a:fillRect/>
            </a:stretch>
          </p:blipFill>
          <p:spPr>
            <a:xfrm>
              <a:off x="3371088" y="3288791"/>
              <a:ext cx="2529840" cy="2156460"/>
            </a:xfrm>
            <a:prstGeom prst="rect">
              <a:avLst/>
            </a:prstGeom>
          </p:spPr>
        </p:pic>
        <p:pic>
          <p:nvPicPr>
            <p:cNvPr id="32" name="object 32"/>
            <p:cNvPicPr/>
            <p:nvPr/>
          </p:nvPicPr>
          <p:blipFill>
            <a:blip r:embed="rId8" cstate="print"/>
            <a:stretch>
              <a:fillRect/>
            </a:stretch>
          </p:blipFill>
          <p:spPr>
            <a:xfrm>
              <a:off x="3380232" y="3794759"/>
              <a:ext cx="2563367" cy="1182624"/>
            </a:xfrm>
            <a:prstGeom prst="rect">
              <a:avLst/>
            </a:prstGeom>
          </p:spPr>
        </p:pic>
        <p:sp>
          <p:nvSpPr>
            <p:cNvPr id="33" name="object 33"/>
            <p:cNvSpPr/>
            <p:nvPr/>
          </p:nvSpPr>
          <p:spPr>
            <a:xfrm>
              <a:off x="3416808" y="3308603"/>
              <a:ext cx="2443480" cy="2070100"/>
            </a:xfrm>
            <a:custGeom>
              <a:avLst/>
              <a:gdLst/>
              <a:ahLst/>
              <a:cxnLst/>
              <a:rect l="l" t="t" r="r" b="b"/>
              <a:pathLst>
                <a:path w="2443479" h="2070100">
                  <a:moveTo>
                    <a:pt x="2235962" y="0"/>
                  </a:moveTo>
                  <a:lnTo>
                    <a:pt x="207009" y="0"/>
                  </a:lnTo>
                  <a:lnTo>
                    <a:pt x="159553" y="5468"/>
                  </a:lnTo>
                  <a:lnTo>
                    <a:pt x="115984" y="21045"/>
                  </a:lnTo>
                  <a:lnTo>
                    <a:pt x="77547" y="45486"/>
                  </a:lnTo>
                  <a:lnTo>
                    <a:pt x="45486" y="77547"/>
                  </a:lnTo>
                  <a:lnTo>
                    <a:pt x="21045" y="115984"/>
                  </a:lnTo>
                  <a:lnTo>
                    <a:pt x="5468" y="159553"/>
                  </a:lnTo>
                  <a:lnTo>
                    <a:pt x="0" y="207010"/>
                  </a:lnTo>
                  <a:lnTo>
                    <a:pt x="0" y="1862582"/>
                  </a:lnTo>
                  <a:lnTo>
                    <a:pt x="5468" y="1910038"/>
                  </a:lnTo>
                  <a:lnTo>
                    <a:pt x="21045" y="1953607"/>
                  </a:lnTo>
                  <a:lnTo>
                    <a:pt x="45486" y="1992044"/>
                  </a:lnTo>
                  <a:lnTo>
                    <a:pt x="77547" y="2024105"/>
                  </a:lnTo>
                  <a:lnTo>
                    <a:pt x="115984" y="2048546"/>
                  </a:lnTo>
                  <a:lnTo>
                    <a:pt x="159553" y="2064123"/>
                  </a:lnTo>
                  <a:lnTo>
                    <a:pt x="207009" y="2069592"/>
                  </a:lnTo>
                  <a:lnTo>
                    <a:pt x="2235962" y="2069592"/>
                  </a:lnTo>
                  <a:lnTo>
                    <a:pt x="2283418" y="2064123"/>
                  </a:lnTo>
                  <a:lnTo>
                    <a:pt x="2326987" y="2048546"/>
                  </a:lnTo>
                  <a:lnTo>
                    <a:pt x="2365424" y="2024105"/>
                  </a:lnTo>
                  <a:lnTo>
                    <a:pt x="2397485" y="1992044"/>
                  </a:lnTo>
                  <a:lnTo>
                    <a:pt x="2421926" y="1953607"/>
                  </a:lnTo>
                  <a:lnTo>
                    <a:pt x="2437503" y="1910038"/>
                  </a:lnTo>
                  <a:lnTo>
                    <a:pt x="2442971" y="1862582"/>
                  </a:lnTo>
                  <a:lnTo>
                    <a:pt x="2442971" y="207010"/>
                  </a:lnTo>
                  <a:lnTo>
                    <a:pt x="2437503" y="159553"/>
                  </a:lnTo>
                  <a:lnTo>
                    <a:pt x="2421926" y="115984"/>
                  </a:lnTo>
                  <a:lnTo>
                    <a:pt x="2397485" y="77547"/>
                  </a:lnTo>
                  <a:lnTo>
                    <a:pt x="2365424" y="45486"/>
                  </a:lnTo>
                  <a:lnTo>
                    <a:pt x="2326987" y="21045"/>
                  </a:lnTo>
                  <a:lnTo>
                    <a:pt x="2283418" y="5468"/>
                  </a:lnTo>
                  <a:lnTo>
                    <a:pt x="2235962" y="0"/>
                  </a:lnTo>
                  <a:close/>
                </a:path>
              </a:pathLst>
            </a:custGeom>
            <a:solidFill>
              <a:srgbClr val="EBEBEB"/>
            </a:solidFill>
          </p:spPr>
          <p:txBody>
            <a:bodyPr wrap="square" lIns="0" tIns="0" rIns="0" bIns="0" rtlCol="0"/>
            <a:lstStyle/>
            <a:p>
              <a:endParaRPr/>
            </a:p>
          </p:txBody>
        </p:sp>
        <p:sp>
          <p:nvSpPr>
            <p:cNvPr id="34" name="object 34"/>
            <p:cNvSpPr/>
            <p:nvPr/>
          </p:nvSpPr>
          <p:spPr>
            <a:xfrm>
              <a:off x="3416808" y="3308603"/>
              <a:ext cx="2443480" cy="2070100"/>
            </a:xfrm>
            <a:custGeom>
              <a:avLst/>
              <a:gdLst/>
              <a:ahLst/>
              <a:cxnLst/>
              <a:rect l="l" t="t" r="r" b="b"/>
              <a:pathLst>
                <a:path w="2443479" h="2070100">
                  <a:moveTo>
                    <a:pt x="0" y="207010"/>
                  </a:moveTo>
                  <a:lnTo>
                    <a:pt x="5468" y="159553"/>
                  </a:lnTo>
                  <a:lnTo>
                    <a:pt x="21045" y="115984"/>
                  </a:lnTo>
                  <a:lnTo>
                    <a:pt x="45486" y="77547"/>
                  </a:lnTo>
                  <a:lnTo>
                    <a:pt x="77547" y="45486"/>
                  </a:lnTo>
                  <a:lnTo>
                    <a:pt x="115984" y="21045"/>
                  </a:lnTo>
                  <a:lnTo>
                    <a:pt x="159553" y="5468"/>
                  </a:lnTo>
                  <a:lnTo>
                    <a:pt x="207009" y="0"/>
                  </a:lnTo>
                  <a:lnTo>
                    <a:pt x="2235962" y="0"/>
                  </a:lnTo>
                  <a:lnTo>
                    <a:pt x="2283418" y="5468"/>
                  </a:lnTo>
                  <a:lnTo>
                    <a:pt x="2326987" y="21045"/>
                  </a:lnTo>
                  <a:lnTo>
                    <a:pt x="2365424" y="45486"/>
                  </a:lnTo>
                  <a:lnTo>
                    <a:pt x="2397485" y="77547"/>
                  </a:lnTo>
                  <a:lnTo>
                    <a:pt x="2421926" y="115984"/>
                  </a:lnTo>
                  <a:lnTo>
                    <a:pt x="2437503" y="159553"/>
                  </a:lnTo>
                  <a:lnTo>
                    <a:pt x="2442971" y="207010"/>
                  </a:lnTo>
                  <a:lnTo>
                    <a:pt x="2442971" y="1862582"/>
                  </a:lnTo>
                  <a:lnTo>
                    <a:pt x="2437503" y="1910038"/>
                  </a:lnTo>
                  <a:lnTo>
                    <a:pt x="2421926" y="1953607"/>
                  </a:lnTo>
                  <a:lnTo>
                    <a:pt x="2397485" y="1992044"/>
                  </a:lnTo>
                  <a:lnTo>
                    <a:pt x="2365424" y="2024105"/>
                  </a:lnTo>
                  <a:lnTo>
                    <a:pt x="2326987" y="2048546"/>
                  </a:lnTo>
                  <a:lnTo>
                    <a:pt x="2283418" y="2064123"/>
                  </a:lnTo>
                  <a:lnTo>
                    <a:pt x="2235962" y="2069592"/>
                  </a:lnTo>
                  <a:lnTo>
                    <a:pt x="207009" y="2069592"/>
                  </a:lnTo>
                  <a:lnTo>
                    <a:pt x="159553" y="2064123"/>
                  </a:lnTo>
                  <a:lnTo>
                    <a:pt x="115984" y="2048546"/>
                  </a:lnTo>
                  <a:lnTo>
                    <a:pt x="77547" y="2024105"/>
                  </a:lnTo>
                  <a:lnTo>
                    <a:pt x="45486" y="1992044"/>
                  </a:lnTo>
                  <a:lnTo>
                    <a:pt x="21045" y="1953607"/>
                  </a:lnTo>
                  <a:lnTo>
                    <a:pt x="5468" y="1910038"/>
                  </a:lnTo>
                  <a:lnTo>
                    <a:pt x="0" y="1862582"/>
                  </a:lnTo>
                  <a:lnTo>
                    <a:pt x="0" y="207010"/>
                  </a:lnTo>
                  <a:close/>
                </a:path>
              </a:pathLst>
            </a:custGeom>
            <a:ln w="12191">
              <a:solidFill>
                <a:srgbClr val="95D141"/>
              </a:solidFill>
            </a:ln>
          </p:spPr>
          <p:txBody>
            <a:bodyPr wrap="square" lIns="0" tIns="0" rIns="0" bIns="0" rtlCol="0"/>
            <a:lstStyle/>
            <a:p>
              <a:endParaRPr/>
            </a:p>
          </p:txBody>
        </p:sp>
      </p:grpSp>
      <p:sp>
        <p:nvSpPr>
          <p:cNvPr id="35" name="object 35"/>
          <p:cNvSpPr txBox="1"/>
          <p:nvPr/>
        </p:nvSpPr>
        <p:spPr>
          <a:xfrm>
            <a:off x="3533013" y="3844874"/>
            <a:ext cx="2212340" cy="956310"/>
          </a:xfrm>
          <a:prstGeom prst="rect">
            <a:avLst/>
          </a:prstGeom>
        </p:spPr>
        <p:txBody>
          <a:bodyPr vert="horz" wrap="square" lIns="0" tIns="48895" rIns="0" bIns="0" rtlCol="0">
            <a:spAutoFit/>
          </a:bodyPr>
          <a:lstStyle/>
          <a:p>
            <a:pPr marL="12700" marR="5080" indent="62230" algn="just">
              <a:lnSpc>
                <a:spcPct val="86200"/>
              </a:lnSpc>
              <a:spcBef>
                <a:spcPts val="385"/>
              </a:spcBef>
            </a:pPr>
            <a:r>
              <a:rPr sz="1700" dirty="0">
                <a:latin typeface="Times New Roman"/>
                <a:cs typeface="Times New Roman"/>
              </a:rPr>
              <a:t>6.</a:t>
            </a:r>
            <a:r>
              <a:rPr sz="1700" spc="-90" dirty="0">
                <a:latin typeface="Times New Roman"/>
                <a:cs typeface="Times New Roman"/>
              </a:rPr>
              <a:t> </a:t>
            </a:r>
            <a:r>
              <a:rPr sz="1700" dirty="0">
                <a:latin typeface="Times New Roman"/>
                <a:cs typeface="Times New Roman"/>
              </a:rPr>
              <a:t>Yêu</a:t>
            </a:r>
            <a:r>
              <a:rPr sz="1700" spc="-5" dirty="0">
                <a:latin typeface="Times New Roman"/>
                <a:cs typeface="Times New Roman"/>
              </a:rPr>
              <a:t> </a:t>
            </a:r>
            <a:r>
              <a:rPr sz="1700" dirty="0">
                <a:latin typeface="Times New Roman"/>
                <a:cs typeface="Times New Roman"/>
              </a:rPr>
              <a:t>cầu</a:t>
            </a:r>
            <a:r>
              <a:rPr sz="1700" spc="-10" dirty="0">
                <a:latin typeface="Times New Roman"/>
                <a:cs typeface="Times New Roman"/>
              </a:rPr>
              <a:t> </a:t>
            </a:r>
            <a:r>
              <a:rPr sz="1700" dirty="0">
                <a:latin typeface="Times New Roman"/>
                <a:cs typeface="Times New Roman"/>
              </a:rPr>
              <a:t>đối</a:t>
            </a:r>
            <a:r>
              <a:rPr sz="1700" spc="-15" dirty="0">
                <a:latin typeface="Times New Roman"/>
                <a:cs typeface="Times New Roman"/>
              </a:rPr>
              <a:t> </a:t>
            </a:r>
            <a:r>
              <a:rPr sz="1700" dirty="0">
                <a:latin typeface="Times New Roman"/>
                <a:cs typeface="Times New Roman"/>
              </a:rPr>
              <a:t>với</a:t>
            </a:r>
            <a:r>
              <a:rPr sz="1700" spc="-5" dirty="0">
                <a:latin typeface="Times New Roman"/>
                <a:cs typeface="Times New Roman"/>
              </a:rPr>
              <a:t> </a:t>
            </a:r>
            <a:r>
              <a:rPr sz="1700" spc="-20" dirty="0">
                <a:latin typeface="Times New Roman"/>
                <a:cs typeface="Times New Roman"/>
              </a:rPr>
              <a:t>công </a:t>
            </a:r>
            <a:r>
              <a:rPr sz="1700" dirty="0">
                <a:latin typeface="Times New Roman"/>
                <a:cs typeface="Times New Roman"/>
              </a:rPr>
              <a:t>tác</a:t>
            </a:r>
            <a:r>
              <a:rPr sz="1700" spc="-5" dirty="0">
                <a:latin typeface="Times New Roman"/>
                <a:cs typeface="Times New Roman"/>
              </a:rPr>
              <a:t> </a:t>
            </a:r>
            <a:r>
              <a:rPr sz="1700" dirty="0">
                <a:latin typeface="Times New Roman"/>
                <a:cs typeface="Times New Roman"/>
              </a:rPr>
              <a:t>lắp</a:t>
            </a:r>
            <a:r>
              <a:rPr sz="1700" spc="-15" dirty="0">
                <a:latin typeface="Times New Roman"/>
                <a:cs typeface="Times New Roman"/>
              </a:rPr>
              <a:t> </a:t>
            </a:r>
            <a:r>
              <a:rPr sz="1700" dirty="0">
                <a:latin typeface="Times New Roman"/>
                <a:cs typeface="Times New Roman"/>
              </a:rPr>
              <a:t>đặt</a:t>
            </a:r>
            <a:r>
              <a:rPr sz="1700" spc="-10" dirty="0">
                <a:latin typeface="Times New Roman"/>
                <a:cs typeface="Times New Roman"/>
              </a:rPr>
              <a:t> </a:t>
            </a:r>
            <a:r>
              <a:rPr sz="1700" dirty="0">
                <a:latin typeface="Times New Roman"/>
                <a:cs typeface="Times New Roman"/>
              </a:rPr>
              <a:t>và</a:t>
            </a:r>
            <a:r>
              <a:rPr sz="1700" spc="-15" dirty="0">
                <a:latin typeface="Times New Roman"/>
                <a:cs typeface="Times New Roman"/>
              </a:rPr>
              <a:t> </a:t>
            </a:r>
            <a:r>
              <a:rPr sz="1700" dirty="0">
                <a:latin typeface="Times New Roman"/>
                <a:cs typeface="Times New Roman"/>
              </a:rPr>
              <a:t>thử</a:t>
            </a:r>
            <a:r>
              <a:rPr sz="1700" spc="-5" dirty="0">
                <a:latin typeface="Times New Roman"/>
                <a:cs typeface="Times New Roman"/>
              </a:rPr>
              <a:t> </a:t>
            </a:r>
            <a:r>
              <a:rPr sz="1700" spc="-10" dirty="0">
                <a:latin typeface="Times New Roman"/>
                <a:cs typeface="Times New Roman"/>
              </a:rPr>
              <a:t>nghiệm </a:t>
            </a:r>
            <a:r>
              <a:rPr sz="1700" dirty="0">
                <a:latin typeface="Times New Roman"/>
                <a:cs typeface="Times New Roman"/>
              </a:rPr>
              <a:t>chất</a:t>
            </a:r>
            <a:r>
              <a:rPr sz="1700" spc="-25" dirty="0">
                <a:latin typeface="Times New Roman"/>
                <a:cs typeface="Times New Roman"/>
              </a:rPr>
              <a:t> </a:t>
            </a:r>
            <a:r>
              <a:rPr sz="1700" dirty="0">
                <a:latin typeface="Times New Roman"/>
                <a:cs typeface="Times New Roman"/>
              </a:rPr>
              <a:t>lượng,</a:t>
            </a:r>
            <a:r>
              <a:rPr sz="1700" spc="-5" dirty="0">
                <a:latin typeface="Times New Roman"/>
                <a:cs typeface="Times New Roman"/>
              </a:rPr>
              <a:t> </a:t>
            </a:r>
            <a:r>
              <a:rPr sz="1700" dirty="0">
                <a:latin typeface="Times New Roman"/>
                <a:cs typeface="Times New Roman"/>
              </a:rPr>
              <a:t>thông</a:t>
            </a:r>
            <a:r>
              <a:rPr sz="1700" spc="-15" dirty="0">
                <a:latin typeface="Times New Roman"/>
                <a:cs typeface="Times New Roman"/>
              </a:rPr>
              <a:t> </a:t>
            </a:r>
            <a:r>
              <a:rPr sz="1700" dirty="0">
                <a:latin typeface="Times New Roman"/>
                <a:cs typeface="Times New Roman"/>
              </a:rPr>
              <a:t>số</a:t>
            </a:r>
            <a:r>
              <a:rPr sz="1700" spc="-15" dirty="0">
                <a:latin typeface="Times New Roman"/>
                <a:cs typeface="Times New Roman"/>
              </a:rPr>
              <a:t> </a:t>
            </a:r>
            <a:r>
              <a:rPr sz="1700" spc="-25" dirty="0">
                <a:latin typeface="Times New Roman"/>
                <a:cs typeface="Times New Roman"/>
              </a:rPr>
              <a:t>của</a:t>
            </a:r>
            <a:endParaRPr sz="1700">
              <a:latin typeface="Times New Roman"/>
              <a:cs typeface="Times New Roman"/>
            </a:endParaRPr>
          </a:p>
          <a:p>
            <a:pPr marL="407034" algn="just">
              <a:lnSpc>
                <a:spcPts val="1764"/>
              </a:lnSpc>
            </a:pPr>
            <a:r>
              <a:rPr sz="1700" dirty="0">
                <a:latin typeface="Times New Roman"/>
                <a:cs typeface="Times New Roman"/>
              </a:rPr>
              <a:t>dịch</a:t>
            </a:r>
            <a:r>
              <a:rPr sz="1700" spc="-15" dirty="0">
                <a:latin typeface="Times New Roman"/>
                <a:cs typeface="Times New Roman"/>
              </a:rPr>
              <a:t> </a:t>
            </a:r>
            <a:r>
              <a:rPr sz="1700" dirty="0">
                <a:latin typeface="Times New Roman"/>
                <a:cs typeface="Times New Roman"/>
              </a:rPr>
              <a:t>vụ</a:t>
            </a:r>
            <a:r>
              <a:rPr sz="1700" spc="-10" dirty="0">
                <a:latin typeface="Times New Roman"/>
                <a:cs typeface="Times New Roman"/>
              </a:rPr>
              <a:t> </a:t>
            </a:r>
            <a:r>
              <a:rPr sz="1700" dirty="0">
                <a:latin typeface="Times New Roman"/>
                <a:cs typeface="Times New Roman"/>
              </a:rPr>
              <a:t>kỹ</a:t>
            </a:r>
            <a:r>
              <a:rPr sz="1700" spc="-10" dirty="0">
                <a:latin typeface="Times New Roman"/>
                <a:cs typeface="Times New Roman"/>
              </a:rPr>
              <a:t> thuật</a:t>
            </a:r>
            <a:endParaRPr sz="1700">
              <a:latin typeface="Times New Roman"/>
              <a:cs typeface="Times New Roman"/>
            </a:endParaRPr>
          </a:p>
        </p:txBody>
      </p:sp>
      <p:grpSp>
        <p:nvGrpSpPr>
          <p:cNvPr id="36" name="object 36"/>
          <p:cNvGrpSpPr/>
          <p:nvPr/>
        </p:nvGrpSpPr>
        <p:grpSpPr>
          <a:xfrm>
            <a:off x="6089650" y="2628645"/>
            <a:ext cx="2755900" cy="2816860"/>
            <a:chOff x="6089650" y="2628645"/>
            <a:chExt cx="2755900" cy="2816860"/>
          </a:xfrm>
        </p:grpSpPr>
        <p:sp>
          <p:nvSpPr>
            <p:cNvPr id="37" name="object 37"/>
            <p:cNvSpPr/>
            <p:nvPr/>
          </p:nvSpPr>
          <p:spPr>
            <a:xfrm>
              <a:off x="6099810" y="2638805"/>
              <a:ext cx="1461135" cy="671830"/>
            </a:xfrm>
            <a:custGeom>
              <a:avLst/>
              <a:gdLst/>
              <a:ahLst/>
              <a:cxnLst/>
              <a:rect l="l" t="t" r="r" b="b"/>
              <a:pathLst>
                <a:path w="1461134" h="671829">
                  <a:moveTo>
                    <a:pt x="0" y="0"/>
                  </a:moveTo>
                  <a:lnTo>
                    <a:pt x="0" y="335915"/>
                  </a:lnTo>
                  <a:lnTo>
                    <a:pt x="1460626" y="335915"/>
                  </a:lnTo>
                  <a:lnTo>
                    <a:pt x="1460626" y="671830"/>
                  </a:lnTo>
                </a:path>
              </a:pathLst>
            </a:custGeom>
            <a:ln w="19812">
              <a:solidFill>
                <a:srgbClr val="49A0BD"/>
              </a:solidFill>
            </a:ln>
          </p:spPr>
          <p:txBody>
            <a:bodyPr wrap="square" lIns="0" tIns="0" rIns="0" bIns="0" rtlCol="0"/>
            <a:lstStyle/>
            <a:p>
              <a:endParaRPr/>
            </a:p>
          </p:txBody>
        </p:sp>
        <p:pic>
          <p:nvPicPr>
            <p:cNvPr id="38" name="object 38"/>
            <p:cNvPicPr/>
            <p:nvPr/>
          </p:nvPicPr>
          <p:blipFill>
            <a:blip r:embed="rId7" cstate="print"/>
            <a:stretch>
              <a:fillRect/>
            </a:stretch>
          </p:blipFill>
          <p:spPr>
            <a:xfrm>
              <a:off x="6292595" y="3288791"/>
              <a:ext cx="2529840" cy="2156460"/>
            </a:xfrm>
            <a:prstGeom prst="rect">
              <a:avLst/>
            </a:prstGeom>
          </p:spPr>
        </p:pic>
        <p:pic>
          <p:nvPicPr>
            <p:cNvPr id="39" name="object 39"/>
            <p:cNvPicPr/>
            <p:nvPr/>
          </p:nvPicPr>
          <p:blipFill>
            <a:blip r:embed="rId9" cstate="print"/>
            <a:stretch>
              <a:fillRect/>
            </a:stretch>
          </p:blipFill>
          <p:spPr>
            <a:xfrm>
              <a:off x="6323075" y="3906024"/>
              <a:ext cx="2522220" cy="958583"/>
            </a:xfrm>
            <a:prstGeom prst="rect">
              <a:avLst/>
            </a:prstGeom>
          </p:spPr>
        </p:pic>
        <p:sp>
          <p:nvSpPr>
            <p:cNvPr id="40" name="object 40"/>
            <p:cNvSpPr/>
            <p:nvPr/>
          </p:nvSpPr>
          <p:spPr>
            <a:xfrm>
              <a:off x="6338315" y="3308603"/>
              <a:ext cx="2443480" cy="2070100"/>
            </a:xfrm>
            <a:custGeom>
              <a:avLst/>
              <a:gdLst/>
              <a:ahLst/>
              <a:cxnLst/>
              <a:rect l="l" t="t" r="r" b="b"/>
              <a:pathLst>
                <a:path w="2443479" h="2070100">
                  <a:moveTo>
                    <a:pt x="2235962" y="0"/>
                  </a:moveTo>
                  <a:lnTo>
                    <a:pt x="207010" y="0"/>
                  </a:lnTo>
                  <a:lnTo>
                    <a:pt x="159553" y="5468"/>
                  </a:lnTo>
                  <a:lnTo>
                    <a:pt x="115984" y="21045"/>
                  </a:lnTo>
                  <a:lnTo>
                    <a:pt x="77547" y="45486"/>
                  </a:lnTo>
                  <a:lnTo>
                    <a:pt x="45486" y="77547"/>
                  </a:lnTo>
                  <a:lnTo>
                    <a:pt x="21045" y="115984"/>
                  </a:lnTo>
                  <a:lnTo>
                    <a:pt x="5468" y="159553"/>
                  </a:lnTo>
                  <a:lnTo>
                    <a:pt x="0" y="207010"/>
                  </a:lnTo>
                  <a:lnTo>
                    <a:pt x="0" y="1862582"/>
                  </a:lnTo>
                  <a:lnTo>
                    <a:pt x="5468" y="1910038"/>
                  </a:lnTo>
                  <a:lnTo>
                    <a:pt x="21045" y="1953607"/>
                  </a:lnTo>
                  <a:lnTo>
                    <a:pt x="45486" y="1992044"/>
                  </a:lnTo>
                  <a:lnTo>
                    <a:pt x="77547" y="2024105"/>
                  </a:lnTo>
                  <a:lnTo>
                    <a:pt x="115984" y="2048546"/>
                  </a:lnTo>
                  <a:lnTo>
                    <a:pt x="159553" y="2064123"/>
                  </a:lnTo>
                  <a:lnTo>
                    <a:pt x="207010" y="2069592"/>
                  </a:lnTo>
                  <a:lnTo>
                    <a:pt x="2235962" y="2069592"/>
                  </a:lnTo>
                  <a:lnTo>
                    <a:pt x="2283418" y="2064123"/>
                  </a:lnTo>
                  <a:lnTo>
                    <a:pt x="2326987" y="2048546"/>
                  </a:lnTo>
                  <a:lnTo>
                    <a:pt x="2365424" y="2024105"/>
                  </a:lnTo>
                  <a:lnTo>
                    <a:pt x="2397485" y="1992044"/>
                  </a:lnTo>
                  <a:lnTo>
                    <a:pt x="2421926" y="1953607"/>
                  </a:lnTo>
                  <a:lnTo>
                    <a:pt x="2437503" y="1910038"/>
                  </a:lnTo>
                  <a:lnTo>
                    <a:pt x="2442972" y="1862582"/>
                  </a:lnTo>
                  <a:lnTo>
                    <a:pt x="2442972" y="207010"/>
                  </a:lnTo>
                  <a:lnTo>
                    <a:pt x="2437503" y="159553"/>
                  </a:lnTo>
                  <a:lnTo>
                    <a:pt x="2421926" y="115984"/>
                  </a:lnTo>
                  <a:lnTo>
                    <a:pt x="2397485" y="77547"/>
                  </a:lnTo>
                  <a:lnTo>
                    <a:pt x="2365424" y="45486"/>
                  </a:lnTo>
                  <a:lnTo>
                    <a:pt x="2326987" y="21045"/>
                  </a:lnTo>
                  <a:lnTo>
                    <a:pt x="2283418" y="5468"/>
                  </a:lnTo>
                  <a:lnTo>
                    <a:pt x="2235962" y="0"/>
                  </a:lnTo>
                  <a:close/>
                </a:path>
              </a:pathLst>
            </a:custGeom>
            <a:solidFill>
              <a:srgbClr val="EBEBEB"/>
            </a:solidFill>
          </p:spPr>
          <p:txBody>
            <a:bodyPr wrap="square" lIns="0" tIns="0" rIns="0" bIns="0" rtlCol="0"/>
            <a:lstStyle/>
            <a:p>
              <a:endParaRPr/>
            </a:p>
          </p:txBody>
        </p:sp>
        <p:sp>
          <p:nvSpPr>
            <p:cNvPr id="41" name="object 41"/>
            <p:cNvSpPr/>
            <p:nvPr/>
          </p:nvSpPr>
          <p:spPr>
            <a:xfrm>
              <a:off x="6338315" y="3308603"/>
              <a:ext cx="2443480" cy="2070100"/>
            </a:xfrm>
            <a:custGeom>
              <a:avLst/>
              <a:gdLst/>
              <a:ahLst/>
              <a:cxnLst/>
              <a:rect l="l" t="t" r="r" b="b"/>
              <a:pathLst>
                <a:path w="2443479" h="2070100">
                  <a:moveTo>
                    <a:pt x="0" y="207010"/>
                  </a:moveTo>
                  <a:lnTo>
                    <a:pt x="5468" y="159553"/>
                  </a:lnTo>
                  <a:lnTo>
                    <a:pt x="21045" y="115984"/>
                  </a:lnTo>
                  <a:lnTo>
                    <a:pt x="45486" y="77547"/>
                  </a:lnTo>
                  <a:lnTo>
                    <a:pt x="77547" y="45486"/>
                  </a:lnTo>
                  <a:lnTo>
                    <a:pt x="115984" y="21045"/>
                  </a:lnTo>
                  <a:lnTo>
                    <a:pt x="159553" y="5468"/>
                  </a:lnTo>
                  <a:lnTo>
                    <a:pt x="207010" y="0"/>
                  </a:lnTo>
                  <a:lnTo>
                    <a:pt x="2235962" y="0"/>
                  </a:lnTo>
                  <a:lnTo>
                    <a:pt x="2283418" y="5468"/>
                  </a:lnTo>
                  <a:lnTo>
                    <a:pt x="2326987" y="21045"/>
                  </a:lnTo>
                  <a:lnTo>
                    <a:pt x="2365424" y="45486"/>
                  </a:lnTo>
                  <a:lnTo>
                    <a:pt x="2397485" y="77547"/>
                  </a:lnTo>
                  <a:lnTo>
                    <a:pt x="2421926" y="115984"/>
                  </a:lnTo>
                  <a:lnTo>
                    <a:pt x="2437503" y="159553"/>
                  </a:lnTo>
                  <a:lnTo>
                    <a:pt x="2442972" y="207010"/>
                  </a:lnTo>
                  <a:lnTo>
                    <a:pt x="2442972" y="1862582"/>
                  </a:lnTo>
                  <a:lnTo>
                    <a:pt x="2437503" y="1910038"/>
                  </a:lnTo>
                  <a:lnTo>
                    <a:pt x="2421926" y="1953607"/>
                  </a:lnTo>
                  <a:lnTo>
                    <a:pt x="2397485" y="1992044"/>
                  </a:lnTo>
                  <a:lnTo>
                    <a:pt x="2365424" y="2024105"/>
                  </a:lnTo>
                  <a:lnTo>
                    <a:pt x="2326987" y="2048546"/>
                  </a:lnTo>
                  <a:lnTo>
                    <a:pt x="2283418" y="2064123"/>
                  </a:lnTo>
                  <a:lnTo>
                    <a:pt x="2235962" y="2069592"/>
                  </a:lnTo>
                  <a:lnTo>
                    <a:pt x="207010" y="2069592"/>
                  </a:lnTo>
                  <a:lnTo>
                    <a:pt x="159553" y="2064123"/>
                  </a:lnTo>
                  <a:lnTo>
                    <a:pt x="115984" y="2048546"/>
                  </a:lnTo>
                  <a:lnTo>
                    <a:pt x="77547" y="2024105"/>
                  </a:lnTo>
                  <a:lnTo>
                    <a:pt x="45486" y="1992044"/>
                  </a:lnTo>
                  <a:lnTo>
                    <a:pt x="21045" y="1953607"/>
                  </a:lnTo>
                  <a:lnTo>
                    <a:pt x="5468" y="1910038"/>
                  </a:lnTo>
                  <a:lnTo>
                    <a:pt x="0" y="1862582"/>
                  </a:lnTo>
                  <a:lnTo>
                    <a:pt x="0" y="207010"/>
                  </a:lnTo>
                  <a:close/>
                </a:path>
              </a:pathLst>
            </a:custGeom>
            <a:ln w="12192">
              <a:solidFill>
                <a:srgbClr val="95D141"/>
              </a:solidFill>
            </a:ln>
          </p:spPr>
          <p:txBody>
            <a:bodyPr wrap="square" lIns="0" tIns="0" rIns="0" bIns="0" rtlCol="0"/>
            <a:lstStyle/>
            <a:p>
              <a:endParaRPr/>
            </a:p>
          </p:txBody>
        </p:sp>
      </p:grpSp>
      <p:sp>
        <p:nvSpPr>
          <p:cNvPr id="42" name="object 42"/>
          <p:cNvSpPr txBox="1"/>
          <p:nvPr/>
        </p:nvSpPr>
        <p:spPr>
          <a:xfrm>
            <a:off x="6475857" y="3957065"/>
            <a:ext cx="2169795" cy="732155"/>
          </a:xfrm>
          <a:prstGeom prst="rect">
            <a:avLst/>
          </a:prstGeom>
        </p:spPr>
        <p:txBody>
          <a:bodyPr vert="horz" wrap="square" lIns="0" tIns="48895" rIns="0" bIns="0" rtlCol="0">
            <a:spAutoFit/>
          </a:bodyPr>
          <a:lstStyle/>
          <a:p>
            <a:pPr marL="12700" marR="5080" indent="34925" algn="just">
              <a:lnSpc>
                <a:spcPct val="86200"/>
              </a:lnSpc>
              <a:spcBef>
                <a:spcPts val="385"/>
              </a:spcBef>
            </a:pPr>
            <a:r>
              <a:rPr sz="1700" dirty="0">
                <a:latin typeface="Times New Roman"/>
                <a:cs typeface="Times New Roman"/>
              </a:rPr>
              <a:t>7.</a:t>
            </a:r>
            <a:r>
              <a:rPr sz="1700" spc="-75" dirty="0">
                <a:latin typeface="Times New Roman"/>
                <a:cs typeface="Times New Roman"/>
              </a:rPr>
              <a:t> </a:t>
            </a:r>
            <a:r>
              <a:rPr sz="1700" dirty="0">
                <a:latin typeface="Times New Roman"/>
                <a:cs typeface="Times New Roman"/>
              </a:rPr>
              <a:t>Yêu</a:t>
            </a:r>
            <a:r>
              <a:rPr sz="1700" spc="-10" dirty="0">
                <a:latin typeface="Times New Roman"/>
                <a:cs typeface="Times New Roman"/>
              </a:rPr>
              <a:t> </a:t>
            </a:r>
            <a:r>
              <a:rPr sz="1700" dirty="0">
                <a:latin typeface="Times New Roman"/>
                <a:cs typeface="Times New Roman"/>
              </a:rPr>
              <a:t>cầu</a:t>
            </a:r>
            <a:r>
              <a:rPr sz="1700" spc="-10" dirty="0">
                <a:latin typeface="Times New Roman"/>
                <a:cs typeface="Times New Roman"/>
              </a:rPr>
              <a:t> </a:t>
            </a:r>
            <a:r>
              <a:rPr sz="1700" dirty="0">
                <a:latin typeface="Times New Roman"/>
                <a:cs typeface="Times New Roman"/>
              </a:rPr>
              <a:t>về</a:t>
            </a:r>
            <a:r>
              <a:rPr sz="1700" spc="-10" dirty="0">
                <a:latin typeface="Times New Roman"/>
                <a:cs typeface="Times New Roman"/>
              </a:rPr>
              <a:t> </a:t>
            </a:r>
            <a:r>
              <a:rPr sz="1700" dirty="0">
                <a:latin typeface="Times New Roman"/>
                <a:cs typeface="Times New Roman"/>
              </a:rPr>
              <a:t>bảo</a:t>
            </a:r>
            <a:r>
              <a:rPr sz="1700" spc="-10" dirty="0">
                <a:latin typeface="Times New Roman"/>
                <a:cs typeface="Times New Roman"/>
              </a:rPr>
              <a:t> hành, </a:t>
            </a:r>
            <a:r>
              <a:rPr sz="1700" dirty="0">
                <a:latin typeface="Times New Roman"/>
                <a:cs typeface="Times New Roman"/>
              </a:rPr>
              <a:t>bảo</a:t>
            </a:r>
            <a:r>
              <a:rPr sz="1700" spc="-10" dirty="0">
                <a:latin typeface="Times New Roman"/>
                <a:cs typeface="Times New Roman"/>
              </a:rPr>
              <a:t> </a:t>
            </a:r>
            <a:r>
              <a:rPr sz="1700" dirty="0">
                <a:latin typeface="Times New Roman"/>
                <a:cs typeface="Times New Roman"/>
              </a:rPr>
              <a:t>dưỡng,</a:t>
            </a:r>
            <a:r>
              <a:rPr sz="1700" spc="-15" dirty="0">
                <a:latin typeface="Times New Roman"/>
                <a:cs typeface="Times New Roman"/>
              </a:rPr>
              <a:t> </a:t>
            </a:r>
            <a:r>
              <a:rPr sz="1700" dirty="0">
                <a:latin typeface="Times New Roman"/>
                <a:cs typeface="Times New Roman"/>
              </a:rPr>
              <a:t>bao</a:t>
            </a:r>
            <a:r>
              <a:rPr sz="1700" spc="-10" dirty="0">
                <a:latin typeface="Times New Roman"/>
                <a:cs typeface="Times New Roman"/>
              </a:rPr>
              <a:t> </a:t>
            </a:r>
            <a:r>
              <a:rPr sz="1700" dirty="0">
                <a:latin typeface="Times New Roman"/>
                <a:cs typeface="Times New Roman"/>
              </a:rPr>
              <a:t>gồm</a:t>
            </a:r>
            <a:r>
              <a:rPr sz="1700" spc="-15" dirty="0">
                <a:latin typeface="Times New Roman"/>
                <a:cs typeface="Times New Roman"/>
              </a:rPr>
              <a:t> </a:t>
            </a:r>
            <a:r>
              <a:rPr sz="1700" spc="-25" dirty="0">
                <a:latin typeface="Times New Roman"/>
                <a:cs typeface="Times New Roman"/>
              </a:rPr>
              <a:t>bảo </a:t>
            </a:r>
            <a:r>
              <a:rPr sz="1700" dirty="0">
                <a:latin typeface="Times New Roman"/>
                <a:cs typeface="Times New Roman"/>
              </a:rPr>
              <a:t>dưỡng</a:t>
            </a:r>
            <a:r>
              <a:rPr sz="1700" spc="-15" dirty="0">
                <a:latin typeface="Times New Roman"/>
                <a:cs typeface="Times New Roman"/>
              </a:rPr>
              <a:t> </a:t>
            </a:r>
            <a:r>
              <a:rPr sz="1700" dirty="0">
                <a:latin typeface="Times New Roman"/>
                <a:cs typeface="Times New Roman"/>
              </a:rPr>
              <a:t>định</a:t>
            </a:r>
            <a:r>
              <a:rPr sz="1700" spc="-15" dirty="0">
                <a:latin typeface="Times New Roman"/>
                <a:cs typeface="Times New Roman"/>
              </a:rPr>
              <a:t> </a:t>
            </a:r>
            <a:r>
              <a:rPr sz="1700" dirty="0">
                <a:latin typeface="Times New Roman"/>
                <a:cs typeface="Times New Roman"/>
              </a:rPr>
              <a:t>kỳ</a:t>
            </a:r>
            <a:r>
              <a:rPr sz="1700" spc="-15" dirty="0">
                <a:latin typeface="Times New Roman"/>
                <a:cs typeface="Times New Roman"/>
              </a:rPr>
              <a:t> </a:t>
            </a:r>
            <a:r>
              <a:rPr sz="1700" dirty="0">
                <a:latin typeface="Times New Roman"/>
                <a:cs typeface="Times New Roman"/>
              </a:rPr>
              <a:t>thiết</a:t>
            </a:r>
            <a:r>
              <a:rPr sz="1700" spc="-10" dirty="0">
                <a:latin typeface="Times New Roman"/>
                <a:cs typeface="Times New Roman"/>
              </a:rPr>
              <a:t> </a:t>
            </a:r>
            <a:r>
              <a:rPr sz="1700" spc="-25" dirty="0">
                <a:latin typeface="Times New Roman"/>
                <a:cs typeface="Times New Roman"/>
              </a:rPr>
              <a:t>bị</a:t>
            </a:r>
            <a:endParaRPr sz="1700">
              <a:latin typeface="Times New Roman"/>
              <a:cs typeface="Times New Roman"/>
            </a:endParaRPr>
          </a:p>
        </p:txBody>
      </p:sp>
      <p:grpSp>
        <p:nvGrpSpPr>
          <p:cNvPr id="43" name="object 43"/>
          <p:cNvGrpSpPr/>
          <p:nvPr/>
        </p:nvGrpSpPr>
        <p:grpSpPr>
          <a:xfrm>
            <a:off x="6089903" y="2628900"/>
            <a:ext cx="5697220" cy="2816860"/>
            <a:chOff x="6089903" y="2628900"/>
            <a:chExt cx="5697220" cy="2816860"/>
          </a:xfrm>
        </p:grpSpPr>
        <p:sp>
          <p:nvSpPr>
            <p:cNvPr id="44" name="object 44"/>
            <p:cNvSpPr/>
            <p:nvPr/>
          </p:nvSpPr>
          <p:spPr>
            <a:xfrm>
              <a:off x="6099809" y="2638805"/>
              <a:ext cx="4382135" cy="671830"/>
            </a:xfrm>
            <a:custGeom>
              <a:avLst/>
              <a:gdLst/>
              <a:ahLst/>
              <a:cxnLst/>
              <a:rect l="l" t="t" r="r" b="b"/>
              <a:pathLst>
                <a:path w="4382134" h="671829">
                  <a:moveTo>
                    <a:pt x="0" y="0"/>
                  </a:moveTo>
                  <a:lnTo>
                    <a:pt x="0" y="335915"/>
                  </a:lnTo>
                  <a:lnTo>
                    <a:pt x="4381754" y="335915"/>
                  </a:lnTo>
                  <a:lnTo>
                    <a:pt x="4381754" y="671830"/>
                  </a:lnTo>
                </a:path>
              </a:pathLst>
            </a:custGeom>
            <a:ln w="19812">
              <a:solidFill>
                <a:srgbClr val="49A0BD"/>
              </a:solidFill>
            </a:ln>
          </p:spPr>
          <p:txBody>
            <a:bodyPr wrap="square" lIns="0" tIns="0" rIns="0" bIns="0" rtlCol="0"/>
            <a:lstStyle/>
            <a:p>
              <a:endParaRPr/>
            </a:p>
          </p:txBody>
        </p:sp>
        <p:pic>
          <p:nvPicPr>
            <p:cNvPr id="45" name="object 45"/>
            <p:cNvPicPr/>
            <p:nvPr/>
          </p:nvPicPr>
          <p:blipFill>
            <a:blip r:embed="rId7" cstate="print"/>
            <a:stretch>
              <a:fillRect/>
            </a:stretch>
          </p:blipFill>
          <p:spPr>
            <a:xfrm>
              <a:off x="9214103" y="3288791"/>
              <a:ext cx="2529840" cy="2156460"/>
            </a:xfrm>
            <a:prstGeom prst="rect">
              <a:avLst/>
            </a:prstGeom>
          </p:spPr>
        </p:pic>
        <p:pic>
          <p:nvPicPr>
            <p:cNvPr id="46" name="object 46"/>
            <p:cNvPicPr/>
            <p:nvPr/>
          </p:nvPicPr>
          <p:blipFill>
            <a:blip r:embed="rId10" cstate="print"/>
            <a:stretch>
              <a:fillRect/>
            </a:stretch>
          </p:blipFill>
          <p:spPr>
            <a:xfrm>
              <a:off x="9224771" y="3794760"/>
              <a:ext cx="2561844" cy="1182624"/>
            </a:xfrm>
            <a:prstGeom prst="rect">
              <a:avLst/>
            </a:prstGeom>
          </p:spPr>
        </p:pic>
        <p:sp>
          <p:nvSpPr>
            <p:cNvPr id="47" name="object 47"/>
            <p:cNvSpPr/>
            <p:nvPr/>
          </p:nvSpPr>
          <p:spPr>
            <a:xfrm>
              <a:off x="9259823" y="3308604"/>
              <a:ext cx="2443480" cy="2070100"/>
            </a:xfrm>
            <a:custGeom>
              <a:avLst/>
              <a:gdLst/>
              <a:ahLst/>
              <a:cxnLst/>
              <a:rect l="l" t="t" r="r" b="b"/>
              <a:pathLst>
                <a:path w="2443479" h="2070100">
                  <a:moveTo>
                    <a:pt x="2235961" y="0"/>
                  </a:moveTo>
                  <a:lnTo>
                    <a:pt x="207009" y="0"/>
                  </a:lnTo>
                  <a:lnTo>
                    <a:pt x="159553" y="5468"/>
                  </a:lnTo>
                  <a:lnTo>
                    <a:pt x="115984" y="21045"/>
                  </a:lnTo>
                  <a:lnTo>
                    <a:pt x="77547" y="45486"/>
                  </a:lnTo>
                  <a:lnTo>
                    <a:pt x="45486" y="77547"/>
                  </a:lnTo>
                  <a:lnTo>
                    <a:pt x="21045" y="115984"/>
                  </a:lnTo>
                  <a:lnTo>
                    <a:pt x="5468" y="159553"/>
                  </a:lnTo>
                  <a:lnTo>
                    <a:pt x="0" y="207010"/>
                  </a:lnTo>
                  <a:lnTo>
                    <a:pt x="0" y="1862582"/>
                  </a:lnTo>
                  <a:lnTo>
                    <a:pt x="5468" y="1910038"/>
                  </a:lnTo>
                  <a:lnTo>
                    <a:pt x="21045" y="1953607"/>
                  </a:lnTo>
                  <a:lnTo>
                    <a:pt x="45486" y="1992044"/>
                  </a:lnTo>
                  <a:lnTo>
                    <a:pt x="77547" y="2024105"/>
                  </a:lnTo>
                  <a:lnTo>
                    <a:pt x="115984" y="2048546"/>
                  </a:lnTo>
                  <a:lnTo>
                    <a:pt x="159553" y="2064123"/>
                  </a:lnTo>
                  <a:lnTo>
                    <a:pt x="207009" y="2069592"/>
                  </a:lnTo>
                  <a:lnTo>
                    <a:pt x="2235961" y="2069592"/>
                  </a:lnTo>
                  <a:lnTo>
                    <a:pt x="2283418" y="2064123"/>
                  </a:lnTo>
                  <a:lnTo>
                    <a:pt x="2326987" y="2048546"/>
                  </a:lnTo>
                  <a:lnTo>
                    <a:pt x="2365424" y="2024105"/>
                  </a:lnTo>
                  <a:lnTo>
                    <a:pt x="2397485" y="1992044"/>
                  </a:lnTo>
                  <a:lnTo>
                    <a:pt x="2421926" y="1953607"/>
                  </a:lnTo>
                  <a:lnTo>
                    <a:pt x="2437503" y="1910038"/>
                  </a:lnTo>
                  <a:lnTo>
                    <a:pt x="2442972" y="1862582"/>
                  </a:lnTo>
                  <a:lnTo>
                    <a:pt x="2442972" y="207010"/>
                  </a:lnTo>
                  <a:lnTo>
                    <a:pt x="2437503" y="159553"/>
                  </a:lnTo>
                  <a:lnTo>
                    <a:pt x="2421926" y="115984"/>
                  </a:lnTo>
                  <a:lnTo>
                    <a:pt x="2397485" y="77547"/>
                  </a:lnTo>
                  <a:lnTo>
                    <a:pt x="2365424" y="45486"/>
                  </a:lnTo>
                  <a:lnTo>
                    <a:pt x="2326987" y="21045"/>
                  </a:lnTo>
                  <a:lnTo>
                    <a:pt x="2283418" y="5468"/>
                  </a:lnTo>
                  <a:lnTo>
                    <a:pt x="2235961" y="0"/>
                  </a:lnTo>
                  <a:close/>
                </a:path>
              </a:pathLst>
            </a:custGeom>
            <a:solidFill>
              <a:srgbClr val="EBEBEB"/>
            </a:solidFill>
          </p:spPr>
          <p:txBody>
            <a:bodyPr wrap="square" lIns="0" tIns="0" rIns="0" bIns="0" rtlCol="0"/>
            <a:lstStyle/>
            <a:p>
              <a:endParaRPr/>
            </a:p>
          </p:txBody>
        </p:sp>
        <p:sp>
          <p:nvSpPr>
            <p:cNvPr id="48" name="object 48"/>
            <p:cNvSpPr/>
            <p:nvPr/>
          </p:nvSpPr>
          <p:spPr>
            <a:xfrm>
              <a:off x="9259823" y="3308604"/>
              <a:ext cx="2443480" cy="2070100"/>
            </a:xfrm>
            <a:custGeom>
              <a:avLst/>
              <a:gdLst/>
              <a:ahLst/>
              <a:cxnLst/>
              <a:rect l="l" t="t" r="r" b="b"/>
              <a:pathLst>
                <a:path w="2443479" h="2070100">
                  <a:moveTo>
                    <a:pt x="0" y="207010"/>
                  </a:moveTo>
                  <a:lnTo>
                    <a:pt x="5468" y="159553"/>
                  </a:lnTo>
                  <a:lnTo>
                    <a:pt x="21045" y="115984"/>
                  </a:lnTo>
                  <a:lnTo>
                    <a:pt x="45486" y="77547"/>
                  </a:lnTo>
                  <a:lnTo>
                    <a:pt x="77547" y="45486"/>
                  </a:lnTo>
                  <a:lnTo>
                    <a:pt x="115984" y="21045"/>
                  </a:lnTo>
                  <a:lnTo>
                    <a:pt x="159553" y="5468"/>
                  </a:lnTo>
                  <a:lnTo>
                    <a:pt x="207009" y="0"/>
                  </a:lnTo>
                  <a:lnTo>
                    <a:pt x="2235961" y="0"/>
                  </a:lnTo>
                  <a:lnTo>
                    <a:pt x="2283418" y="5468"/>
                  </a:lnTo>
                  <a:lnTo>
                    <a:pt x="2326987" y="21045"/>
                  </a:lnTo>
                  <a:lnTo>
                    <a:pt x="2365424" y="45486"/>
                  </a:lnTo>
                  <a:lnTo>
                    <a:pt x="2397485" y="77547"/>
                  </a:lnTo>
                  <a:lnTo>
                    <a:pt x="2421926" y="115984"/>
                  </a:lnTo>
                  <a:lnTo>
                    <a:pt x="2437503" y="159553"/>
                  </a:lnTo>
                  <a:lnTo>
                    <a:pt x="2442972" y="207010"/>
                  </a:lnTo>
                  <a:lnTo>
                    <a:pt x="2442972" y="1862582"/>
                  </a:lnTo>
                  <a:lnTo>
                    <a:pt x="2437503" y="1910038"/>
                  </a:lnTo>
                  <a:lnTo>
                    <a:pt x="2421926" y="1953607"/>
                  </a:lnTo>
                  <a:lnTo>
                    <a:pt x="2397485" y="1992044"/>
                  </a:lnTo>
                  <a:lnTo>
                    <a:pt x="2365424" y="2024105"/>
                  </a:lnTo>
                  <a:lnTo>
                    <a:pt x="2326987" y="2048546"/>
                  </a:lnTo>
                  <a:lnTo>
                    <a:pt x="2283418" y="2064123"/>
                  </a:lnTo>
                  <a:lnTo>
                    <a:pt x="2235961" y="2069592"/>
                  </a:lnTo>
                  <a:lnTo>
                    <a:pt x="207009" y="2069592"/>
                  </a:lnTo>
                  <a:lnTo>
                    <a:pt x="159553" y="2064123"/>
                  </a:lnTo>
                  <a:lnTo>
                    <a:pt x="115984" y="2048546"/>
                  </a:lnTo>
                  <a:lnTo>
                    <a:pt x="77547" y="2024105"/>
                  </a:lnTo>
                  <a:lnTo>
                    <a:pt x="45486" y="1992044"/>
                  </a:lnTo>
                  <a:lnTo>
                    <a:pt x="21045" y="1953607"/>
                  </a:lnTo>
                  <a:lnTo>
                    <a:pt x="5468" y="1910038"/>
                  </a:lnTo>
                  <a:lnTo>
                    <a:pt x="0" y="1862582"/>
                  </a:lnTo>
                  <a:lnTo>
                    <a:pt x="0" y="207010"/>
                  </a:lnTo>
                  <a:close/>
                </a:path>
              </a:pathLst>
            </a:custGeom>
            <a:ln w="12192">
              <a:solidFill>
                <a:srgbClr val="95D141"/>
              </a:solidFill>
            </a:ln>
          </p:spPr>
          <p:txBody>
            <a:bodyPr wrap="square" lIns="0" tIns="0" rIns="0" bIns="0" rtlCol="0"/>
            <a:lstStyle/>
            <a:p>
              <a:endParaRPr/>
            </a:p>
          </p:txBody>
        </p:sp>
      </p:grpSp>
      <p:sp>
        <p:nvSpPr>
          <p:cNvPr id="49" name="object 49"/>
          <p:cNvSpPr txBox="1"/>
          <p:nvPr/>
        </p:nvSpPr>
        <p:spPr>
          <a:xfrm>
            <a:off x="9377553" y="3844874"/>
            <a:ext cx="2208530" cy="956310"/>
          </a:xfrm>
          <a:prstGeom prst="rect">
            <a:avLst/>
          </a:prstGeom>
        </p:spPr>
        <p:txBody>
          <a:bodyPr vert="horz" wrap="square" lIns="0" tIns="48895" rIns="0" bIns="0" rtlCol="0">
            <a:spAutoFit/>
          </a:bodyPr>
          <a:lstStyle/>
          <a:p>
            <a:pPr marL="12700" marR="5080" indent="31750" algn="just">
              <a:lnSpc>
                <a:spcPct val="86200"/>
              </a:lnSpc>
              <a:spcBef>
                <a:spcPts val="385"/>
              </a:spcBef>
            </a:pPr>
            <a:r>
              <a:rPr sz="1700" dirty="0">
                <a:latin typeface="Times New Roman"/>
                <a:cs typeface="Times New Roman"/>
              </a:rPr>
              <a:t>8.</a:t>
            </a:r>
            <a:r>
              <a:rPr sz="1700" spc="-80" dirty="0">
                <a:latin typeface="Times New Roman"/>
                <a:cs typeface="Times New Roman"/>
              </a:rPr>
              <a:t> </a:t>
            </a:r>
            <a:r>
              <a:rPr sz="1700" dirty="0">
                <a:latin typeface="Times New Roman"/>
                <a:cs typeface="Times New Roman"/>
              </a:rPr>
              <a:t>Yêu</a:t>
            </a:r>
            <a:r>
              <a:rPr sz="1700" spc="-5" dirty="0">
                <a:latin typeface="Times New Roman"/>
                <a:cs typeface="Times New Roman"/>
              </a:rPr>
              <a:t> </a:t>
            </a:r>
            <a:r>
              <a:rPr sz="1700" dirty="0">
                <a:latin typeface="Times New Roman"/>
                <a:cs typeface="Times New Roman"/>
              </a:rPr>
              <a:t>cầu</a:t>
            </a:r>
            <a:r>
              <a:rPr sz="1700" spc="-15" dirty="0">
                <a:latin typeface="Times New Roman"/>
                <a:cs typeface="Times New Roman"/>
              </a:rPr>
              <a:t> </a:t>
            </a:r>
            <a:r>
              <a:rPr sz="1700" dirty="0">
                <a:latin typeface="Times New Roman"/>
                <a:cs typeface="Times New Roman"/>
              </a:rPr>
              <a:t>về</a:t>
            </a:r>
            <a:r>
              <a:rPr sz="1700" spc="-5" dirty="0">
                <a:latin typeface="Times New Roman"/>
                <a:cs typeface="Times New Roman"/>
              </a:rPr>
              <a:t> </a:t>
            </a:r>
            <a:r>
              <a:rPr sz="1700" dirty="0">
                <a:latin typeface="Times New Roman"/>
                <a:cs typeface="Times New Roman"/>
              </a:rPr>
              <a:t>thiết</a:t>
            </a:r>
            <a:r>
              <a:rPr sz="1700" spc="-5" dirty="0">
                <a:latin typeface="Times New Roman"/>
                <a:cs typeface="Times New Roman"/>
              </a:rPr>
              <a:t> </a:t>
            </a:r>
            <a:r>
              <a:rPr sz="1700" dirty="0">
                <a:latin typeface="Times New Roman"/>
                <a:cs typeface="Times New Roman"/>
              </a:rPr>
              <a:t>bị </a:t>
            </a:r>
            <a:r>
              <a:rPr sz="1700" spc="-25" dirty="0">
                <a:latin typeface="Times New Roman"/>
                <a:cs typeface="Times New Roman"/>
              </a:rPr>
              <a:t>dự </a:t>
            </a:r>
            <a:r>
              <a:rPr sz="1700" dirty="0">
                <a:latin typeface="Times New Roman"/>
                <a:cs typeface="Times New Roman"/>
              </a:rPr>
              <a:t>phòng,</a:t>
            </a:r>
            <a:r>
              <a:rPr sz="1700" spc="-25" dirty="0">
                <a:latin typeface="Times New Roman"/>
                <a:cs typeface="Times New Roman"/>
              </a:rPr>
              <a:t> </a:t>
            </a:r>
            <a:r>
              <a:rPr sz="1700" dirty="0">
                <a:latin typeface="Times New Roman"/>
                <a:cs typeface="Times New Roman"/>
              </a:rPr>
              <a:t>việc</a:t>
            </a:r>
            <a:r>
              <a:rPr sz="1700" spc="-15" dirty="0">
                <a:latin typeface="Times New Roman"/>
                <a:cs typeface="Times New Roman"/>
              </a:rPr>
              <a:t> </a:t>
            </a:r>
            <a:r>
              <a:rPr sz="1700" dirty="0">
                <a:latin typeface="Times New Roman"/>
                <a:cs typeface="Times New Roman"/>
              </a:rPr>
              <a:t>bố</a:t>
            </a:r>
            <a:r>
              <a:rPr sz="1700" spc="-15" dirty="0">
                <a:latin typeface="Times New Roman"/>
                <a:cs typeface="Times New Roman"/>
              </a:rPr>
              <a:t> </a:t>
            </a:r>
            <a:r>
              <a:rPr sz="1700" dirty="0">
                <a:latin typeface="Times New Roman"/>
                <a:cs typeface="Times New Roman"/>
              </a:rPr>
              <a:t>trí thiết</a:t>
            </a:r>
            <a:r>
              <a:rPr sz="1700" spc="-10" dirty="0">
                <a:latin typeface="Times New Roman"/>
                <a:cs typeface="Times New Roman"/>
              </a:rPr>
              <a:t> </a:t>
            </a:r>
            <a:r>
              <a:rPr sz="1700" spc="-25" dirty="0">
                <a:latin typeface="Times New Roman"/>
                <a:cs typeface="Times New Roman"/>
              </a:rPr>
              <a:t>bị </a:t>
            </a:r>
            <a:r>
              <a:rPr sz="1700" dirty="0">
                <a:latin typeface="Times New Roman"/>
                <a:cs typeface="Times New Roman"/>
              </a:rPr>
              <a:t>dự</a:t>
            </a:r>
            <a:r>
              <a:rPr sz="1700" spc="-10" dirty="0">
                <a:latin typeface="Times New Roman"/>
                <a:cs typeface="Times New Roman"/>
              </a:rPr>
              <a:t> </a:t>
            </a:r>
            <a:r>
              <a:rPr sz="1700" dirty="0">
                <a:latin typeface="Times New Roman"/>
                <a:cs typeface="Times New Roman"/>
              </a:rPr>
              <a:t>phòng</a:t>
            </a:r>
            <a:r>
              <a:rPr sz="1700" spc="-10" dirty="0">
                <a:latin typeface="Times New Roman"/>
                <a:cs typeface="Times New Roman"/>
              </a:rPr>
              <a:t> </a:t>
            </a:r>
            <a:r>
              <a:rPr sz="1700" dirty="0">
                <a:latin typeface="Times New Roman"/>
                <a:cs typeface="Times New Roman"/>
              </a:rPr>
              <a:t>tại</a:t>
            </a:r>
            <a:r>
              <a:rPr sz="1700" spc="-5" dirty="0">
                <a:latin typeface="Times New Roman"/>
                <a:cs typeface="Times New Roman"/>
              </a:rPr>
              <a:t> </a:t>
            </a:r>
            <a:r>
              <a:rPr sz="1700" dirty="0">
                <a:latin typeface="Times New Roman"/>
                <a:cs typeface="Times New Roman"/>
              </a:rPr>
              <a:t>cơ</a:t>
            </a:r>
            <a:r>
              <a:rPr sz="1700" spc="-15" dirty="0">
                <a:latin typeface="Times New Roman"/>
                <a:cs typeface="Times New Roman"/>
              </a:rPr>
              <a:t> </a:t>
            </a:r>
            <a:r>
              <a:rPr sz="1700" dirty="0">
                <a:latin typeface="Times New Roman"/>
                <a:cs typeface="Times New Roman"/>
              </a:rPr>
              <a:t>sở</a:t>
            </a:r>
            <a:r>
              <a:rPr sz="1700" spc="-10" dirty="0">
                <a:latin typeface="Times New Roman"/>
                <a:cs typeface="Times New Roman"/>
              </a:rPr>
              <a:t> </a:t>
            </a:r>
            <a:r>
              <a:rPr sz="1700" dirty="0">
                <a:latin typeface="Times New Roman"/>
                <a:cs typeface="Times New Roman"/>
              </a:rPr>
              <a:t>y</a:t>
            </a:r>
            <a:r>
              <a:rPr sz="1700" spc="5" dirty="0">
                <a:latin typeface="Times New Roman"/>
                <a:cs typeface="Times New Roman"/>
              </a:rPr>
              <a:t> </a:t>
            </a:r>
            <a:r>
              <a:rPr sz="1700" spc="-25" dirty="0">
                <a:latin typeface="Times New Roman"/>
                <a:cs typeface="Times New Roman"/>
              </a:rPr>
              <a:t>tế</a:t>
            </a:r>
            <a:endParaRPr sz="1700">
              <a:latin typeface="Times New Roman"/>
              <a:cs typeface="Times New Roman"/>
            </a:endParaRPr>
          </a:p>
          <a:p>
            <a:pPr marL="481965" algn="just">
              <a:lnSpc>
                <a:spcPts val="1764"/>
              </a:lnSpc>
            </a:pPr>
            <a:r>
              <a:rPr sz="1700" dirty="0">
                <a:latin typeface="Times New Roman"/>
                <a:cs typeface="Times New Roman"/>
              </a:rPr>
              <a:t>(nếu</a:t>
            </a:r>
            <a:r>
              <a:rPr sz="1700" spc="-10" dirty="0">
                <a:latin typeface="Times New Roman"/>
                <a:cs typeface="Times New Roman"/>
              </a:rPr>
              <a:t> </a:t>
            </a:r>
            <a:r>
              <a:rPr sz="1700" dirty="0">
                <a:latin typeface="Times New Roman"/>
                <a:cs typeface="Times New Roman"/>
              </a:rPr>
              <a:t>cần</a:t>
            </a:r>
            <a:r>
              <a:rPr sz="1700" spc="-10" dirty="0">
                <a:latin typeface="Times New Roman"/>
                <a:cs typeface="Times New Roman"/>
              </a:rPr>
              <a:t> thiết)</a:t>
            </a:r>
            <a:endParaRPr sz="1700">
              <a:latin typeface="Times New Roman"/>
              <a:cs typeface="Times New Roman"/>
            </a:endParaRPr>
          </a:p>
        </p:txBody>
      </p:sp>
    </p:spTree>
    <p:extLst>
      <p:ext uri="{BB962C8B-B14F-4D97-AF65-F5344CB8AC3E}">
        <p14:creationId xmlns:p14="http://schemas.microsoft.com/office/powerpoint/2010/main" val="1087703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AC67B-91CE-02A9-9426-F8E42FF871A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187C277-5945-6B24-3784-A5E3A5A1535A}"/>
              </a:ext>
            </a:extLst>
          </p:cNvPr>
          <p:cNvSpPr/>
          <p:nvPr/>
        </p:nvSpPr>
        <p:spPr>
          <a:xfrm>
            <a:off x="1868557" y="1232453"/>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9AD9ED4-99A8-EA83-3A34-9741A03C8A61}"/>
              </a:ext>
            </a:extLst>
          </p:cNvPr>
          <p:cNvSpPr txBox="1"/>
          <p:nvPr/>
        </p:nvSpPr>
        <p:spPr>
          <a:xfrm>
            <a:off x="1789044" y="1209861"/>
            <a:ext cx="8915400" cy="523220"/>
          </a:xfrm>
          <a:prstGeom prst="rect">
            <a:avLst/>
          </a:prstGeom>
          <a:noFill/>
        </p:spPr>
        <p:txBody>
          <a:bodyPr wrap="square">
            <a:spAutoFit/>
          </a:bodyPr>
          <a:lstStyle/>
          <a:p>
            <a:pPr algn="ctr"/>
            <a:r>
              <a:rPr lang="en-US" sz="2800" b="1" dirty="0" err="1">
                <a:solidFill>
                  <a:srgbClr val="C00000"/>
                </a:solidFill>
                <a:latin typeface="Arial" panose="020B0604020202020204" pitchFamily="34" charset="0"/>
                <a:cs typeface="Arial" panose="020B0604020202020204" pitchFamily="34" charset="0"/>
              </a:rPr>
              <a:t>Bảo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đảm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dự</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thầu</a:t>
            </a:r>
            <a:r>
              <a:rPr lang="en-US" sz="2800" b="1" dirty="0">
                <a:solidFill>
                  <a:srgbClr val="C00000"/>
                </a:solidFill>
                <a:latin typeface="Arial" panose="020B0604020202020204" pitchFamily="34" charset="0"/>
                <a:cs typeface="Arial" panose="020B0604020202020204" pitchFamily="34" charset="0"/>
              </a:rPr>
              <a:t> (Đ.14 - </a:t>
            </a:r>
            <a:r>
              <a:rPr lang="en-US" sz="2800" b="1" dirty="0" err="1">
                <a:solidFill>
                  <a:srgbClr val="C00000"/>
                </a:solidFill>
                <a:latin typeface="Arial" panose="020B0604020202020204" pitchFamily="34" charset="0"/>
                <a:cs typeface="Arial" panose="020B0604020202020204" pitchFamily="34" charset="0"/>
              </a:rPr>
              <a:t>Luật</a:t>
            </a:r>
            <a:r>
              <a:rPr lang="en-US" sz="2800" b="1" dirty="0">
                <a:solidFill>
                  <a:srgbClr val="C00000"/>
                </a:solidFill>
                <a:latin typeface="Arial" panose="020B0604020202020204" pitchFamily="34" charset="0"/>
                <a:cs typeface="Arial" panose="020B0604020202020204" pitchFamily="34" charset="0"/>
              </a:rPr>
              <a:t> 22)</a:t>
            </a:r>
          </a:p>
        </p:txBody>
      </p:sp>
      <p:graphicFrame>
        <p:nvGraphicFramePr>
          <p:cNvPr id="11" name="Table 10">
            <a:extLst>
              <a:ext uri="{FF2B5EF4-FFF2-40B4-BE49-F238E27FC236}">
                <a16:creationId xmlns:a16="http://schemas.microsoft.com/office/drawing/2014/main" id="{36CD2AF5-01CA-971D-2036-DB708C912F8B}"/>
              </a:ext>
            </a:extLst>
          </p:cNvPr>
          <p:cNvGraphicFramePr>
            <a:graphicFrameLocks noGrp="1"/>
          </p:cNvGraphicFramePr>
          <p:nvPr>
            <p:extLst>
              <p:ext uri="{D42A27DB-BD31-4B8C-83A1-F6EECF244321}">
                <p14:modId xmlns:p14="http://schemas.microsoft.com/office/powerpoint/2010/main" val="1148824071"/>
              </p:ext>
            </p:extLst>
          </p:nvPr>
        </p:nvGraphicFramePr>
        <p:xfrm>
          <a:off x="984493" y="2027426"/>
          <a:ext cx="10346636" cy="3602625"/>
        </p:xfrm>
        <a:graphic>
          <a:graphicData uri="http://schemas.openxmlformats.org/drawingml/2006/table">
            <a:tbl>
              <a:tblPr firstRow="1" bandRow="1">
                <a:tableStyleId>{0505E3EF-67EA-436B-97B2-0124C06EBD24}</a:tableStyleId>
              </a:tblPr>
              <a:tblGrid>
                <a:gridCol w="1391480">
                  <a:extLst>
                    <a:ext uri="{9D8B030D-6E8A-4147-A177-3AD203B41FA5}">
                      <a16:colId xmlns:a16="http://schemas.microsoft.com/office/drawing/2014/main" val="3244288551"/>
                    </a:ext>
                  </a:extLst>
                </a:gridCol>
                <a:gridCol w="8955156">
                  <a:extLst>
                    <a:ext uri="{9D8B030D-6E8A-4147-A177-3AD203B41FA5}">
                      <a16:colId xmlns:a16="http://schemas.microsoft.com/office/drawing/2014/main" val="3787250471"/>
                    </a:ext>
                  </a:extLst>
                </a:gridCol>
              </a:tblGrid>
              <a:tr h="1024888">
                <a:tc rowSpan="3">
                  <a:txBody>
                    <a:bodyPr/>
                    <a:lstStyle/>
                    <a:p>
                      <a:pPr algn="ctr"/>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endParaRPr lang="en-US" sz="2400" dirty="0">
                        <a:latin typeface="Arial" panose="020B0604020202020204" pitchFamily="34" charset="0"/>
                        <a:cs typeface="Arial" panose="020B0604020202020204"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err="1">
                          <a:latin typeface="Arial" panose="020B0604020202020204" pitchFamily="34" charset="0"/>
                          <a:cs typeface="Arial" panose="020B0604020202020204" pitchFamily="34" charset="0"/>
                        </a:rPr>
                        <a:t>Đặt</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cọc</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023257">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err="1">
                          <a:latin typeface="Arial" panose="020B0604020202020204" pitchFamily="34" charset="0"/>
                          <a:cs typeface="Arial" panose="020B0604020202020204" pitchFamily="34" charset="0"/>
                        </a:rPr>
                        <a:t>Thư</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lãnh</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err="1">
                          <a:latin typeface="Arial" panose="020B0604020202020204" pitchFamily="34" charset="0"/>
                          <a:cs typeface="Arial" panose="020B0604020202020204" pitchFamily="34" charset="0"/>
                        </a:rPr>
                        <a:t>Giấy</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chứng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nhận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hiểm</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lãnh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của</a:t>
                      </a:r>
                      <a:r>
                        <a:rPr lang="en-US" sz="2400" b="0" dirty="0">
                          <a:latin typeface="Arial" panose="020B0604020202020204" pitchFamily="34" charset="0"/>
                          <a:cs typeface="Arial" panose="020B0604020202020204" pitchFamily="34" charset="0"/>
                        </a:rPr>
                        <a:t>:</a:t>
                      </a:r>
                    </a:p>
                    <a:p>
                      <a:r>
                        <a:rPr lang="en-US" sz="2400" b="0" dirty="0">
                          <a:latin typeface="Arial" panose="020B0604020202020204" pitchFamily="34" charset="0"/>
                          <a:cs typeface="Arial" panose="020B0604020202020204" pitchFamily="34" charset="0"/>
                        </a:rPr>
                        <a:t>- DN </a:t>
                      </a:r>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hiểm</a:t>
                      </a:r>
                      <a:r>
                        <a:rPr lang="en-US" sz="2400" b="0" dirty="0">
                          <a:latin typeface="Arial" panose="020B0604020202020204" pitchFamily="34" charset="0"/>
                          <a:cs typeface="Arial" panose="020B0604020202020204" pitchFamily="34" charset="0"/>
                        </a:rPr>
                        <a:t> phi </a:t>
                      </a:r>
                      <a:r>
                        <a:rPr lang="en-US" sz="2400" b="0" dirty="0" err="1">
                          <a:latin typeface="Arial" panose="020B0604020202020204" pitchFamily="34" charset="0"/>
                          <a:cs typeface="Arial" panose="020B0604020202020204" pitchFamily="34" charset="0"/>
                        </a:rPr>
                        <a:t>nhân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thọ</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trong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nước</a:t>
                      </a:r>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 Chi </a:t>
                      </a:r>
                      <a:r>
                        <a:rPr lang="en-US" sz="2400" b="0" dirty="0" err="1">
                          <a:latin typeface="Arial" panose="020B0604020202020204" pitchFamily="34" charset="0"/>
                          <a:cs typeface="Arial" panose="020B0604020202020204" pitchFamily="34" charset="0"/>
                        </a:rPr>
                        <a:t>nhánh</a:t>
                      </a:r>
                      <a:r>
                        <a:rPr lang="en-US" sz="2400" b="0" dirty="0">
                          <a:latin typeface="Arial" panose="020B0604020202020204" pitchFamily="34" charset="0"/>
                          <a:cs typeface="Arial" panose="020B0604020202020204" pitchFamily="34" charset="0"/>
                        </a:rPr>
                        <a:t> DN </a:t>
                      </a:r>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hiểm</a:t>
                      </a:r>
                      <a:r>
                        <a:rPr lang="en-US" sz="2400" b="0" dirty="0">
                          <a:latin typeface="Arial" panose="020B0604020202020204" pitchFamily="34" charset="0"/>
                          <a:cs typeface="Arial" panose="020B0604020202020204" pitchFamily="34" charset="0"/>
                        </a:rPr>
                        <a:t> phi </a:t>
                      </a:r>
                      <a:r>
                        <a:rPr lang="en-US" sz="2400" b="0" dirty="0" err="1">
                          <a:latin typeface="Arial" panose="020B0604020202020204" pitchFamily="34" charset="0"/>
                          <a:cs typeface="Arial" panose="020B0604020202020204" pitchFamily="34" charset="0"/>
                        </a:rPr>
                        <a:t>nhân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thọ</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nước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ngoài</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thành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lập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theo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pháp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luật</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Việt</a:t>
                      </a:r>
                      <a:r>
                        <a:rPr lang="en-US" sz="2400" b="0" dirty="0">
                          <a:latin typeface="Arial" panose="020B0604020202020204" pitchFamily="34" charset="0"/>
                          <a:cs typeface="Arial" panose="020B0604020202020204" pitchFamily="34"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bl>
          </a:graphicData>
        </a:graphic>
      </p:graphicFrame>
      <p:sp>
        <p:nvSpPr>
          <p:cNvPr id="2" name="TextBox 1">
            <a:extLst>
              <a:ext uri="{FF2B5EF4-FFF2-40B4-BE49-F238E27FC236}">
                <a16:creationId xmlns:a16="http://schemas.microsoft.com/office/drawing/2014/main" id="{6DBD6C99-623C-4003-BE9B-0B141739E14B}"/>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1215229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39284-2920-7CB4-6D79-55A24AD6BF1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82F482-E2F5-268D-D35C-D320B8A1292E}"/>
              </a:ext>
            </a:extLst>
          </p:cNvPr>
          <p:cNvSpPr/>
          <p:nvPr/>
        </p:nvSpPr>
        <p:spPr>
          <a:xfrm>
            <a:off x="1868557" y="1139673"/>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7105AE2-BD7E-68D3-553C-BF81613A8A25}"/>
              </a:ext>
            </a:extLst>
          </p:cNvPr>
          <p:cNvSpPr txBox="1"/>
          <p:nvPr/>
        </p:nvSpPr>
        <p:spPr>
          <a:xfrm>
            <a:off x="1789044" y="1117081"/>
            <a:ext cx="8915400" cy="523220"/>
          </a:xfrm>
          <a:prstGeom prst="rect">
            <a:avLst/>
          </a:prstGeom>
          <a:noFill/>
        </p:spPr>
        <p:txBody>
          <a:bodyPr wrap="square">
            <a:spAutoFit/>
          </a:bodyPr>
          <a:lstStyle/>
          <a:p>
            <a:pPr algn="ctr"/>
            <a:r>
              <a:rPr lang="en-US" sz="2800" b="1" dirty="0" err="1">
                <a:solidFill>
                  <a:srgbClr val="C00000"/>
                </a:solidFill>
                <a:latin typeface="Arial" panose="020B0604020202020204" pitchFamily="34" charset="0"/>
                <a:cs typeface="Arial" panose="020B0604020202020204" pitchFamily="34" charset="0"/>
              </a:rPr>
              <a:t>Đảm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bảo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dự</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thầu</a:t>
            </a:r>
            <a:r>
              <a:rPr lang="en-US" sz="2800" b="1" dirty="0">
                <a:solidFill>
                  <a:srgbClr val="C00000"/>
                </a:solidFill>
                <a:latin typeface="Arial" panose="020B0604020202020204" pitchFamily="34" charset="0"/>
                <a:cs typeface="Arial" panose="020B0604020202020204" pitchFamily="34" charset="0"/>
              </a:rPr>
              <a:t> (Đ.14 - </a:t>
            </a:r>
            <a:r>
              <a:rPr lang="en-US" sz="2800" b="1" dirty="0" err="1">
                <a:solidFill>
                  <a:srgbClr val="C00000"/>
                </a:solidFill>
                <a:latin typeface="Arial" panose="020B0604020202020204" pitchFamily="34" charset="0"/>
                <a:cs typeface="Arial" panose="020B0604020202020204" pitchFamily="34" charset="0"/>
              </a:rPr>
              <a:t>Luật</a:t>
            </a:r>
            <a:r>
              <a:rPr lang="en-US" sz="2800" b="1" dirty="0">
                <a:solidFill>
                  <a:srgbClr val="C00000"/>
                </a:solidFill>
                <a:latin typeface="Arial" panose="020B0604020202020204" pitchFamily="34" charset="0"/>
                <a:cs typeface="Arial" panose="020B0604020202020204" pitchFamily="34" charset="0"/>
              </a:rPr>
              <a:t> 22)</a:t>
            </a:r>
          </a:p>
        </p:txBody>
      </p:sp>
      <p:graphicFrame>
        <p:nvGraphicFramePr>
          <p:cNvPr id="2" name="Table 1">
            <a:extLst>
              <a:ext uri="{FF2B5EF4-FFF2-40B4-BE49-F238E27FC236}">
                <a16:creationId xmlns:a16="http://schemas.microsoft.com/office/drawing/2014/main" id="{99353F93-51CF-3E13-E096-6A70F1E0B45B}"/>
              </a:ext>
            </a:extLst>
          </p:cNvPr>
          <p:cNvGraphicFramePr>
            <a:graphicFrameLocks noGrp="1"/>
          </p:cNvGraphicFramePr>
          <p:nvPr>
            <p:extLst>
              <p:ext uri="{D42A27DB-BD31-4B8C-83A1-F6EECF244321}">
                <p14:modId xmlns:p14="http://schemas.microsoft.com/office/powerpoint/2010/main" val="3286652854"/>
              </p:ext>
            </p:extLst>
          </p:nvPr>
        </p:nvGraphicFramePr>
        <p:xfrm>
          <a:off x="1789044" y="1901683"/>
          <a:ext cx="9071113" cy="4513125"/>
        </p:xfrm>
        <a:graphic>
          <a:graphicData uri="http://schemas.openxmlformats.org/drawingml/2006/table">
            <a:tbl>
              <a:tblPr firstRow="1" bandRow="1">
                <a:tableStyleId>{0505E3EF-67EA-436B-97B2-0124C06EBD24}</a:tableStyleId>
              </a:tblPr>
              <a:tblGrid>
                <a:gridCol w="2405269">
                  <a:extLst>
                    <a:ext uri="{9D8B030D-6E8A-4147-A177-3AD203B41FA5}">
                      <a16:colId xmlns:a16="http://schemas.microsoft.com/office/drawing/2014/main" val="1880088312"/>
                    </a:ext>
                  </a:extLst>
                </a:gridCol>
                <a:gridCol w="6665844">
                  <a:extLst>
                    <a:ext uri="{9D8B030D-6E8A-4147-A177-3AD203B41FA5}">
                      <a16:colId xmlns:a16="http://schemas.microsoft.com/office/drawing/2014/main" val="1408555251"/>
                    </a:ext>
                  </a:extLst>
                </a:gridCol>
              </a:tblGrid>
              <a:tr h="833938">
                <a:tc rowSpan="2">
                  <a:txBody>
                    <a:bodyPr/>
                    <a:lstStyle/>
                    <a:p>
                      <a:r>
                        <a:rPr lang="en-US" sz="2400" dirty="0">
                          <a:latin typeface="Arial" panose="020B0604020202020204" pitchFamily="34" charset="0"/>
                          <a:cs typeface="Arial" panose="020B0604020202020204" pitchFamily="34" charset="0"/>
                        </a:rPr>
                        <a:t>2.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latin typeface="Arial" panose="020B0604020202020204" pitchFamily="34" charset="0"/>
                          <a:cs typeface="Arial" panose="020B0604020202020204" pitchFamily="34" charset="0"/>
                        </a:rPr>
                        <a:t>ĐTRR, ĐTHC, CHCT (</a:t>
                      </a:r>
                      <a:r>
                        <a:rPr lang="en-US" sz="2400" b="0" dirty="0" err="1">
                          <a:latin typeface="Arial" panose="020B0604020202020204" pitchFamily="34" charset="0"/>
                          <a:cs typeface="Arial" panose="020B0604020202020204" pitchFamily="34" charset="0"/>
                        </a:rPr>
                        <a:t>trừ</a:t>
                      </a:r>
                      <a:r>
                        <a:rPr lang="en-US" sz="2400" b="0" dirty="0">
                          <a:latin typeface="Arial" panose="020B0604020202020204" pitchFamily="34" charset="0"/>
                          <a:cs typeface="Arial" panose="020B0604020202020204" pitchFamily="34" charset="0"/>
                        </a:rPr>
                        <a:t> GT 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716429"/>
                  </a:ext>
                </a:extLst>
              </a:tr>
              <a:tr h="787272">
                <a:tc vMerge="1">
                  <a:txBody>
                    <a:bodyPr/>
                    <a:lstStyle/>
                    <a:p>
                      <a:endParaRPr lang="en-US" sz="45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ĐTRR, ĐTHC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LCNĐT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2569"/>
                  </a:ext>
                </a:extLst>
              </a:tr>
              <a:tr h="849169">
                <a:tc rowSpan="2">
                  <a:txBody>
                    <a:bodyPr/>
                    <a:lstStyle/>
                    <a:p>
                      <a:r>
                        <a:rPr lang="en-US" sz="2400" b="1" dirty="0">
                          <a:latin typeface="Arial" panose="020B0604020202020204" pitchFamily="34" charset="0"/>
                          <a:cs typeface="Arial" panose="020B0604020202020204" pitchFamily="34" charset="0"/>
                        </a:rPr>
                        <a:t>3. </a:t>
                      </a:r>
                      <a:r>
                        <a:rPr lang="en-US" sz="2400" b="1" dirty="0" err="1">
                          <a:latin typeface="Arial" panose="020B0604020202020204" pitchFamily="34" charset="0"/>
                          <a:cs typeface="Arial" panose="020B0604020202020204" pitchFamily="34" charset="0"/>
                        </a:rPr>
                        <a:t>Thời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điểm</a:t>
                      </a:r>
                      <a:endParaRPr lang="en-US" sz="2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380972"/>
                  </a:ext>
                </a:extLst>
              </a:tr>
              <a:tr h="995065">
                <a:tc vMerge="1">
                  <a:txBody>
                    <a:bodyPr/>
                    <a:lstStyle/>
                    <a:p>
                      <a:endParaRPr lang="en-US" sz="45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TH AD </a:t>
                      </a:r>
                      <a:r>
                        <a:rPr lang="en-US" sz="2400" dirty="0" err="1">
                          <a:latin typeface="Arial" panose="020B0604020202020204" pitchFamily="34" charset="0"/>
                          <a:cs typeface="Arial" panose="020B0604020202020204" pitchFamily="34" charset="0"/>
                        </a:rPr>
                        <a:t>đấu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thầu</a:t>
                      </a:r>
                      <a:r>
                        <a:rPr lang="en-US" sz="2400" dirty="0">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giai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208774"/>
                  </a:ext>
                </a:extLst>
              </a:tr>
              <a:tr h="1047681">
                <a:tc>
                  <a:txBody>
                    <a:bodyPr/>
                    <a:lstStyle/>
                    <a:p>
                      <a:r>
                        <a:rPr lang="en-US" sz="2400" b="1" dirty="0">
                          <a:latin typeface="Arial" panose="020B0604020202020204" pitchFamily="34" charset="0"/>
                          <a:cs typeface="Arial" panose="020B0604020202020204" pitchFamily="34" charset="0"/>
                        </a:rPr>
                        <a:t>5.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lực</a:t>
                      </a:r>
                      <a:endParaRPr lang="en-US" sz="2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HSDT + 30 </a:t>
                      </a:r>
                      <a:r>
                        <a:rPr lang="en-US" sz="2400" dirty="0" err="1">
                          <a:latin typeface="Arial" panose="020B0604020202020204" pitchFamily="34" charset="0"/>
                          <a:cs typeface="Arial" panose="020B0604020202020204" pitchFamily="34" charset="0"/>
                        </a:rPr>
                        <a:t>ngày</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782966"/>
                  </a:ext>
                </a:extLst>
              </a:tr>
            </a:tbl>
          </a:graphicData>
        </a:graphic>
      </p:graphicFrame>
      <p:sp>
        <p:nvSpPr>
          <p:cNvPr id="3" name="TextBox 2">
            <a:extLst>
              <a:ext uri="{FF2B5EF4-FFF2-40B4-BE49-F238E27FC236}">
                <a16:creationId xmlns:a16="http://schemas.microsoft.com/office/drawing/2014/main" id="{E0AF877E-C4D1-83CF-E88B-4DC0D790F281}"/>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400709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3F38F8F-CB55-36D3-5719-3ED978EE2014}"/>
              </a:ext>
            </a:extLst>
          </p:cNvPr>
          <p:cNvSpPr/>
          <p:nvPr/>
        </p:nvSpPr>
        <p:spPr>
          <a:xfrm>
            <a:off x="3607903" y="790620"/>
            <a:ext cx="4906208" cy="17799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87B8A10-FB84-704F-5B78-F54EF36135BD}"/>
              </a:ext>
            </a:extLst>
          </p:cNvPr>
          <p:cNvSpPr/>
          <p:nvPr/>
        </p:nvSpPr>
        <p:spPr>
          <a:xfrm>
            <a:off x="3154159" y="2673337"/>
            <a:ext cx="5625547" cy="19348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5A7F4B2-756A-5F1C-2726-4A32F04856BA}"/>
              </a:ext>
            </a:extLst>
          </p:cNvPr>
          <p:cNvSpPr/>
          <p:nvPr/>
        </p:nvSpPr>
        <p:spPr>
          <a:xfrm>
            <a:off x="234820" y="4450928"/>
            <a:ext cx="4458108" cy="20673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16ADECF-4D0F-7D33-59B8-B40970E412CF}"/>
              </a:ext>
            </a:extLst>
          </p:cNvPr>
          <p:cNvSpPr/>
          <p:nvPr/>
        </p:nvSpPr>
        <p:spPr>
          <a:xfrm>
            <a:off x="6684617" y="4566134"/>
            <a:ext cx="4851400" cy="20657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Arrow: Down 11">
            <a:extLst>
              <a:ext uri="{FF2B5EF4-FFF2-40B4-BE49-F238E27FC236}">
                <a16:creationId xmlns:a16="http://schemas.microsoft.com/office/drawing/2014/main" id="{936F8E5F-9FC4-CD21-9632-1C7221B8486F}"/>
              </a:ext>
            </a:extLst>
          </p:cNvPr>
          <p:cNvSpPr/>
          <p:nvPr/>
        </p:nvSpPr>
        <p:spPr>
          <a:xfrm rot="10800000">
            <a:off x="5943600" y="2282767"/>
            <a:ext cx="233433" cy="5325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Arrow: Down 13">
            <a:extLst>
              <a:ext uri="{FF2B5EF4-FFF2-40B4-BE49-F238E27FC236}">
                <a16:creationId xmlns:a16="http://schemas.microsoft.com/office/drawing/2014/main" id="{FD3600DC-E1A2-2409-2C7D-E502621A1247}"/>
              </a:ext>
            </a:extLst>
          </p:cNvPr>
          <p:cNvSpPr/>
          <p:nvPr/>
        </p:nvSpPr>
        <p:spPr>
          <a:xfrm rot="2486761">
            <a:off x="3525001" y="4154797"/>
            <a:ext cx="255155" cy="5441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67781CC5-7B17-937D-4E5A-02204A3D7612}"/>
              </a:ext>
            </a:extLst>
          </p:cNvPr>
          <p:cNvSpPr/>
          <p:nvPr/>
        </p:nvSpPr>
        <p:spPr>
          <a:xfrm rot="18674082">
            <a:off x="8070074" y="4192462"/>
            <a:ext cx="258569" cy="5418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6E65B5-11E7-8EAA-418F-EA362A278EE3}"/>
              </a:ext>
            </a:extLst>
          </p:cNvPr>
          <p:cNvSpPr txBox="1"/>
          <p:nvPr/>
        </p:nvSpPr>
        <p:spPr>
          <a:xfrm>
            <a:off x="4411593" y="1373402"/>
            <a:ext cx="336881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sắm</a:t>
            </a:r>
            <a:endParaRPr lang="en-US" sz="2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F0C3682-C84B-9D6E-6626-A2E3E69268D3}"/>
              </a:ext>
            </a:extLst>
          </p:cNvPr>
          <p:cNvSpPr txBox="1"/>
          <p:nvPr/>
        </p:nvSpPr>
        <p:spPr>
          <a:xfrm>
            <a:off x="3959440" y="2931635"/>
            <a:ext cx="4108173"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vốn</a:t>
            </a:r>
            <a:r>
              <a:rPr lang="en-US" sz="2800" dirty="0">
                <a:latin typeface="Arial" panose="020B0604020202020204" pitchFamily="34" charset="0"/>
                <a:cs typeface="Arial" panose="020B0604020202020204" pitchFamily="34" charset="0"/>
              </a:rPr>
              <a:t> NSNN, </a:t>
            </a:r>
            <a:r>
              <a:rPr lang="en-US" sz="2800" dirty="0" err="1">
                <a:latin typeface="Arial" panose="020B0604020202020204" pitchFamily="34" charset="0"/>
                <a:cs typeface="Arial" panose="020B0604020202020204" pitchFamily="34" charset="0"/>
              </a:rPr>
              <a:t>vốn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nguồn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a:t>
            </a:r>
            <a:endParaRPr lang="en-US" sz="2800" dirty="0">
              <a:latin typeface="Arial" panose="020B0604020202020204" pitchFamily="34" charset="0"/>
              <a:cs typeface="Arial" panose="020B0604020202020204" pitchFamily="34" charset="0"/>
            </a:endParaRPr>
          </a:p>
          <a:p>
            <a:pPr algn="ct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9B10169F-EB92-6944-7BFA-9DAA8931ED48}"/>
              </a:ext>
            </a:extLst>
          </p:cNvPr>
          <p:cNvSpPr txBox="1"/>
          <p:nvPr/>
        </p:nvSpPr>
        <p:spPr>
          <a:xfrm>
            <a:off x="655983" y="5198165"/>
            <a:ext cx="3719167"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quan</a:t>
            </a:r>
            <a:endParaRPr lang="en-US" sz="20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8729E5B-3105-0309-240F-3F5BD98ED470}"/>
              </a:ext>
            </a:extLst>
          </p:cNvPr>
          <p:cNvSpPr txBox="1"/>
          <p:nvPr/>
        </p:nvSpPr>
        <p:spPr>
          <a:xfrm>
            <a:off x="7287448" y="4866452"/>
            <a:ext cx="4023145" cy="163121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 Cung </a:t>
            </a:r>
            <a:r>
              <a:rPr lang="en-US" sz="2000" dirty="0" err="1">
                <a:latin typeface="Arial" panose="020B0604020202020204" pitchFamily="34" charset="0"/>
                <a:cs typeface="Arial" panose="020B0604020202020204" pitchFamily="34" charset="0"/>
              </a:rPr>
              <a:t>cấp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mua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thuốc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hóa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chất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vật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tư</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xét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nghiệm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thiết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bị</a:t>
            </a:r>
            <a:r>
              <a:rPr lang="en-US" sz="2000" dirty="0">
                <a:solidFill>
                  <a:srgbClr val="0070C0"/>
                </a:solidFill>
                <a:latin typeface="Arial" panose="020B0604020202020204" pitchFamily="34" charset="0"/>
                <a:cs typeface="Arial" panose="020B0604020202020204" pitchFamily="34" charset="0"/>
              </a:rPr>
              <a:t> y </a:t>
            </a:r>
            <a:r>
              <a:rPr lang="en-US" sz="2000" dirty="0" err="1">
                <a:solidFill>
                  <a:srgbClr val="0070C0"/>
                </a:solidFill>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thuê</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a:t>
            </a:r>
            <a:r>
              <a:rPr lang="en-US" sz="20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C0A9FB7C-DD95-1DD1-CBC2-DBB1118C0F77}"/>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vi-VN" sz="3600" b="1" i="0" u="none" strike="noStrike" kern="1200" baseline="0" dirty="0">
                <a:solidFill>
                  <a:srgbClr val="FFC000"/>
                </a:solidFill>
                <a:latin typeface="Times New Roman" panose="02020603050405020304" pitchFamily="18" charset="0"/>
              </a:rPr>
              <a:t>ĐỐI TƯỢNG </a:t>
            </a:r>
            <a:r>
              <a:rPr lang="en-US" sz="3600" b="1" dirty="0">
                <a:solidFill>
                  <a:srgbClr val="FFC000"/>
                </a:solidFill>
                <a:latin typeface="Times New Roman" panose="02020603050405020304" pitchFamily="18" charset="0"/>
              </a:rPr>
              <a:t>Á</a:t>
            </a:r>
            <a:r>
              <a:rPr lang="vi-VN" sz="3600" b="1" i="0" u="none" strike="noStrike" kern="1200" baseline="0" dirty="0">
                <a:solidFill>
                  <a:srgbClr val="FFC000"/>
                </a:solidFill>
                <a:latin typeface="Times New Roman" panose="02020603050405020304" pitchFamily="18" charset="0"/>
              </a:rPr>
              <a:t>P DỤNG</a:t>
            </a:r>
            <a:endParaRPr lang="vi-VN"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634421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6F7E8-FD3F-AF83-9752-CE818A0A4A7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7450CEC-CE76-54C1-D441-94A3E60B4F1A}"/>
              </a:ext>
            </a:extLst>
          </p:cNvPr>
          <p:cNvSpPr/>
          <p:nvPr/>
        </p:nvSpPr>
        <p:spPr>
          <a:xfrm>
            <a:off x="1888435" y="1371600"/>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A71FE4C-D19B-494F-E2F5-9A3BA9A72622}"/>
              </a:ext>
            </a:extLst>
          </p:cNvPr>
          <p:cNvSpPr txBox="1"/>
          <p:nvPr/>
        </p:nvSpPr>
        <p:spPr>
          <a:xfrm>
            <a:off x="1699591" y="1349008"/>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9F2CB7A6-D76D-7D60-2CDD-E61B6C10F23B}"/>
                  </a:ext>
                </a:extLst>
              </p:cNvPr>
              <p:cNvGraphicFramePr>
                <a:graphicFrameLocks noGrp="1"/>
              </p:cNvGraphicFramePr>
              <p:nvPr>
                <p:extLst>
                  <p:ext uri="{D42A27DB-BD31-4B8C-83A1-F6EECF244321}">
                    <p14:modId xmlns:p14="http://schemas.microsoft.com/office/powerpoint/2010/main" val="1683082889"/>
                  </p:ext>
                </p:extLst>
              </p:nvPr>
            </p:nvGraphicFramePr>
            <p:xfrm>
              <a:off x="526379" y="2162259"/>
              <a:ext cx="11222067" cy="2802849"/>
            </p:xfrm>
            <a:graphic>
              <a:graphicData uri="http://schemas.openxmlformats.org/drawingml/2006/table">
                <a:tbl>
                  <a:tblPr firstRow="1" bandRow="1">
                    <a:tableStyleId>{0505E3EF-67EA-436B-97B2-0124C06EBD24}</a:tableStyleId>
                  </a:tblPr>
                  <a:tblGrid>
                    <a:gridCol w="1509213">
                      <a:extLst>
                        <a:ext uri="{9D8B030D-6E8A-4147-A177-3AD203B41FA5}">
                          <a16:colId xmlns:a16="http://schemas.microsoft.com/office/drawing/2014/main" val="3244288551"/>
                        </a:ext>
                      </a:extLst>
                    </a:gridCol>
                    <a:gridCol w="9712854">
                      <a:extLst>
                        <a:ext uri="{9D8B030D-6E8A-4147-A177-3AD203B41FA5}">
                          <a16:colId xmlns:a16="http://schemas.microsoft.com/office/drawing/2014/main" val="3787250471"/>
                        </a:ext>
                      </a:extLst>
                    </a:gridCol>
                  </a:tblGrid>
                  <a:tr h="1024888">
                    <a:tc rowSpan="3">
                      <a:txBody>
                        <a:bodyPr/>
                        <a:lstStyle/>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AutoNum type="alphaLcParenR"/>
                          </a:pPr>
                          <a:r>
                            <a:rPr lang="en-US" sz="2400" b="0" dirty="0">
                              <a:latin typeface="Times New Roman" panose="02020603050405020304" pitchFamily="18" charset="0"/>
                              <a:cs typeface="Times New Roman" panose="02020603050405020304" pitchFamily="18" charset="0"/>
                            </a:rPr>
                            <a:t>1% - 1.5%:</a:t>
                          </a:r>
                        </a:p>
                        <a:p>
                          <a:pPr marL="0" indent="0">
                            <a:buNone/>
                          </a:pPr>
                          <a:r>
                            <a:rPr lang="en-US" sz="2400" b="0" dirty="0">
                              <a:latin typeface="Times New Roman" panose="02020603050405020304" pitchFamily="18" charset="0"/>
                              <a:cs typeface="Times New Roman" panose="02020603050405020304" pitchFamily="18" charset="0"/>
                            </a:rPr>
                            <a:t>- XL, </a:t>
                          </a:r>
                          <a:r>
                            <a:rPr lang="en-US" sz="2400" b="0" dirty="0" err="1">
                              <a:latin typeface="Times New Roman" panose="02020603050405020304" pitchFamily="18" charset="0"/>
                              <a:cs typeface="Times New Roman" panose="02020603050405020304" pitchFamily="18" charset="0"/>
                            </a:rPr>
                            <a:t>Hỗn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0" dirty="0">
                              <a:latin typeface="Times New Roman" panose="02020603050405020304" pitchFamily="18" charset="0"/>
                              <a:cs typeface="Times New Roman" panose="02020603050405020304" pitchFamily="18" charset="0"/>
                            </a:rPr>
                            <a:t> 20 </a:t>
                          </a:r>
                          <a:r>
                            <a:rPr lang="en-US" sz="2400" b="0" dirty="0" err="1">
                              <a:latin typeface="Times New Roman" panose="02020603050405020304" pitchFamily="18" charset="0"/>
                              <a:cs typeface="Times New Roman" panose="02020603050405020304" pitchFamily="18" charset="0"/>
                            </a:rPr>
                            <a:t>tỷ</a:t>
                          </a:r>
                          <a:endParaRPr lang="en-US" sz="2400" b="0" dirty="0">
                            <a:latin typeface="Times New Roman" panose="02020603050405020304" pitchFamily="18" charset="0"/>
                            <a:cs typeface="Times New Roman" panose="02020603050405020304" pitchFamily="18" charset="0"/>
                          </a:endParaRPr>
                        </a:p>
                        <a:p>
                          <a:pPr marL="0" indent="0">
                            <a:buNone/>
                          </a:pPr>
                          <a:r>
                            <a:rPr lang="en-US" sz="2400" b="0" dirty="0">
                              <a:latin typeface="Times New Roman" panose="02020603050405020304" pitchFamily="18" charset="0"/>
                              <a:cs typeface="Times New Roman" panose="02020603050405020304" pitchFamily="18" charset="0"/>
                            </a:rPr>
                            <a:t>- MSHH, PTV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0" dirty="0">
                              <a:latin typeface="Times New Roman" panose="02020603050405020304" pitchFamily="18" charset="0"/>
                              <a:cs typeface="Times New Roman" panose="02020603050405020304" pitchFamily="18" charset="0"/>
                            </a:rPr>
                            <a:t> 10 </a:t>
                          </a:r>
                          <a:r>
                            <a:rPr lang="en-US" sz="2400" b="0" dirty="0" err="1">
                              <a:latin typeface="Times New Roman" panose="02020603050405020304" pitchFamily="18" charset="0"/>
                              <a:cs typeface="Times New Roman" panose="02020603050405020304" pitchFamily="18" charset="0"/>
                            </a:rPr>
                            <a:t>tỷ</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023257">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b) 1.5% - 3%: </a:t>
                          </a:r>
                          <a:r>
                            <a:rPr lang="en-US" sz="2400" b="0" dirty="0" err="1">
                              <a:latin typeface="Times New Roman" panose="02020603050405020304" pitchFamily="18" charset="0"/>
                              <a:cs typeface="Times New Roman" panose="02020603050405020304" pitchFamily="18" charset="0"/>
                            </a:rPr>
                            <a:t>Áp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GT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điểm</a:t>
                          </a:r>
                          <a:r>
                            <a:rPr lang="en-US" sz="2400" b="0" dirty="0">
                              <a:latin typeface="Times New Roman" panose="02020603050405020304" pitchFamily="18" charset="0"/>
                              <a:cs typeface="Times New Roman" panose="020206030504050203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c) 0.5% -1.5% </a:t>
                          </a:r>
                          <a:r>
                            <a:rPr lang="en-US" sz="2400" b="0" dirty="0" err="1">
                              <a:latin typeface="Times New Roman" panose="02020603050405020304" pitchFamily="18" charset="0"/>
                              <a:cs typeface="Times New Roman" panose="02020603050405020304" pitchFamily="18" charset="0"/>
                            </a:rPr>
                            <a:t>tổng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vốn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DA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doanh</a:t>
                          </a:r>
                          <a:r>
                            <a:rPr lang="en-US" sz="2400" b="0" dirty="0">
                              <a:latin typeface="Times New Roman" panose="02020603050405020304" pitchFamily="18" charset="0"/>
                              <a:cs typeface="Times New Roman" panose="02020603050405020304" pitchFamily="18" charset="0"/>
                            </a:rPr>
                            <a:t> AD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LCNĐT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bl>
              </a:graphicData>
            </a:graphic>
          </p:graphicFrame>
        </mc:Choice>
        <mc:Fallback xmlns="">
          <p:graphicFrame>
            <p:nvGraphicFramePr>
              <p:cNvPr id="11" name="Table 10">
                <a:extLst>
                  <a:ext uri="{FF2B5EF4-FFF2-40B4-BE49-F238E27FC236}">
                    <a16:creationId xmlns:a16="http://schemas.microsoft.com/office/drawing/2014/main" id="{9F2CB7A6-D76D-7D60-2CDD-E61B6C10F23B}"/>
                  </a:ext>
                </a:extLst>
              </p:cNvPr>
              <p:cNvGraphicFramePr>
                <a:graphicFrameLocks noGrp="1"/>
              </p:cNvGraphicFramePr>
              <p:nvPr>
                <p:extLst>
                  <p:ext uri="{D42A27DB-BD31-4B8C-83A1-F6EECF244321}">
                    <p14:modId xmlns:p14="http://schemas.microsoft.com/office/powerpoint/2010/main" val="1683082889"/>
                  </p:ext>
                </p:extLst>
              </p:nvPr>
            </p:nvGraphicFramePr>
            <p:xfrm>
              <a:off x="526379" y="2162259"/>
              <a:ext cx="11222067" cy="2802849"/>
            </p:xfrm>
            <a:graphic>
              <a:graphicData uri="http://schemas.openxmlformats.org/drawingml/2006/table">
                <a:tbl>
                  <a:tblPr firstRow="1" bandRow="1">
                    <a:tableStyleId>{0505E3EF-67EA-436B-97B2-0124C06EBD24}</a:tableStyleId>
                  </a:tblPr>
                  <a:tblGrid>
                    <a:gridCol w="1509213">
                      <a:extLst>
                        <a:ext uri="{9D8B030D-6E8A-4147-A177-3AD203B41FA5}">
                          <a16:colId xmlns:a16="http://schemas.microsoft.com/office/drawing/2014/main" val="3244288551"/>
                        </a:ext>
                      </a:extLst>
                    </a:gridCol>
                    <a:gridCol w="9712854">
                      <a:extLst>
                        <a:ext uri="{9D8B030D-6E8A-4147-A177-3AD203B41FA5}">
                          <a16:colId xmlns:a16="http://schemas.microsoft.com/office/drawing/2014/main" val="3787250471"/>
                        </a:ext>
                      </a:extLst>
                    </a:gridCol>
                  </a:tblGrid>
                  <a:tr h="1188720">
                    <a:tc rowSpan="3">
                      <a:txBody>
                        <a:bodyPr/>
                        <a:lstStyle/>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5621" t="-3571" r="-125" b="-136224"/>
                          </a:stretch>
                        </a:blipFill>
                      </a:tcPr>
                    </a:tc>
                    <a:extLst>
                      <a:ext uri="{0D108BD9-81ED-4DB2-BD59-A6C34878D82A}">
                        <a16:rowId xmlns:a16="http://schemas.microsoft.com/office/drawing/2014/main" val="2294635332"/>
                      </a:ext>
                    </a:extLst>
                  </a:tr>
                  <a:tr h="1023257">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b) 1.5% - 3%: </a:t>
                          </a:r>
                          <a:r>
                            <a:rPr lang="en-US" sz="2400" b="0" dirty="0" err="1">
                              <a:latin typeface="Times New Roman" panose="02020603050405020304" pitchFamily="18" charset="0"/>
                              <a:cs typeface="Times New Roman" panose="02020603050405020304" pitchFamily="18" charset="0"/>
                            </a:rPr>
                            <a:t>Áp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dụng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GT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thuộc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điểm</a:t>
                          </a:r>
                          <a:r>
                            <a:rPr lang="en-US" sz="2400" b="0" dirty="0">
                              <a:latin typeface="Times New Roman" panose="02020603050405020304" pitchFamily="18" charset="0"/>
                              <a:cs typeface="Times New Roman" panose="020206030504050203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c) 0.5% -1.5% </a:t>
                          </a:r>
                          <a:r>
                            <a:rPr lang="en-US" sz="2400" b="0" dirty="0" err="1">
                              <a:latin typeface="Times New Roman" panose="02020603050405020304" pitchFamily="18" charset="0"/>
                              <a:cs typeface="Times New Roman" panose="02020603050405020304" pitchFamily="18" charset="0"/>
                            </a:rPr>
                            <a:t>tổng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vốn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DA </a:t>
                          </a:r>
                          <a:r>
                            <a:rPr lang="en-US" sz="2400" b="0" dirty="0" err="1">
                              <a:latin typeface="Times New Roman" panose="02020603050405020304" pitchFamily="18" charset="0"/>
                              <a:cs typeface="Times New Roman" panose="02020603050405020304" pitchFamily="18" charset="0"/>
                            </a:rPr>
                            <a:t>đầu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kinh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doanh</a:t>
                          </a:r>
                          <a:r>
                            <a:rPr lang="en-US" sz="2400" b="0" dirty="0">
                              <a:latin typeface="Times New Roman" panose="02020603050405020304" pitchFamily="18" charset="0"/>
                              <a:cs typeface="Times New Roman" panose="02020603050405020304" pitchFamily="18" charset="0"/>
                            </a:rPr>
                            <a:t> AD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LCNĐT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bl>
              </a:graphicData>
            </a:graphic>
          </p:graphicFrame>
        </mc:Fallback>
      </mc:AlternateContent>
      <p:sp>
        <p:nvSpPr>
          <p:cNvPr id="2" name="TextBox 1">
            <a:extLst>
              <a:ext uri="{FF2B5EF4-FFF2-40B4-BE49-F238E27FC236}">
                <a16:creationId xmlns:a16="http://schemas.microsoft.com/office/drawing/2014/main" id="{46A34A75-B110-E89C-099F-402AE94217AE}"/>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239236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10CB0-DC21-218E-8C83-A264CD8258A1}"/>
              </a:ext>
            </a:extLst>
          </p:cNvPr>
          <p:cNvSpPr/>
          <p:nvPr/>
        </p:nvSpPr>
        <p:spPr>
          <a:xfrm>
            <a:off x="3409990" y="1136978"/>
            <a:ext cx="5437239" cy="4924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3344462-58A1-F838-5665-642B9C72A46C}"/>
              </a:ext>
            </a:extLst>
          </p:cNvPr>
          <p:cNvSpPr txBox="1"/>
          <p:nvPr/>
        </p:nvSpPr>
        <p:spPr>
          <a:xfrm>
            <a:off x="1736903" y="1136978"/>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p:graphicFrame>
        <p:nvGraphicFramePr>
          <p:cNvPr id="6" name="Table 5">
            <a:extLst>
              <a:ext uri="{FF2B5EF4-FFF2-40B4-BE49-F238E27FC236}">
                <a16:creationId xmlns:a16="http://schemas.microsoft.com/office/drawing/2014/main" id="{EB3CDD78-92DA-2652-0F85-8120E7033B1E}"/>
              </a:ext>
            </a:extLst>
          </p:cNvPr>
          <p:cNvGraphicFramePr>
            <a:graphicFrameLocks noGrp="1"/>
          </p:cNvGraphicFramePr>
          <p:nvPr>
            <p:extLst>
              <p:ext uri="{D42A27DB-BD31-4B8C-83A1-F6EECF244321}">
                <p14:modId xmlns:p14="http://schemas.microsoft.com/office/powerpoint/2010/main" val="1912707197"/>
              </p:ext>
            </p:extLst>
          </p:nvPr>
        </p:nvGraphicFramePr>
        <p:xfrm>
          <a:off x="755375" y="1913110"/>
          <a:ext cx="10878456" cy="3184314"/>
        </p:xfrm>
        <a:graphic>
          <a:graphicData uri="http://schemas.openxmlformats.org/drawingml/2006/table">
            <a:tbl>
              <a:tblPr firstRow="1" bandRow="1">
                <a:tableStyleId>{0505E3EF-67EA-436B-97B2-0124C06EBD24}</a:tableStyleId>
              </a:tblPr>
              <a:tblGrid>
                <a:gridCol w="2744712">
                  <a:extLst>
                    <a:ext uri="{9D8B030D-6E8A-4147-A177-3AD203B41FA5}">
                      <a16:colId xmlns:a16="http://schemas.microsoft.com/office/drawing/2014/main" val="1112369800"/>
                    </a:ext>
                  </a:extLst>
                </a:gridCol>
                <a:gridCol w="8133744">
                  <a:extLst>
                    <a:ext uri="{9D8B030D-6E8A-4147-A177-3AD203B41FA5}">
                      <a16:colId xmlns:a16="http://schemas.microsoft.com/office/drawing/2014/main" val="2625582105"/>
                    </a:ext>
                  </a:extLst>
                </a:gridCol>
              </a:tblGrid>
              <a:tr h="1593425">
                <a:tc rowSpan="2">
                  <a:txBody>
                    <a:bodyPr/>
                    <a:lstStyle/>
                    <a:p>
                      <a:r>
                        <a:rPr lang="en-US" sz="2400" dirty="0">
                          <a:latin typeface="Times New Roman" panose="02020603050405020304" pitchFamily="18" charset="0"/>
                          <a:cs typeface="Times New Roman" panose="02020603050405020304" pitchFamily="18" charset="0"/>
                        </a:rPr>
                        <a:t>6. TH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HSDT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2400" dirty="0">
                          <a:latin typeface="Times New Roman" panose="02020603050405020304" pitchFamily="18" charset="0"/>
                          <a:cs typeface="Times New Roman" panose="02020603050405020304" pitchFamily="18" charset="0"/>
                          <a:sym typeface="Wingdings" panose="05000000000000000000" pitchFamily="2" charset="2"/>
                        </a:rPr>
                        <a:t> NT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hạn</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bảo</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dự</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thầu</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0" dirty="0">
                          <a:latin typeface="Times New Roman" panose="02020603050405020304" pitchFamily="18" charset="0"/>
                          <a:cs typeface="Times New Roman" panose="02020603050405020304" pitchFamily="18" charset="0"/>
                        </a:rPr>
                        <a:t>Gia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ứng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thay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đổi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nội</a:t>
                      </a:r>
                      <a:r>
                        <a:rPr lang="en-US" sz="2400" b="0" dirty="0">
                          <a:latin typeface="Times New Roman" panose="02020603050405020304" pitchFamily="18" charset="0"/>
                          <a:cs typeface="Times New Roman" panose="02020603050405020304" pitchFamily="18" charset="0"/>
                        </a:rPr>
                        <a:t> dung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HSDT </a:t>
                      </a:r>
                      <a:r>
                        <a:rPr lang="en-US" sz="2400" b="0" dirty="0" err="1">
                          <a:latin typeface="Times New Roman" panose="02020603050405020304" pitchFamily="18" charset="0"/>
                          <a:cs typeface="Times New Roman" panose="02020603050405020304" pitchFamily="18" charset="0"/>
                        </a:rPr>
                        <a:t>đã</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nộp</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859140"/>
                  </a:ext>
                </a:extLst>
              </a:tr>
              <a:tr h="1590889">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NĐT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sym typeface="Wingdings" panose="05000000000000000000" pitchFamily="2" charset="2"/>
                        </a:rPr>
                        <a:t> HSDT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còn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giá</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trị</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bị</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loại</a:t>
                      </a:r>
                      <a:r>
                        <a:rPr lang="en-US" sz="2400" b="0" dirty="0">
                          <a:latin typeface="Times New Roman" panose="02020603050405020304" pitchFamily="18" charset="0"/>
                          <a:cs typeface="Times New Roman" panose="02020603050405020304" pitchFamily="18" charset="0"/>
                          <a:sym typeface="Wingdings" panose="05000000000000000000" pitchFamily="2" charset="2"/>
                        </a:rPr>
                        <a:t>. BMT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trả</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tỏa</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hạn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14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ngày</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kể</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từ</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ngày</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nhận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văn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từ</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chối</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hạn</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86096"/>
                  </a:ext>
                </a:extLst>
              </a:tr>
            </a:tbl>
          </a:graphicData>
        </a:graphic>
      </p:graphicFrame>
      <p:sp>
        <p:nvSpPr>
          <p:cNvPr id="2" name="TextBox 1">
            <a:extLst>
              <a:ext uri="{FF2B5EF4-FFF2-40B4-BE49-F238E27FC236}">
                <a16:creationId xmlns:a16="http://schemas.microsoft.com/office/drawing/2014/main" id="{95CA37C3-5B56-D23A-4010-6EFE6227E4A3}"/>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1733262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BA759-0C49-4EBE-9C79-1A5E20971A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1691412-B0CF-3204-B495-5D07975C9A22}"/>
              </a:ext>
            </a:extLst>
          </p:cNvPr>
          <p:cNvSpPr/>
          <p:nvPr/>
        </p:nvSpPr>
        <p:spPr>
          <a:xfrm>
            <a:off x="1861931" y="1137856"/>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0CD088-98A9-05E8-5F3E-90E8F0B0700C}"/>
              </a:ext>
            </a:extLst>
          </p:cNvPr>
          <p:cNvSpPr txBox="1"/>
          <p:nvPr/>
        </p:nvSpPr>
        <p:spPr>
          <a:xfrm>
            <a:off x="1782418" y="1115264"/>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57CF0FC-220A-2136-3CBF-9FECCE1C51D0}"/>
                  </a:ext>
                </a:extLst>
              </p:cNvPr>
              <p:cNvGraphicFramePr>
                <a:graphicFrameLocks noGrp="1"/>
              </p:cNvGraphicFramePr>
              <p:nvPr>
                <p:extLst>
                  <p:ext uri="{D42A27DB-BD31-4B8C-83A1-F6EECF244321}">
                    <p14:modId xmlns:p14="http://schemas.microsoft.com/office/powerpoint/2010/main" val="2429993454"/>
                  </p:ext>
                </p:extLst>
              </p:nvPr>
            </p:nvGraphicFramePr>
            <p:xfrm>
              <a:off x="715616" y="1943284"/>
              <a:ext cx="10946295" cy="4225287"/>
            </p:xfrm>
            <a:graphic>
              <a:graphicData uri="http://schemas.openxmlformats.org/drawingml/2006/table">
                <a:tbl>
                  <a:tblPr firstRow="1" bandRow="1">
                    <a:tableStyleId>{0505E3EF-67EA-436B-97B2-0124C06EBD24}</a:tableStyleId>
                  </a:tblPr>
                  <a:tblGrid>
                    <a:gridCol w="1816929">
                      <a:extLst>
                        <a:ext uri="{9D8B030D-6E8A-4147-A177-3AD203B41FA5}">
                          <a16:colId xmlns:a16="http://schemas.microsoft.com/office/drawing/2014/main" val="3244288551"/>
                        </a:ext>
                      </a:extLst>
                    </a:gridCol>
                    <a:gridCol w="9129366">
                      <a:extLst>
                        <a:ext uri="{9D8B030D-6E8A-4147-A177-3AD203B41FA5}">
                          <a16:colId xmlns:a16="http://schemas.microsoft.com/office/drawing/2014/main" val="3787250471"/>
                        </a:ext>
                      </a:extLst>
                    </a:gridCol>
                  </a:tblGrid>
                  <a:tr h="1492442">
                    <a:tc rowSpan="3">
                      <a:txBody>
                        <a:bodyPr/>
                        <a:lstStyle/>
                        <a:p>
                          <a:r>
                            <a:rPr lang="en-US" sz="2400" dirty="0">
                              <a:latin typeface="Times New Roman" panose="02020603050405020304" pitchFamily="18" charset="0"/>
                              <a:cs typeface="Times New Roman" panose="02020603050405020304" pitchFamily="18" charset="0"/>
                            </a:rPr>
                            <a:t>7. Liên </a:t>
                          </a:r>
                          <a:r>
                            <a:rPr lang="en-US" sz="2400" dirty="0" err="1">
                              <a:latin typeface="Times New Roman" panose="02020603050405020304" pitchFamily="18" charset="0"/>
                              <a:cs typeface="Times New Roman" panose="02020603050405020304" pitchFamily="18" charset="0"/>
                            </a:rPr>
                            <a:t>danh</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0" dirty="0" err="1">
                              <a:latin typeface="Times New Roman" panose="02020603050405020304" pitchFamily="18" charset="0"/>
                              <a:cs typeface="Times New Roman" panose="02020603050405020304" pitchFamily="18" charset="0"/>
                            </a:rPr>
                            <a:t>Từng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danh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thỏa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thuận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để</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chịu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trách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nhiệm</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490066">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a:latin typeface="Times New Roman" panose="02020603050405020304" pitchFamily="18" charset="0"/>
                              <a:cs typeface="Times New Roman" panose="02020603050405020304" pitchFamily="18" charset="0"/>
                            </a:rPr>
                            <a:t>Tổng </a:t>
                          </a:r>
                          <a:r>
                            <a:rPr lang="en-US" sz="2400" b="0" dirty="0" err="1">
                              <a:latin typeface="Times New Roman" panose="02020603050405020304" pitchFamily="18" charset="0"/>
                              <a:cs typeface="Times New Roman" panose="02020603050405020304" pitchFamily="18" charset="0"/>
                            </a:rPr>
                            <a:t>giá</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trị</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yêu</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cầu</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trong</a:t>
                          </a:r>
                          <a:r>
                            <a:rPr lang="en-US" sz="2400" b="0" baseline="0" dirty="0">
                              <a:latin typeface="Times New Roman" panose="02020603050405020304" pitchFamily="18" charset="0"/>
                              <a:cs typeface="Times New Roman" panose="02020603050405020304" pitchFamily="18" charset="0"/>
                            </a:rPr>
                            <a:t> HSMT</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1242779">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vi </a:t>
                          </a:r>
                          <a:r>
                            <a:rPr lang="en-US" sz="2400" b="0" dirty="0" err="1">
                              <a:latin typeface="Times New Roman" panose="02020603050405020304" pitchFamily="18" charset="0"/>
                              <a:cs typeface="Times New Roman" panose="02020603050405020304" pitchFamily="18" charset="0"/>
                            </a:rPr>
                            <a:t>phạm</a:t>
                          </a:r>
                          <a:r>
                            <a:rPr lang="en-US"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trả</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bảo</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tất</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cả</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viên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liên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danh</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bl>
              </a:graphicData>
            </a:graphic>
          </p:graphicFrame>
        </mc:Choice>
        <mc:Fallback xmlns="">
          <p:graphicFrame>
            <p:nvGraphicFramePr>
              <p:cNvPr id="11" name="Table 10">
                <a:extLst>
                  <a:ext uri="{FF2B5EF4-FFF2-40B4-BE49-F238E27FC236}">
                    <a16:creationId xmlns:a16="http://schemas.microsoft.com/office/drawing/2014/main" id="{257CF0FC-220A-2136-3CBF-9FECCE1C51D0}"/>
                  </a:ext>
                </a:extLst>
              </p:cNvPr>
              <p:cNvGraphicFramePr>
                <a:graphicFrameLocks noGrp="1"/>
              </p:cNvGraphicFramePr>
              <p:nvPr>
                <p:extLst>
                  <p:ext uri="{D42A27DB-BD31-4B8C-83A1-F6EECF244321}">
                    <p14:modId xmlns:p14="http://schemas.microsoft.com/office/powerpoint/2010/main" val="2429993454"/>
                  </p:ext>
                </p:extLst>
              </p:nvPr>
            </p:nvGraphicFramePr>
            <p:xfrm>
              <a:off x="715616" y="1943284"/>
              <a:ext cx="10946295" cy="4225287"/>
            </p:xfrm>
            <a:graphic>
              <a:graphicData uri="http://schemas.openxmlformats.org/drawingml/2006/table">
                <a:tbl>
                  <a:tblPr firstRow="1" bandRow="1">
                    <a:tableStyleId>{0505E3EF-67EA-436B-97B2-0124C06EBD24}</a:tableStyleId>
                  </a:tblPr>
                  <a:tblGrid>
                    <a:gridCol w="1816929">
                      <a:extLst>
                        <a:ext uri="{9D8B030D-6E8A-4147-A177-3AD203B41FA5}">
                          <a16:colId xmlns:a16="http://schemas.microsoft.com/office/drawing/2014/main" val="3244288551"/>
                        </a:ext>
                      </a:extLst>
                    </a:gridCol>
                    <a:gridCol w="9129366">
                      <a:extLst>
                        <a:ext uri="{9D8B030D-6E8A-4147-A177-3AD203B41FA5}">
                          <a16:colId xmlns:a16="http://schemas.microsoft.com/office/drawing/2014/main" val="3787250471"/>
                        </a:ext>
                      </a:extLst>
                    </a:gridCol>
                  </a:tblGrid>
                  <a:tr h="1492442">
                    <a:tc rowSpan="3">
                      <a:txBody>
                        <a:bodyPr/>
                        <a:lstStyle/>
                        <a:p>
                          <a:r>
                            <a:rPr lang="en-US" sz="2400" dirty="0">
                              <a:latin typeface="Times New Roman" panose="02020603050405020304" pitchFamily="18" charset="0"/>
                              <a:cs typeface="Times New Roman" panose="02020603050405020304" pitchFamily="18" charset="0"/>
                            </a:rPr>
                            <a:t>7. Liên </a:t>
                          </a:r>
                          <a:r>
                            <a:rPr lang="en-US" sz="2400" dirty="0" err="1">
                              <a:latin typeface="Times New Roman" panose="02020603050405020304" pitchFamily="18" charset="0"/>
                              <a:cs typeface="Times New Roman" panose="02020603050405020304" pitchFamily="18" charset="0"/>
                            </a:rPr>
                            <a:t>danh</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0" dirty="0" err="1">
                              <a:latin typeface="Times New Roman" panose="02020603050405020304" pitchFamily="18" charset="0"/>
                              <a:cs typeface="Times New Roman" panose="02020603050405020304" pitchFamily="18" charset="0"/>
                            </a:rPr>
                            <a:t>Từng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danh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thầu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thỏa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thuận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để</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chịu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trách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nhiệm</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490066">
                    <a:tc vMerge="1">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947" t="-100408" r="-133" b="-84082"/>
                          </a:stretch>
                        </a:blipFill>
                      </a:tcPr>
                    </a:tc>
                    <a:extLst>
                      <a:ext uri="{0D108BD9-81ED-4DB2-BD59-A6C34878D82A}">
                        <a16:rowId xmlns:a16="http://schemas.microsoft.com/office/drawing/2014/main" val="799751227"/>
                      </a:ext>
                    </a:extLst>
                  </a:tr>
                  <a:tr h="1242779">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viên</a:t>
                          </a:r>
                          <a:r>
                            <a:rPr lang="en-US" sz="2400" b="0" dirty="0">
                              <a:latin typeface="Times New Roman" panose="02020603050405020304" pitchFamily="18" charset="0"/>
                              <a:cs typeface="Times New Roman" panose="02020603050405020304" pitchFamily="18" charset="0"/>
                            </a:rPr>
                            <a:t> vi </a:t>
                          </a:r>
                          <a:r>
                            <a:rPr lang="en-US" sz="2400" b="0" dirty="0" err="1">
                              <a:latin typeface="Times New Roman" panose="02020603050405020304" pitchFamily="18" charset="0"/>
                              <a:cs typeface="Times New Roman" panose="02020603050405020304" pitchFamily="18" charset="0"/>
                            </a:rPr>
                            <a:t>phạm</a:t>
                          </a:r>
                          <a:r>
                            <a:rPr lang="en-US"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trả</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bảo</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tất</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cả</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viên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liên</a:t>
                          </a:r>
                          <a:r>
                            <a:rPr lang="en-US" sz="2400" b="0" dirty="0">
                              <a:latin typeface="Times New Roman" panose="02020603050405020304" pitchFamily="18" charset="0"/>
                              <a:cs typeface="Times New Roman" panose="02020603050405020304" pitchFamily="18" charset="0"/>
                              <a:sym typeface="Wingdings" panose="05000000000000000000" pitchFamily="2" charset="2"/>
                            </a:rPr>
                            <a:t> </a:t>
                          </a:r>
                          <a:r>
                            <a:rPr lang="en-US" sz="2400" b="0" dirty="0" err="1">
                              <a:latin typeface="Times New Roman" panose="02020603050405020304" pitchFamily="18" charset="0"/>
                              <a:cs typeface="Times New Roman" panose="02020603050405020304" pitchFamily="18" charset="0"/>
                              <a:sym typeface="Wingdings" panose="05000000000000000000" pitchFamily="2" charset="2"/>
                            </a:rPr>
                            <a:t>danh</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bl>
              </a:graphicData>
            </a:graphic>
          </p:graphicFrame>
        </mc:Fallback>
      </mc:AlternateContent>
      <p:sp>
        <p:nvSpPr>
          <p:cNvPr id="2" name="TextBox 1">
            <a:extLst>
              <a:ext uri="{FF2B5EF4-FFF2-40B4-BE49-F238E27FC236}">
                <a16:creationId xmlns:a16="http://schemas.microsoft.com/office/drawing/2014/main" id="{558616FC-04E7-8FE2-F1BA-401B18C846EE}"/>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614978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63FBC-EE4B-99AA-BBCD-9B39AC548C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39E5B0-2A4D-7DAF-C338-875FFFA128C5}"/>
              </a:ext>
            </a:extLst>
          </p:cNvPr>
          <p:cNvSpPr/>
          <p:nvPr/>
        </p:nvSpPr>
        <p:spPr>
          <a:xfrm>
            <a:off x="3279913" y="1461652"/>
            <a:ext cx="5437239" cy="4924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rgbClr val="C00000"/>
              </a:solidFill>
            </a:endParaRPr>
          </a:p>
        </p:txBody>
      </p:sp>
      <p:sp>
        <p:nvSpPr>
          <p:cNvPr id="4" name="TextBox 3">
            <a:extLst>
              <a:ext uri="{FF2B5EF4-FFF2-40B4-BE49-F238E27FC236}">
                <a16:creationId xmlns:a16="http://schemas.microsoft.com/office/drawing/2014/main" id="{1736DACF-3D3E-1B43-C002-0DFE7665C1B8}"/>
              </a:ext>
            </a:extLst>
          </p:cNvPr>
          <p:cNvSpPr txBox="1"/>
          <p:nvPr/>
        </p:nvSpPr>
        <p:spPr>
          <a:xfrm>
            <a:off x="1606826" y="1461652"/>
            <a:ext cx="8915400" cy="523220"/>
          </a:xfrm>
          <a:prstGeom prst="rect">
            <a:avLst/>
          </a:prstGeom>
          <a:noFill/>
        </p:spPr>
        <p:txBody>
          <a:bodyPr wrap="square">
            <a:spAutoFit/>
          </a:bodyPr>
          <a:lstStyle/>
          <a:p>
            <a:pPr algn="ctr"/>
            <a:r>
              <a:rPr lang="en-US" sz="2800" b="1" dirty="0" err="1">
                <a:solidFill>
                  <a:srgbClr val="C00000"/>
                </a:solidFill>
                <a:latin typeface="Arial" panose="020B0604020202020204" pitchFamily="34" charset="0"/>
                <a:cs typeface="Arial" panose="020B0604020202020204" pitchFamily="34" charset="0"/>
              </a:rPr>
              <a:t>Bảo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đảm</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dự</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thầu</a:t>
            </a:r>
            <a:r>
              <a:rPr lang="en-US" sz="2800" b="1" dirty="0">
                <a:solidFill>
                  <a:srgbClr val="C00000"/>
                </a:solidFill>
                <a:latin typeface="Arial" panose="020B0604020202020204" pitchFamily="34" charset="0"/>
                <a:cs typeface="Arial" panose="020B0604020202020204" pitchFamily="34" charset="0"/>
              </a:rPr>
              <a:t> (Đ.14 - </a:t>
            </a:r>
            <a:r>
              <a:rPr lang="en-US" sz="2800" b="1" dirty="0" err="1">
                <a:solidFill>
                  <a:srgbClr val="C00000"/>
                </a:solidFill>
                <a:latin typeface="Arial" panose="020B0604020202020204" pitchFamily="34" charset="0"/>
                <a:cs typeface="Arial" panose="020B0604020202020204" pitchFamily="34" charset="0"/>
              </a:rPr>
              <a:t>Luật</a:t>
            </a:r>
            <a:r>
              <a:rPr lang="en-US" sz="2800" b="1" dirty="0">
                <a:solidFill>
                  <a:srgbClr val="C00000"/>
                </a:solidFill>
                <a:latin typeface="Arial" panose="020B0604020202020204" pitchFamily="34" charset="0"/>
                <a:cs typeface="Arial" panose="020B0604020202020204" pitchFamily="34" charset="0"/>
              </a:rPr>
              <a:t> 22)</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DCA94E68-2844-AB2D-AB57-98A5F267A0EF}"/>
                  </a:ext>
                </a:extLst>
              </p:cNvPr>
              <p:cNvGraphicFramePr>
                <a:graphicFrameLocks noGrp="1"/>
              </p:cNvGraphicFramePr>
              <p:nvPr>
                <p:extLst>
                  <p:ext uri="{D42A27DB-BD31-4B8C-83A1-F6EECF244321}">
                    <p14:modId xmlns:p14="http://schemas.microsoft.com/office/powerpoint/2010/main" val="3178049892"/>
                  </p:ext>
                </p:extLst>
              </p:nvPr>
            </p:nvGraphicFramePr>
            <p:xfrm>
              <a:off x="889550" y="2279375"/>
              <a:ext cx="10529090" cy="4082616"/>
            </p:xfrm>
            <a:graphic>
              <a:graphicData uri="http://schemas.openxmlformats.org/drawingml/2006/table">
                <a:tbl>
                  <a:tblPr firstRow="1" bandRow="1">
                    <a:tableStyleId>{0505E3EF-67EA-436B-97B2-0124C06EBD24}</a:tableStyleId>
                  </a:tblPr>
                  <a:tblGrid>
                    <a:gridCol w="2656564">
                      <a:extLst>
                        <a:ext uri="{9D8B030D-6E8A-4147-A177-3AD203B41FA5}">
                          <a16:colId xmlns:a16="http://schemas.microsoft.com/office/drawing/2014/main" val="1112369800"/>
                        </a:ext>
                      </a:extLst>
                    </a:gridCol>
                    <a:gridCol w="7872526">
                      <a:extLst>
                        <a:ext uri="{9D8B030D-6E8A-4147-A177-3AD203B41FA5}">
                          <a16:colId xmlns:a16="http://schemas.microsoft.com/office/drawing/2014/main" val="2625582105"/>
                        </a:ext>
                      </a:extLst>
                    </a:gridCol>
                  </a:tblGrid>
                  <a:tr h="2042934">
                    <a:tc rowSpan="2">
                      <a:txBody>
                        <a:bodyPr/>
                        <a:lstStyle/>
                        <a:p>
                          <a:r>
                            <a:rPr lang="en-US" sz="2400" dirty="0">
                              <a:latin typeface="Times New Roman" panose="02020603050405020304" pitchFamily="18" charset="0"/>
                              <a:cs typeface="Times New Roman" panose="02020603050405020304" pitchFamily="18" charset="0"/>
                            </a:rPr>
                            <a:t>8. Hoàn </a:t>
                          </a:r>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0" dirty="0">
                              <a:latin typeface="Times New Roman" panose="02020603050405020304" pitchFamily="18" charset="0"/>
                              <a:cs typeface="Times New Roman" panose="02020603050405020304" pitchFamily="18" charset="0"/>
                            </a:rPr>
                            <a:t>NT, NĐT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0" dirty="0">
                              <a:latin typeface="Times New Roman" panose="02020603050405020304" pitchFamily="18" charset="0"/>
                              <a:cs typeface="Times New Roman" panose="02020603050405020304" pitchFamily="18" charset="0"/>
                            </a:rPr>
                            <a:t> 14 </a:t>
                          </a:r>
                          <a:r>
                            <a:rPr lang="en-US" sz="2400" b="0" dirty="0" err="1">
                              <a:latin typeface="Times New Roman" panose="02020603050405020304" pitchFamily="18" charset="0"/>
                              <a:cs typeface="Times New Roman" panose="02020603050405020304" pitchFamily="18" charset="0"/>
                            </a:rPr>
                            <a:t>ngày</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kể</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từ</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ngày</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phê</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duyệt</a:t>
                          </a:r>
                          <a:r>
                            <a:rPr lang="en-US" sz="2400" b="0" baseline="0" dirty="0">
                              <a:latin typeface="Times New Roman" panose="02020603050405020304" pitchFamily="18" charset="0"/>
                              <a:cs typeface="Times New Roman" panose="02020603050405020304" pitchFamily="18" charset="0"/>
                            </a:rPr>
                            <a:t> KQ</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859140"/>
                      </a:ext>
                    </a:extLst>
                  </a:tr>
                  <a:tr h="203968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NĐT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lực</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86096"/>
                      </a:ext>
                    </a:extLst>
                  </a:tr>
                </a:tbl>
              </a:graphicData>
            </a:graphic>
          </p:graphicFrame>
        </mc:Choice>
        <mc:Fallback xmlns="">
          <p:graphicFrame>
            <p:nvGraphicFramePr>
              <p:cNvPr id="6" name="Table 5">
                <a:extLst>
                  <a:ext uri="{FF2B5EF4-FFF2-40B4-BE49-F238E27FC236}">
                    <a16:creationId xmlns:a16="http://schemas.microsoft.com/office/drawing/2014/main" id="{DCA94E68-2844-AB2D-AB57-98A5F267A0EF}"/>
                  </a:ext>
                </a:extLst>
              </p:cNvPr>
              <p:cNvGraphicFramePr>
                <a:graphicFrameLocks noGrp="1"/>
              </p:cNvGraphicFramePr>
              <p:nvPr>
                <p:extLst>
                  <p:ext uri="{D42A27DB-BD31-4B8C-83A1-F6EECF244321}">
                    <p14:modId xmlns:p14="http://schemas.microsoft.com/office/powerpoint/2010/main" val="3178049892"/>
                  </p:ext>
                </p:extLst>
              </p:nvPr>
            </p:nvGraphicFramePr>
            <p:xfrm>
              <a:off x="889550" y="2279375"/>
              <a:ext cx="10529090" cy="4082616"/>
            </p:xfrm>
            <a:graphic>
              <a:graphicData uri="http://schemas.openxmlformats.org/drawingml/2006/table">
                <a:tbl>
                  <a:tblPr firstRow="1" bandRow="1">
                    <a:tableStyleId>{0505E3EF-67EA-436B-97B2-0124C06EBD24}</a:tableStyleId>
                  </a:tblPr>
                  <a:tblGrid>
                    <a:gridCol w="2656564">
                      <a:extLst>
                        <a:ext uri="{9D8B030D-6E8A-4147-A177-3AD203B41FA5}">
                          <a16:colId xmlns:a16="http://schemas.microsoft.com/office/drawing/2014/main" val="1112369800"/>
                        </a:ext>
                      </a:extLst>
                    </a:gridCol>
                    <a:gridCol w="7872526">
                      <a:extLst>
                        <a:ext uri="{9D8B030D-6E8A-4147-A177-3AD203B41FA5}">
                          <a16:colId xmlns:a16="http://schemas.microsoft.com/office/drawing/2014/main" val="2625582105"/>
                        </a:ext>
                      </a:extLst>
                    </a:gridCol>
                  </a:tblGrid>
                  <a:tr h="2042934">
                    <a:tc rowSpan="2">
                      <a:txBody>
                        <a:bodyPr/>
                        <a:lstStyle/>
                        <a:p>
                          <a:r>
                            <a:rPr lang="en-US" sz="2400" dirty="0">
                              <a:latin typeface="Times New Roman" panose="02020603050405020304" pitchFamily="18" charset="0"/>
                              <a:cs typeface="Times New Roman" panose="02020603050405020304" pitchFamily="18" charset="0"/>
                            </a:rPr>
                            <a:t>8. Hoàn </a:t>
                          </a:r>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3797" t="-298" r="-155" b="-100298"/>
                          </a:stretch>
                        </a:blipFill>
                      </a:tcPr>
                    </a:tc>
                    <a:extLst>
                      <a:ext uri="{0D108BD9-81ED-4DB2-BD59-A6C34878D82A}">
                        <a16:rowId xmlns:a16="http://schemas.microsoft.com/office/drawing/2014/main" val="3285859140"/>
                      </a:ext>
                    </a:extLst>
                  </a:tr>
                  <a:tr h="203968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NĐT </a:t>
                          </a:r>
                          <a:r>
                            <a:rPr lang="en-US" sz="2400" b="0" dirty="0" err="1">
                              <a:latin typeface="Times New Roman" panose="02020603050405020304" pitchFamily="18" charset="0"/>
                              <a:cs typeface="Times New Roman" panose="02020603050405020304" pitchFamily="18" charset="0"/>
                            </a:rPr>
                            <a:t>được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lực</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986096"/>
                      </a:ext>
                    </a:extLst>
                  </a:tr>
                </a:tbl>
              </a:graphicData>
            </a:graphic>
          </p:graphicFrame>
        </mc:Fallback>
      </mc:AlternateContent>
      <p:sp>
        <p:nvSpPr>
          <p:cNvPr id="2" name="TextBox 1">
            <a:extLst>
              <a:ext uri="{FF2B5EF4-FFF2-40B4-BE49-F238E27FC236}">
                <a16:creationId xmlns:a16="http://schemas.microsoft.com/office/drawing/2014/main" id="{6CE0AE22-0CF1-1E88-CC8A-ACE9BCCD3CA7}"/>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900897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2BA4F-60A1-3C38-A05F-8D0CE3BDB46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286C245-6772-122B-10E4-E9B7C88E6FD3}"/>
              </a:ext>
            </a:extLst>
          </p:cNvPr>
          <p:cNvSpPr/>
          <p:nvPr/>
        </p:nvSpPr>
        <p:spPr>
          <a:xfrm>
            <a:off x="1908314" y="1186069"/>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1D5F8F-0BD1-8830-6F8D-D3B831EDA5BE}"/>
              </a:ext>
            </a:extLst>
          </p:cNvPr>
          <p:cNvSpPr txBox="1"/>
          <p:nvPr/>
        </p:nvSpPr>
        <p:spPr>
          <a:xfrm>
            <a:off x="1828801" y="1163477"/>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p:graphicFrame>
        <p:nvGraphicFramePr>
          <p:cNvPr id="11" name="Table 10">
            <a:extLst>
              <a:ext uri="{FF2B5EF4-FFF2-40B4-BE49-F238E27FC236}">
                <a16:creationId xmlns:a16="http://schemas.microsoft.com/office/drawing/2014/main" id="{DCA5D396-E154-0FD0-7FF3-47EC38806D4C}"/>
              </a:ext>
            </a:extLst>
          </p:cNvPr>
          <p:cNvGraphicFramePr>
            <a:graphicFrameLocks noGrp="1"/>
          </p:cNvGraphicFramePr>
          <p:nvPr>
            <p:extLst>
              <p:ext uri="{D42A27DB-BD31-4B8C-83A1-F6EECF244321}">
                <p14:modId xmlns:p14="http://schemas.microsoft.com/office/powerpoint/2010/main" val="3795780135"/>
              </p:ext>
            </p:extLst>
          </p:nvPr>
        </p:nvGraphicFramePr>
        <p:xfrm>
          <a:off x="655983" y="1808921"/>
          <a:ext cx="11131826" cy="4354110"/>
        </p:xfrm>
        <a:graphic>
          <a:graphicData uri="http://schemas.openxmlformats.org/drawingml/2006/table">
            <a:tbl>
              <a:tblPr firstRow="1" bandRow="1">
                <a:tableStyleId>{0505E3EF-67EA-436B-97B2-0124C06EBD24}</a:tableStyleId>
              </a:tblPr>
              <a:tblGrid>
                <a:gridCol w="2111191">
                  <a:extLst>
                    <a:ext uri="{9D8B030D-6E8A-4147-A177-3AD203B41FA5}">
                      <a16:colId xmlns:a16="http://schemas.microsoft.com/office/drawing/2014/main" val="3244288551"/>
                    </a:ext>
                  </a:extLst>
                </a:gridCol>
                <a:gridCol w="9020635">
                  <a:extLst>
                    <a:ext uri="{9D8B030D-6E8A-4147-A177-3AD203B41FA5}">
                      <a16:colId xmlns:a16="http://schemas.microsoft.com/office/drawing/2014/main" val="3787250471"/>
                    </a:ext>
                  </a:extLst>
                </a:gridCol>
              </a:tblGrid>
              <a:tr h="1188401">
                <a:tc rowSpan="4">
                  <a:txBody>
                    <a:bodyPr/>
                    <a:lstStyle/>
                    <a:p>
                      <a:r>
                        <a:rPr lang="en-US" sz="2400" dirty="0">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b="0" dirty="0">
                          <a:latin typeface="Times New Roman" panose="02020603050405020304" pitchFamily="18" charset="0"/>
                          <a:cs typeface="Times New Roman" panose="02020603050405020304" pitchFamily="18" charset="0"/>
                        </a:rPr>
                        <a:t>a) NT, NĐT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văn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1 </a:t>
                      </a:r>
                      <a:r>
                        <a:rPr lang="en-US" sz="2400" b="0" dirty="0" err="1">
                          <a:latin typeface="Times New Roman" panose="02020603050405020304" pitchFamily="18" charset="0"/>
                          <a:cs typeface="Times New Roman" panose="02020603050405020304" pitchFamily="18" charset="0"/>
                        </a:rPr>
                        <a:t>số</a:t>
                      </a:r>
                      <a:r>
                        <a:rPr lang="en-US" sz="2400" b="0" dirty="0">
                          <a:latin typeface="Times New Roman" panose="02020603050405020304" pitchFamily="18" charset="0"/>
                          <a:cs typeface="Times New Roman" panose="02020603050405020304" pitchFamily="18" charset="0"/>
                        </a:rPr>
                        <a:t> CV </a:t>
                      </a:r>
                      <a:r>
                        <a:rPr lang="en-US" sz="2400" b="0" dirty="0" err="1">
                          <a:latin typeface="Times New Roman" panose="02020603050405020304" pitchFamily="18" charset="0"/>
                          <a:cs typeface="Times New Roman" panose="02020603050405020304" pitchFamily="18" charset="0"/>
                        </a:rPr>
                        <a:t>đã</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đề</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xuất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186509">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a:latin typeface="Times New Roman" panose="02020603050405020304" pitchFamily="18" charset="0"/>
                          <a:cs typeface="Times New Roman" panose="02020603050405020304" pitchFamily="18" charset="0"/>
                        </a:rPr>
                        <a:t>b) NT, NĐT vi </a:t>
                      </a:r>
                      <a:r>
                        <a:rPr lang="en-US" sz="2400" b="0" dirty="0" err="1">
                          <a:latin typeface="Times New Roman" panose="02020603050405020304" pitchFamily="18" charset="0"/>
                          <a:cs typeface="Times New Roman" panose="02020603050405020304" pitchFamily="18" charset="0"/>
                        </a:rPr>
                        <a:t>phạm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quy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điều</a:t>
                      </a:r>
                      <a:r>
                        <a:rPr lang="en-US" sz="2400" b="0" dirty="0">
                          <a:latin typeface="Times New Roman" panose="02020603050405020304" pitchFamily="18" charset="0"/>
                          <a:cs typeface="Times New Roman" panose="02020603050405020304" pitchFamily="18" charset="0"/>
                        </a:rPr>
                        <a:t> 16, vi </a:t>
                      </a:r>
                      <a:r>
                        <a:rPr lang="en-US" sz="2400" b="0" dirty="0" err="1">
                          <a:latin typeface="Times New Roman" panose="02020603050405020304" pitchFamily="18" charset="0"/>
                          <a:cs typeface="Times New Roman" panose="02020603050405020304" pitchFamily="18" charset="0"/>
                        </a:rPr>
                        <a:t>phạm</a:t>
                      </a:r>
                      <a:r>
                        <a:rPr lang="en-US" sz="2400" b="0" dirty="0">
                          <a:latin typeface="Times New Roman" panose="02020603050405020304" pitchFamily="18" charset="0"/>
                          <a:cs typeface="Times New Roman" panose="02020603050405020304" pitchFamily="18" charset="0"/>
                        </a:rPr>
                        <a:t> PL ĐT </a:t>
                      </a:r>
                      <a:r>
                        <a:rPr lang="en-US" sz="2400" b="0" dirty="0" err="1">
                          <a:latin typeface="Times New Roman" panose="02020603050405020304" pitchFamily="18" charset="0"/>
                          <a:cs typeface="Times New Roman" panose="02020603050405020304" pitchFamily="18" charset="0"/>
                        </a:rPr>
                        <a:t>dẫn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hủy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thầu</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989600">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a:latin typeface="Times New Roman" panose="02020603050405020304" pitchFamily="18" charset="0"/>
                          <a:cs typeface="Times New Roman" panose="02020603050405020304" pitchFamily="18" charset="0"/>
                        </a:rPr>
                        <a:t>c) NT, NĐT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đảm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thực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đồng</a:t>
                      </a:r>
                      <a:endParaRPr lang="en-US" sz="2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r h="989600">
                <a:tc vMerge="1">
                  <a:txBody>
                    <a:bodyPr/>
                    <a:lstStyle/>
                    <a:p>
                      <a:endParaRPr lang="en-US" sz="3500" dirty="0">
                        <a:latin typeface="Arial" panose="020B0604020202020204" pitchFamily="34" charset="0"/>
                        <a:cs typeface="Arial" panose="020B0604020202020204" pitchFamily="34" charset="0"/>
                      </a:endParaRPr>
                    </a:p>
                  </a:txBody>
                  <a:tcPr anchor="ctr"/>
                </a:tc>
                <a:tc>
                  <a:txBody>
                    <a:bodyPr/>
                    <a:lstStyle/>
                    <a:p>
                      <a:pPr algn="l"/>
                      <a:r>
                        <a:rPr lang="en-US" sz="2400" b="0" dirty="0">
                          <a:latin typeface="Times New Roman" panose="02020603050405020304" pitchFamily="18" charset="0"/>
                          <a:cs typeface="Times New Roman" panose="02020603050405020304" pitchFamily="18" charset="0"/>
                        </a:rPr>
                        <a:t>d) NT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nếu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05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LV (ĐTTN), 10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640485"/>
                  </a:ext>
                </a:extLst>
              </a:tr>
            </a:tbl>
          </a:graphicData>
        </a:graphic>
      </p:graphicFrame>
      <p:sp>
        <p:nvSpPr>
          <p:cNvPr id="2" name="TextBox 1">
            <a:extLst>
              <a:ext uri="{FF2B5EF4-FFF2-40B4-BE49-F238E27FC236}">
                <a16:creationId xmlns:a16="http://schemas.microsoft.com/office/drawing/2014/main" id="{82ADA2DF-7A7F-FF4B-D55D-11AE958631E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541447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43A8-4FAF-5A0B-6C8C-287CF8B07CA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1580D14-898A-5373-3C6C-F88355C015D8}"/>
              </a:ext>
            </a:extLst>
          </p:cNvPr>
          <p:cNvSpPr/>
          <p:nvPr/>
        </p:nvSpPr>
        <p:spPr>
          <a:xfrm>
            <a:off x="1868557" y="993913"/>
            <a:ext cx="8726556" cy="4698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3F8241-EDE2-1475-70CA-EDF606EBAD42}"/>
              </a:ext>
            </a:extLst>
          </p:cNvPr>
          <p:cNvSpPr txBox="1"/>
          <p:nvPr/>
        </p:nvSpPr>
        <p:spPr>
          <a:xfrm>
            <a:off x="1789044" y="971321"/>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p:graphicFrame>
        <p:nvGraphicFramePr>
          <p:cNvPr id="11" name="Table 10">
            <a:extLst>
              <a:ext uri="{FF2B5EF4-FFF2-40B4-BE49-F238E27FC236}">
                <a16:creationId xmlns:a16="http://schemas.microsoft.com/office/drawing/2014/main" id="{0DB9B853-E2CB-3B80-E063-16E2756D7C9F}"/>
              </a:ext>
            </a:extLst>
          </p:cNvPr>
          <p:cNvGraphicFramePr>
            <a:graphicFrameLocks noGrp="1"/>
          </p:cNvGraphicFramePr>
          <p:nvPr>
            <p:extLst>
              <p:ext uri="{D42A27DB-BD31-4B8C-83A1-F6EECF244321}">
                <p14:modId xmlns:p14="http://schemas.microsoft.com/office/powerpoint/2010/main" val="1994264446"/>
              </p:ext>
            </p:extLst>
          </p:nvPr>
        </p:nvGraphicFramePr>
        <p:xfrm>
          <a:off x="655983" y="1749287"/>
          <a:ext cx="11052312" cy="4692039"/>
        </p:xfrm>
        <a:graphic>
          <a:graphicData uri="http://schemas.openxmlformats.org/drawingml/2006/table">
            <a:tbl>
              <a:tblPr firstRow="1" bandRow="1">
                <a:tableStyleId>{0505E3EF-67EA-436B-97B2-0124C06EBD24}</a:tableStyleId>
              </a:tblPr>
              <a:tblGrid>
                <a:gridCol w="1769164">
                  <a:extLst>
                    <a:ext uri="{9D8B030D-6E8A-4147-A177-3AD203B41FA5}">
                      <a16:colId xmlns:a16="http://schemas.microsoft.com/office/drawing/2014/main" val="3244288551"/>
                    </a:ext>
                  </a:extLst>
                </a:gridCol>
                <a:gridCol w="9283148">
                  <a:extLst>
                    <a:ext uri="{9D8B030D-6E8A-4147-A177-3AD203B41FA5}">
                      <a16:colId xmlns:a16="http://schemas.microsoft.com/office/drawing/2014/main" val="3787250471"/>
                    </a:ext>
                  </a:extLst>
                </a:gridCol>
              </a:tblGrid>
              <a:tr h="1280635">
                <a:tc rowSpan="4">
                  <a:txBody>
                    <a:bodyPr/>
                    <a:lstStyle/>
                    <a:p>
                      <a:r>
                        <a:rPr lang="en-US" sz="2400" dirty="0">
                          <a:latin typeface="Times New Roman" panose="02020603050405020304" pitchFamily="18" charset="0"/>
                          <a:cs typeface="Times New Roman" panose="02020603050405020304" pitchFamily="18" charset="0"/>
                        </a:rPr>
                        <a:t>9.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0" dirty="0">
                          <a:latin typeface="Times New Roman" panose="02020603050405020304" pitchFamily="18" charset="0"/>
                          <a:cs typeface="Times New Roman" panose="02020603050405020304" pitchFamily="18" charset="0"/>
                        </a:rPr>
                        <a:t>đ) NT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hoàn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thiện</a:t>
                      </a:r>
                      <a:r>
                        <a:rPr lang="en-US" sz="2400" b="0" dirty="0">
                          <a:latin typeface="Times New Roman" panose="02020603050405020304" pitchFamily="18" charset="0"/>
                          <a:cs typeface="Times New Roman" panose="02020603050405020304" pitchFamily="18" charset="0"/>
                        </a:rPr>
                        <a:t> HĐ, </a:t>
                      </a:r>
                      <a:r>
                        <a:rPr lang="en-US" sz="2400" b="0" dirty="0" err="1">
                          <a:latin typeface="Times New Roman" panose="02020603050405020304" pitchFamily="18" charset="0"/>
                          <a:cs typeface="Times New Roman" panose="02020603050405020304" pitchFamily="18" charset="0"/>
                        </a:rPr>
                        <a:t>thỏa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thuận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khung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10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(ĐTTN), 20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1278596">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just"/>
                      <a:r>
                        <a:rPr lang="en-US" sz="2400" b="0" dirty="0">
                          <a:latin typeface="Times New Roman" panose="02020603050405020304" pitchFamily="18" charset="0"/>
                          <a:cs typeface="Times New Roman" panose="02020603050405020304" pitchFamily="18" charset="0"/>
                        </a:rPr>
                        <a:t>e) NT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kết</a:t>
                      </a:r>
                      <a:r>
                        <a:rPr lang="en-US" sz="2400" b="0" dirty="0">
                          <a:latin typeface="Times New Roman" panose="02020603050405020304" pitchFamily="18" charset="0"/>
                          <a:cs typeface="Times New Roman" panose="02020603050405020304" pitchFamily="18" charset="0"/>
                        </a:rPr>
                        <a:t> HĐ, </a:t>
                      </a:r>
                      <a:r>
                        <a:rPr lang="en-US" sz="2400" b="0" dirty="0" err="1">
                          <a:latin typeface="Times New Roman" panose="02020603050405020304" pitchFamily="18" charset="0"/>
                          <a:cs typeface="Times New Roman" panose="02020603050405020304" pitchFamily="18" charset="0"/>
                        </a:rPr>
                        <a:t>thỏa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thuận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khung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10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(ĐTTN), 20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1066404">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l"/>
                      <a:r>
                        <a:rPr lang="en-US" sz="2400" b="0" dirty="0">
                          <a:latin typeface="Times New Roman" panose="02020603050405020304" pitchFamily="18" charset="0"/>
                          <a:cs typeface="Times New Roman" panose="02020603050405020304" pitchFamily="18" charset="0"/>
                        </a:rPr>
                        <a:t>g) NĐT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hoàn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thiện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15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(ĐTTN), 30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r h="1066404">
                <a:tc vMerge="1">
                  <a:txBody>
                    <a:bodyPr/>
                    <a:lstStyle/>
                    <a:p>
                      <a:endParaRPr lang="en-US" sz="3500" dirty="0">
                        <a:latin typeface="Arial" panose="020B0604020202020204" pitchFamily="34" charset="0"/>
                        <a:cs typeface="Arial" panose="020B0604020202020204" pitchFamily="34" charset="0"/>
                      </a:endParaRPr>
                    </a:p>
                  </a:txBody>
                  <a:tcPr anchor="ctr"/>
                </a:tc>
                <a:tc>
                  <a:txBody>
                    <a:bodyPr/>
                    <a:lstStyle/>
                    <a:p>
                      <a:pPr algn="l"/>
                      <a:r>
                        <a:rPr lang="en-US" sz="2400" b="0" dirty="0">
                          <a:latin typeface="Times New Roman" panose="02020603050405020304" pitchFamily="18" charset="0"/>
                          <a:cs typeface="Times New Roman" panose="02020603050405020304" pitchFamily="18" charset="0"/>
                        </a:rPr>
                        <a:t>h) NĐT </a:t>
                      </a:r>
                      <a:r>
                        <a:rPr lang="en-US" sz="2400" b="0" dirty="0" err="1">
                          <a:latin typeface="Times New Roman" panose="02020603050405020304" pitchFamily="18" charset="0"/>
                          <a:cs typeface="Times New Roman" panose="02020603050405020304" pitchFamily="18" charset="0"/>
                        </a:rPr>
                        <a:t>không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hoặc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ký</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hợp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đồng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hạn</a:t>
                      </a:r>
                      <a:r>
                        <a:rPr lang="en-US" sz="2400" b="0" dirty="0">
                          <a:latin typeface="Times New Roman" panose="02020603050405020304" pitchFamily="18" charset="0"/>
                          <a:cs typeface="Times New Roman" panose="02020603050405020304" pitchFamily="18" charset="0"/>
                        </a:rPr>
                        <a:t> 15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(ĐTTN), 30 </a:t>
                      </a:r>
                      <a:r>
                        <a:rPr lang="en-US" sz="2400" b="0" dirty="0" err="1">
                          <a:latin typeface="Times New Roman" panose="02020603050405020304" pitchFamily="18" charset="0"/>
                          <a:cs typeface="Times New Roman" panose="02020603050405020304" pitchFamily="18" charset="0"/>
                        </a:rPr>
                        <a:t>ngày</a:t>
                      </a:r>
                      <a:r>
                        <a:rPr lang="en-US" sz="2400" b="0" dirty="0">
                          <a:latin typeface="Times New Roman" panose="02020603050405020304" pitchFamily="18" charset="0"/>
                          <a:cs typeface="Times New Roman" panose="02020603050405020304" pitchFamily="18" charset="0"/>
                        </a:rPr>
                        <a:t> (ĐTQT)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640485"/>
                  </a:ext>
                </a:extLst>
              </a:tr>
            </a:tbl>
          </a:graphicData>
        </a:graphic>
      </p:graphicFrame>
      <p:sp>
        <p:nvSpPr>
          <p:cNvPr id="2" name="TextBox 1">
            <a:extLst>
              <a:ext uri="{FF2B5EF4-FFF2-40B4-BE49-F238E27FC236}">
                <a16:creationId xmlns:a16="http://schemas.microsoft.com/office/drawing/2014/main" id="{904B3300-ED50-4BA1-7F2A-09D5AB56278D}"/>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1951431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B0CB6F-B6CF-83B1-2575-A45E7A5F2060}"/>
              </a:ext>
            </a:extLst>
          </p:cNvPr>
          <p:cNvSpPr/>
          <p:nvPr/>
        </p:nvSpPr>
        <p:spPr>
          <a:xfrm>
            <a:off x="3336663" y="902406"/>
            <a:ext cx="5518673" cy="45182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solidFill>
                <a:srgbClr val="C0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DF8BEBBA-135A-E721-8929-F3C3526C9CEF}"/>
              </a:ext>
            </a:extLst>
          </p:cNvPr>
          <p:cNvSpPr/>
          <p:nvPr/>
        </p:nvSpPr>
        <p:spPr>
          <a:xfrm>
            <a:off x="852114" y="2560983"/>
            <a:ext cx="3076687" cy="2743200"/>
          </a:xfrm>
          <a:prstGeom prst="ellipse">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16B39-951D-D804-0E8F-97F0AFD187E3}"/>
              </a:ext>
            </a:extLst>
          </p:cNvPr>
          <p:cNvSpPr txBox="1"/>
          <p:nvPr/>
        </p:nvSpPr>
        <p:spPr>
          <a:xfrm>
            <a:off x="1661745" y="873266"/>
            <a:ext cx="8915400" cy="523220"/>
          </a:xfrm>
          <a:prstGeom prst="rect">
            <a:avLst/>
          </a:prstGeom>
          <a:no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Bảo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đảm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thầu</a:t>
            </a:r>
            <a:r>
              <a:rPr lang="en-US" sz="2800" b="1" dirty="0">
                <a:solidFill>
                  <a:srgbClr val="C00000"/>
                </a:solidFill>
                <a:latin typeface="Times New Roman" panose="02020603050405020304" pitchFamily="18" charset="0"/>
                <a:cs typeface="Times New Roman" panose="02020603050405020304" pitchFamily="18" charset="0"/>
              </a:rPr>
              <a:t> (Đ.14 - </a:t>
            </a:r>
            <a:r>
              <a:rPr lang="en-US" sz="2800" b="1" dirty="0" err="1">
                <a:solidFill>
                  <a:srgbClr val="C00000"/>
                </a:solidFill>
                <a:latin typeface="Times New Roman" panose="02020603050405020304" pitchFamily="18" charset="0"/>
                <a:cs typeface="Times New Roman" panose="02020603050405020304" pitchFamily="18" charset="0"/>
              </a:rPr>
              <a:t>Luật</a:t>
            </a:r>
            <a:r>
              <a:rPr lang="en-US" sz="2800" b="1" dirty="0">
                <a:solidFill>
                  <a:srgbClr val="C00000"/>
                </a:solidFill>
                <a:latin typeface="Times New Roman" panose="02020603050405020304" pitchFamily="18" charset="0"/>
                <a:cs typeface="Times New Roman" panose="02020603050405020304" pitchFamily="18" charset="0"/>
              </a:rPr>
              <a:t> 22)</a:t>
            </a:r>
          </a:p>
        </p:txBody>
      </p:sp>
      <p:sp>
        <p:nvSpPr>
          <p:cNvPr id="8" name="Oval 7">
            <a:extLst>
              <a:ext uri="{FF2B5EF4-FFF2-40B4-BE49-F238E27FC236}">
                <a16:creationId xmlns:a16="http://schemas.microsoft.com/office/drawing/2014/main" id="{1627C840-F4C9-AE7D-B29C-13600BCA2F20}"/>
              </a:ext>
            </a:extLst>
          </p:cNvPr>
          <p:cNvSpPr/>
          <p:nvPr/>
        </p:nvSpPr>
        <p:spPr>
          <a:xfrm>
            <a:off x="1110299" y="2641665"/>
            <a:ext cx="2818502" cy="258183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KHOẢN THU TỪ BĐDT, BĐTHHHĐ, KHÔNG HOÀN TRẢ	</a:t>
            </a:r>
          </a:p>
        </p:txBody>
      </p:sp>
      <p:sp>
        <p:nvSpPr>
          <p:cNvPr id="9" name="Oval 8">
            <a:extLst>
              <a:ext uri="{FF2B5EF4-FFF2-40B4-BE49-F238E27FC236}">
                <a16:creationId xmlns:a16="http://schemas.microsoft.com/office/drawing/2014/main" id="{165CDF1E-4A5D-B038-425E-8A3D0B8CBB39}"/>
              </a:ext>
            </a:extLst>
          </p:cNvPr>
          <p:cNvSpPr/>
          <p:nvPr/>
        </p:nvSpPr>
        <p:spPr>
          <a:xfrm>
            <a:off x="4950779" y="1568590"/>
            <a:ext cx="2936837" cy="1473798"/>
          </a:xfrm>
          <a:prstGeom prst="ellipse">
            <a:avLst/>
          </a:prstGeom>
          <a:solidFill>
            <a:schemeClr val="tx2">
              <a:lumMod val="50000"/>
              <a:lumOff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vốn</a:t>
            </a:r>
            <a:r>
              <a:rPr lang="en-US" sz="2000" dirty="0">
                <a:latin typeface="Arial" panose="020B0604020202020204" pitchFamily="34" charset="0"/>
                <a:cs typeface="Arial" panose="020B0604020202020204" pitchFamily="34" charset="0"/>
              </a:rPr>
              <a:t> NSNN</a:t>
            </a:r>
          </a:p>
        </p:txBody>
      </p:sp>
      <p:sp>
        <p:nvSpPr>
          <p:cNvPr id="10" name="Oval 9">
            <a:extLst>
              <a:ext uri="{FF2B5EF4-FFF2-40B4-BE49-F238E27FC236}">
                <a16:creationId xmlns:a16="http://schemas.microsoft.com/office/drawing/2014/main" id="{0B249E53-9D15-FCA9-0D1A-4CFA4E599CFA}"/>
              </a:ext>
            </a:extLst>
          </p:cNvPr>
          <p:cNvSpPr/>
          <p:nvPr/>
        </p:nvSpPr>
        <p:spPr>
          <a:xfrm>
            <a:off x="5208962" y="3195683"/>
            <a:ext cx="2936837" cy="1473798"/>
          </a:xfrm>
          <a:prstGeom prst="ellipse">
            <a:avLst/>
          </a:prstGeom>
          <a:solidFill>
            <a:schemeClr val="tx2">
              <a:lumMod val="50000"/>
              <a:lumOff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KHÔNG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vốn</a:t>
            </a:r>
            <a:r>
              <a:rPr lang="en-US" sz="2000" dirty="0">
                <a:latin typeface="Arial" panose="020B0604020202020204" pitchFamily="34" charset="0"/>
                <a:cs typeface="Arial" panose="020B0604020202020204" pitchFamily="34" charset="0"/>
              </a:rPr>
              <a:t> NSNN</a:t>
            </a:r>
          </a:p>
        </p:txBody>
      </p:sp>
      <p:sp>
        <p:nvSpPr>
          <p:cNvPr id="11" name="Oval 10">
            <a:extLst>
              <a:ext uri="{FF2B5EF4-FFF2-40B4-BE49-F238E27FC236}">
                <a16:creationId xmlns:a16="http://schemas.microsoft.com/office/drawing/2014/main" id="{884D2B91-DDED-B1D0-80C3-3BB432349319}"/>
              </a:ext>
            </a:extLst>
          </p:cNvPr>
          <p:cNvSpPr/>
          <p:nvPr/>
        </p:nvSpPr>
        <p:spPr>
          <a:xfrm>
            <a:off x="4950779" y="4834714"/>
            <a:ext cx="2936837" cy="1473798"/>
          </a:xfrm>
          <a:prstGeom prst="ellipse">
            <a:avLst/>
          </a:prstGeom>
          <a:solidFill>
            <a:schemeClr val="tx2">
              <a:lumMod val="50000"/>
              <a:lumOff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BMT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thuê</a:t>
            </a:r>
            <a:endParaRPr lang="en-US" sz="2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04EC297-FB66-F778-8A19-197902F7E217}"/>
              </a:ext>
            </a:extLst>
          </p:cNvPr>
          <p:cNvSpPr/>
          <p:nvPr/>
        </p:nvSpPr>
        <p:spPr>
          <a:xfrm>
            <a:off x="8627166" y="1740712"/>
            <a:ext cx="3207025" cy="10865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NSNN</a:t>
            </a:r>
          </a:p>
        </p:txBody>
      </p:sp>
      <p:sp>
        <p:nvSpPr>
          <p:cNvPr id="15" name="Rectangle 14">
            <a:extLst>
              <a:ext uri="{FF2B5EF4-FFF2-40B4-BE49-F238E27FC236}">
                <a16:creationId xmlns:a16="http://schemas.microsoft.com/office/drawing/2014/main" id="{E2429A71-2F21-4E3B-FB04-ED59315E5950}"/>
              </a:ext>
            </a:extLst>
          </p:cNvPr>
          <p:cNvSpPr/>
          <p:nvPr/>
        </p:nvSpPr>
        <p:spPr>
          <a:xfrm>
            <a:off x="8627166" y="5028351"/>
            <a:ext cx="3207026" cy="10865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sz="2000" dirty="0" err="1">
                <a:latin typeface="Arial" panose="020B0604020202020204" pitchFamily="34" charset="0"/>
                <a:cs typeface="Arial" panose="020B0604020202020204" pitchFamily="34" charset="0"/>
              </a:rPr>
              <a:t>Nộp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CĐT</a:t>
            </a:r>
          </a:p>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CĐT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endParaRPr lang="en-US" sz="2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029E3B8-2D05-E7FA-9ABC-C9C12FBF6964}"/>
              </a:ext>
            </a:extLst>
          </p:cNvPr>
          <p:cNvSpPr/>
          <p:nvPr/>
        </p:nvSpPr>
        <p:spPr>
          <a:xfrm>
            <a:off x="8627166" y="3389320"/>
            <a:ext cx="3207025" cy="10865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theo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CĐT, CQCTQ</a:t>
            </a:r>
          </a:p>
        </p:txBody>
      </p:sp>
      <p:cxnSp>
        <p:nvCxnSpPr>
          <p:cNvPr id="18" name="Straight Connector 17">
            <a:extLst>
              <a:ext uri="{FF2B5EF4-FFF2-40B4-BE49-F238E27FC236}">
                <a16:creationId xmlns:a16="http://schemas.microsoft.com/office/drawing/2014/main" id="{6A7F799B-CEB6-9A36-893A-EF661FDEDFFF}"/>
              </a:ext>
            </a:extLst>
          </p:cNvPr>
          <p:cNvCxnSpPr>
            <a:stCxn id="8" idx="7"/>
            <a:endCxn id="9" idx="2"/>
          </p:cNvCxnSpPr>
          <p:nvPr/>
        </p:nvCxnSpPr>
        <p:spPr>
          <a:xfrm flipV="1">
            <a:off x="3516041" y="2305489"/>
            <a:ext cx="1434738" cy="714277"/>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1FBE50-5024-435B-1968-FC0010452822}"/>
              </a:ext>
            </a:extLst>
          </p:cNvPr>
          <p:cNvCxnSpPr>
            <a:stCxn id="8" idx="6"/>
            <a:endCxn id="10" idx="2"/>
          </p:cNvCxnSpPr>
          <p:nvPr/>
        </p:nvCxnSpPr>
        <p:spPr>
          <a:xfrm flipV="1">
            <a:off x="3928801" y="3932582"/>
            <a:ext cx="1280161" cy="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BF2FABA-E454-ACF1-E29E-4AA0EFFA1112}"/>
              </a:ext>
            </a:extLst>
          </p:cNvPr>
          <p:cNvCxnSpPr>
            <a:stCxn id="8" idx="5"/>
            <a:endCxn id="11" idx="2"/>
          </p:cNvCxnSpPr>
          <p:nvPr/>
        </p:nvCxnSpPr>
        <p:spPr>
          <a:xfrm>
            <a:off x="3516041" y="4845399"/>
            <a:ext cx="1434738" cy="726214"/>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FC9BD1E7-9035-38F8-5836-C6D42E7E2712}"/>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HỒ SƠ MỜI THẦU</a:t>
            </a:r>
            <a:endParaRPr lang="en-US" sz="3600" dirty="0">
              <a:solidFill>
                <a:srgbClr val="FFC000"/>
              </a:solidFill>
            </a:endParaRPr>
          </a:p>
        </p:txBody>
      </p:sp>
    </p:spTree>
    <p:extLst>
      <p:ext uri="{BB962C8B-B14F-4D97-AF65-F5344CB8AC3E}">
        <p14:creationId xmlns:p14="http://schemas.microsoft.com/office/powerpoint/2010/main" val="20469588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F297E4C6-630E-AEB6-9FDC-F8D7602F6856}"/>
              </a:ext>
            </a:extLst>
          </p:cNvPr>
          <p:cNvSpPr>
            <a:spLocks noGrp="1"/>
          </p:cNvSpPr>
          <p:nvPr>
            <p:ph type="title"/>
          </p:nvPr>
        </p:nvSpPr>
        <p:spPr>
          <a:xfrm>
            <a:off x="2209800" y="1625600"/>
            <a:ext cx="8305800" cy="2581837"/>
          </a:xfrm>
        </p:spPr>
        <p:txBody>
          <a:bodyPr/>
          <a:lstStyle/>
          <a:p>
            <a:pPr algn="ctr">
              <a:lnSpc>
                <a:spcPct val="150000"/>
              </a:lnSpc>
              <a:spcBef>
                <a:spcPts val="1200"/>
              </a:spcBef>
              <a:spcAft>
                <a:spcPts val="1200"/>
              </a:spcAft>
            </a:pPr>
            <a:r>
              <a:rPr lang="en-US" altLang="en-US" sz="3600" b="1" dirty="0" err="1">
                <a:solidFill>
                  <a:srgbClr val="860000"/>
                </a:solidFill>
                <a:latin typeface="Times New Roman" panose="02020603050405020304" pitchFamily="18" charset="0"/>
                <a:cs typeface="Times New Roman" panose="02020603050405020304" pitchFamily="18" charset="0"/>
              </a:rPr>
              <a:t>Phần</a:t>
            </a:r>
            <a:r>
              <a:rPr lang="en-US" altLang="en-US" sz="3600" b="1" dirty="0">
                <a:solidFill>
                  <a:srgbClr val="860000"/>
                </a:solidFill>
                <a:latin typeface="Times New Roman" panose="02020603050405020304" pitchFamily="18" charset="0"/>
                <a:cs typeface="Times New Roman" panose="02020603050405020304" pitchFamily="18" charset="0"/>
              </a:rPr>
              <a:t> IV </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TỔ CHỨC LỰA CHỌN NHÀ THẦU MUA SẮM THUỐC</a:t>
            </a:r>
          </a:p>
        </p:txBody>
      </p:sp>
      <p:sp>
        <p:nvSpPr>
          <p:cNvPr id="20486" name="AutoShape 8" descr="UNDP Logo PNG Vector">
            <a:extLst>
              <a:ext uri="{FF2B5EF4-FFF2-40B4-BE49-F238E27FC236}">
                <a16:creationId xmlns:a16="http://schemas.microsoft.com/office/drawing/2014/main" id="{3B244843-A310-A4C0-932F-E5625DB29CE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Tahoma" panose="020B0604030504040204" pitchFamily="34" charset="0"/>
            </a:endParaRPr>
          </a:p>
        </p:txBody>
      </p:sp>
      <p:pic>
        <p:nvPicPr>
          <p:cNvPr id="20487" name="Picture 3" descr="4_39193.jpg">
            <a:extLst>
              <a:ext uri="{FF2B5EF4-FFF2-40B4-BE49-F238E27FC236}">
                <a16:creationId xmlns:a16="http://schemas.microsoft.com/office/drawing/2014/main" id="{C7600615-9846-5774-B54E-8B644E5F5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0217" y="325252"/>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778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C95C-0EB1-B8B2-C346-C419EB14B30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93B69EF-A680-AE90-F74E-B4169394B014}"/>
              </a:ext>
            </a:extLst>
          </p:cNvPr>
          <p:cNvSpPr/>
          <p:nvPr/>
        </p:nvSpPr>
        <p:spPr>
          <a:xfrm>
            <a:off x="1732722" y="947528"/>
            <a:ext cx="8726556" cy="8448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763B6EF-EE14-3669-03D8-F9171693619F}"/>
              </a:ext>
            </a:extLst>
          </p:cNvPr>
          <p:cNvSpPr txBox="1"/>
          <p:nvPr/>
        </p:nvSpPr>
        <p:spPr>
          <a:xfrm>
            <a:off x="1653209" y="924936"/>
            <a:ext cx="8915400" cy="892552"/>
          </a:xfrm>
          <a:prstGeom prst="rect">
            <a:avLst/>
          </a:prstGeom>
          <a:noFill/>
        </p:spPr>
        <p:txBody>
          <a:bodyPr wrap="square">
            <a:spAutoFit/>
          </a:bodyPr>
          <a:lstStyle/>
          <a:p>
            <a:pPr algn="ctr"/>
            <a:r>
              <a:rPr lang="en-US" sz="2600" b="1" dirty="0" err="1">
                <a:solidFill>
                  <a:srgbClr val="C00000"/>
                </a:solidFill>
                <a:latin typeface="Arial" panose="020B0604020202020204" pitchFamily="34" charset="0"/>
                <a:cs typeface="Arial" panose="020B0604020202020204" pitchFamily="34" charset="0"/>
              </a:rPr>
              <a:t>Đảm</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bảo</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cạnh</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tranh</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trong</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luật</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đấu</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thầu</a:t>
            </a:r>
            <a:endParaRPr lang="en-US" sz="2600" b="1" dirty="0">
              <a:solidFill>
                <a:srgbClr val="C00000"/>
              </a:solidFill>
              <a:latin typeface="Arial" panose="020B0604020202020204" pitchFamily="34" charset="0"/>
              <a:cs typeface="Arial" panose="020B0604020202020204" pitchFamily="34" charset="0"/>
            </a:endParaRPr>
          </a:p>
          <a:p>
            <a:pPr algn="ctr"/>
            <a:r>
              <a:rPr lang="en-US" sz="2600" b="1" dirty="0">
                <a:solidFill>
                  <a:srgbClr val="C00000"/>
                </a:solidFill>
                <a:latin typeface="Arial" panose="020B0604020202020204" pitchFamily="34" charset="0"/>
                <a:cs typeface="Arial" panose="020B0604020202020204" pitchFamily="34" charset="0"/>
              </a:rPr>
              <a:t> (Đ6 - </a:t>
            </a:r>
            <a:r>
              <a:rPr lang="en-US" sz="2600" b="1" dirty="0" err="1">
                <a:solidFill>
                  <a:srgbClr val="C00000"/>
                </a:solidFill>
                <a:latin typeface="Arial" panose="020B0604020202020204" pitchFamily="34" charset="0"/>
                <a:cs typeface="Arial" panose="020B0604020202020204" pitchFamily="34" charset="0"/>
              </a:rPr>
              <a:t>Luật</a:t>
            </a:r>
            <a:r>
              <a:rPr lang="en-US" sz="2600" b="1" dirty="0">
                <a:solidFill>
                  <a:srgbClr val="C00000"/>
                </a:solidFill>
                <a:latin typeface="Arial" panose="020B0604020202020204" pitchFamily="34" charset="0"/>
                <a:cs typeface="Arial" panose="020B0604020202020204" pitchFamily="34" charset="0"/>
              </a:rPr>
              <a:t> 22)</a:t>
            </a:r>
          </a:p>
        </p:txBody>
      </p:sp>
      <p:graphicFrame>
        <p:nvGraphicFramePr>
          <p:cNvPr id="11" name="Table 10">
            <a:extLst>
              <a:ext uri="{FF2B5EF4-FFF2-40B4-BE49-F238E27FC236}">
                <a16:creationId xmlns:a16="http://schemas.microsoft.com/office/drawing/2014/main" id="{200804E9-8864-DE47-213F-AEA3FE2A9921}"/>
              </a:ext>
            </a:extLst>
          </p:cNvPr>
          <p:cNvGraphicFramePr>
            <a:graphicFrameLocks noGrp="1"/>
          </p:cNvGraphicFramePr>
          <p:nvPr>
            <p:extLst>
              <p:ext uri="{D42A27DB-BD31-4B8C-83A1-F6EECF244321}">
                <p14:modId xmlns:p14="http://schemas.microsoft.com/office/powerpoint/2010/main" val="4254038609"/>
              </p:ext>
            </p:extLst>
          </p:nvPr>
        </p:nvGraphicFramePr>
        <p:xfrm>
          <a:off x="1013790" y="1892483"/>
          <a:ext cx="10346636" cy="4733952"/>
        </p:xfrm>
        <a:graphic>
          <a:graphicData uri="http://schemas.openxmlformats.org/drawingml/2006/table">
            <a:tbl>
              <a:tblPr firstRow="1" bandRow="1">
                <a:tableStyleId>{0505E3EF-67EA-436B-97B2-0124C06EBD24}</a:tableStyleId>
              </a:tblPr>
              <a:tblGrid>
                <a:gridCol w="1391480">
                  <a:extLst>
                    <a:ext uri="{9D8B030D-6E8A-4147-A177-3AD203B41FA5}">
                      <a16:colId xmlns:a16="http://schemas.microsoft.com/office/drawing/2014/main" val="3244288551"/>
                    </a:ext>
                  </a:extLst>
                </a:gridCol>
                <a:gridCol w="8955156">
                  <a:extLst>
                    <a:ext uri="{9D8B030D-6E8A-4147-A177-3AD203B41FA5}">
                      <a16:colId xmlns:a16="http://schemas.microsoft.com/office/drawing/2014/main" val="3787250471"/>
                    </a:ext>
                  </a:extLst>
                </a:gridCol>
              </a:tblGrid>
              <a:tr h="590872">
                <a:tc rowSpan="7">
                  <a:txBody>
                    <a:bodyPr/>
                    <a:lstStyle/>
                    <a:p>
                      <a:pPr algn="ct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latin typeface="Times New Roman" panose="02020603050405020304" pitchFamily="18" charset="0"/>
                          <a:cs typeface="Times New Roman" panose="02020603050405020304" pitchFamily="18" charset="0"/>
                        </a:rPr>
                        <a:t>NT TV QLDA, </a:t>
                      </a:r>
                      <a:r>
                        <a:rPr lang="en-US" sz="2400" b="0" dirty="0" err="1">
                          <a:latin typeface="Times New Roman" panose="02020603050405020304" pitchFamily="18" charset="0"/>
                          <a:cs typeface="Times New Roman" panose="02020603050405020304" pitchFamily="18" charset="0"/>
                        </a:rPr>
                        <a:t>tư</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vấn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Giám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sát</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35332"/>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TV </a:t>
                      </a:r>
                      <a:r>
                        <a:rPr lang="en-US" sz="2400" b="0" dirty="0" err="1">
                          <a:latin typeface="Times New Roman" panose="02020603050405020304" pitchFamily="18" charset="0"/>
                          <a:cs typeface="Times New Roman" panose="02020603050405020304" pitchFamily="18" charset="0"/>
                        </a:rPr>
                        <a:t>lập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HS </a:t>
                      </a:r>
                      <a:r>
                        <a:rPr lang="en-US" sz="2400" b="0" dirty="0" err="1">
                          <a:latin typeface="Times New Roman" panose="02020603050405020304" pitchFamily="18" charset="0"/>
                          <a:cs typeface="Times New Roman" panose="02020603050405020304" pitchFamily="18" charset="0"/>
                        </a:rPr>
                        <a:t>thiết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toán</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51227"/>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TV </a:t>
                      </a:r>
                      <a:r>
                        <a:rPr lang="en-US" sz="2400" b="0" dirty="0" err="1">
                          <a:latin typeface="Times New Roman" panose="02020603050405020304" pitchFamily="18" charset="0"/>
                          <a:cs typeface="Times New Roman" panose="02020603050405020304" pitchFamily="18" charset="0"/>
                        </a:rPr>
                        <a:t>lập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nhiệm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vụ</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khảo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sát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thiết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229463"/>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TV </a:t>
                      </a:r>
                      <a:r>
                        <a:rPr lang="en-US" sz="2400" b="0" dirty="0" err="1">
                          <a:latin typeface="Times New Roman" panose="02020603050405020304" pitchFamily="18" charset="0"/>
                          <a:cs typeface="Times New Roman" panose="02020603050405020304" pitchFamily="18" charset="0"/>
                        </a:rPr>
                        <a:t>lập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định</a:t>
                      </a:r>
                      <a:r>
                        <a:rPr lang="en-US" sz="2400" b="0" dirty="0">
                          <a:latin typeface="Times New Roman" panose="02020603050405020304" pitchFamily="18" charset="0"/>
                          <a:cs typeface="Times New Roman" panose="02020603050405020304" pitchFamily="18" charset="0"/>
                        </a:rPr>
                        <a:t> HSMT, HSYC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293343"/>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latin typeface="Times New Roman" panose="02020603050405020304" pitchFamily="18" charset="0"/>
                          <a:cs typeface="Times New Roman" panose="02020603050405020304" pitchFamily="18" charset="0"/>
                        </a:rPr>
                        <a:t>NT TV ĐG HSDT, HSĐX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486531"/>
                  </a:ext>
                </a:extLst>
              </a:tr>
              <a:tr h="590872">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400" b="0" dirty="0">
                          <a:solidFill>
                            <a:srgbClr val="0070C0"/>
                          </a:solidFill>
                          <a:latin typeface="Times New Roman" panose="02020603050405020304" pitchFamily="18" charset="0"/>
                          <a:cs typeface="Times New Roman" panose="02020603050405020304" pitchFamily="18" charset="0"/>
                        </a:rPr>
                        <a:t>CĐT, BMT </a:t>
                      </a:r>
                      <a:r>
                        <a:rPr lang="en-US" sz="2400" b="0" dirty="0" err="1">
                          <a:solidFill>
                            <a:srgbClr val="0070C0"/>
                          </a:solidFill>
                          <a:latin typeface="Times New Roman" panose="02020603050405020304" pitchFamily="18" charset="0"/>
                          <a:cs typeface="Times New Roman" panose="02020603050405020304" pitchFamily="18" charset="0"/>
                        </a:rPr>
                        <a:t>trừ</a:t>
                      </a:r>
                      <a:r>
                        <a:rPr lang="en-US" sz="2400" b="0" dirty="0">
                          <a:solidFill>
                            <a:srgbClr val="0070C0"/>
                          </a:solidFill>
                          <a:latin typeface="Times New Roman" panose="02020603050405020304" pitchFamily="18" charset="0"/>
                          <a:cs typeface="Times New Roman" panose="02020603050405020304" pitchFamily="18" charset="0"/>
                        </a:rPr>
                        <a:t> NT </a:t>
                      </a:r>
                      <a:r>
                        <a:rPr lang="en-US" sz="2400" b="0" dirty="0" err="1">
                          <a:solidFill>
                            <a:srgbClr val="0070C0"/>
                          </a:solidFill>
                          <a:latin typeface="Times New Roman" panose="02020603050405020304" pitchFamily="18" charset="0"/>
                          <a:cs typeface="Times New Roman" panose="02020603050405020304" pitchFamily="18" charset="0"/>
                        </a:rPr>
                        <a:t>là</a:t>
                      </a:r>
                      <a:r>
                        <a:rPr lang="en-US" sz="2400" b="0" dirty="0">
                          <a:solidFill>
                            <a:srgbClr val="0070C0"/>
                          </a:solidFill>
                          <a:latin typeface="Times New Roman" panose="02020603050405020304" pitchFamily="18" charset="0"/>
                          <a:cs typeface="Times New Roman" panose="02020603050405020304" pitchFamily="18" charset="0"/>
                        </a:rPr>
                        <a:t> ĐVSNCL </a:t>
                      </a:r>
                      <a:r>
                        <a:rPr lang="en-US" sz="2400" b="0" dirty="0" err="1">
                          <a:solidFill>
                            <a:srgbClr val="0070C0"/>
                          </a:solidFill>
                          <a:latin typeface="Times New Roman" panose="02020603050405020304" pitchFamily="18" charset="0"/>
                          <a:cs typeface="Times New Roman" panose="02020603050405020304" pitchFamily="18" charset="0"/>
                        </a:rPr>
                        <a:t>thuộc</a:t>
                      </a:r>
                      <a:r>
                        <a:rPr lang="en-US" sz="2400" b="0" dirty="0">
                          <a:solidFill>
                            <a:srgbClr val="0070C0"/>
                          </a:solidFill>
                          <a:latin typeface="Times New Roman" panose="02020603050405020304" pitchFamily="18" charset="0"/>
                          <a:cs typeface="Times New Roman" panose="02020603050405020304" pitchFamily="18" charset="0"/>
                        </a:rPr>
                        <a:t> CQQLNN/</a:t>
                      </a:r>
                      <a:r>
                        <a:rPr lang="en-US" sz="2400" b="0" dirty="0" err="1">
                          <a:solidFill>
                            <a:srgbClr val="0070C0"/>
                          </a:solidFill>
                          <a:latin typeface="Times New Roman" panose="02020603050405020304" pitchFamily="18" charset="0"/>
                          <a:cs typeface="Times New Roman" panose="02020603050405020304" pitchFamily="18" charset="0"/>
                        </a:rPr>
                        <a:t>công</a:t>
                      </a:r>
                      <a:r>
                        <a:rPr lang="en-US" sz="2400" b="0" dirty="0">
                          <a:solidFill>
                            <a:srgbClr val="0070C0"/>
                          </a:solidFill>
                          <a:latin typeface="Times New Roman" panose="02020603050405020304" pitchFamily="18" charset="0"/>
                          <a:cs typeface="Times New Roman" panose="02020603050405020304" pitchFamily="18" charset="0"/>
                        </a:rPr>
                        <a:t> ty </a:t>
                      </a:r>
                      <a:r>
                        <a:rPr lang="en-US" sz="2400" b="0" dirty="0" err="1">
                          <a:solidFill>
                            <a:srgbClr val="0070C0"/>
                          </a:solidFill>
                          <a:latin typeface="Times New Roman" panose="02020603050405020304" pitchFamily="18" charset="0"/>
                          <a:cs typeface="Times New Roman" panose="02020603050405020304" pitchFamily="18" charset="0"/>
                        </a:rPr>
                        <a:t>thành</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viên</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công</a:t>
                      </a:r>
                      <a:r>
                        <a:rPr lang="en-US" sz="2400" b="0" dirty="0">
                          <a:solidFill>
                            <a:srgbClr val="0070C0"/>
                          </a:solidFill>
                          <a:latin typeface="Times New Roman" panose="02020603050405020304" pitchFamily="18" charset="0"/>
                          <a:cs typeface="Times New Roman" panose="02020603050405020304" pitchFamily="18" charset="0"/>
                        </a:rPr>
                        <a:t> ty con </a:t>
                      </a:r>
                      <a:r>
                        <a:rPr lang="en-US" sz="2400" b="0" dirty="0" err="1">
                          <a:solidFill>
                            <a:srgbClr val="0070C0"/>
                          </a:solidFill>
                          <a:latin typeface="Times New Roman" panose="02020603050405020304" pitchFamily="18" charset="0"/>
                          <a:cs typeface="Times New Roman" panose="02020603050405020304" pitchFamily="18" charset="0"/>
                        </a:rPr>
                        <a:t>của</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tập</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đoàn</a:t>
                      </a:r>
                      <a:r>
                        <a:rPr lang="en-US" sz="2400" b="0" dirty="0">
                          <a:solidFill>
                            <a:srgbClr val="0070C0"/>
                          </a:solidFill>
                          <a:latin typeface="Times New Roman" panose="02020603050405020304" pitchFamily="18" charset="0"/>
                          <a:cs typeface="Times New Roman" panose="02020603050405020304" pitchFamily="18" charset="0"/>
                        </a:rPr>
                        <a:t>, TCT NN </a:t>
                      </a:r>
                      <a:r>
                        <a:rPr lang="en-US" sz="2400" b="0" dirty="0" err="1">
                          <a:solidFill>
                            <a:srgbClr val="0070C0"/>
                          </a:solidFill>
                          <a:latin typeface="Times New Roman" panose="02020603050405020304" pitchFamily="18" charset="0"/>
                          <a:cs typeface="Times New Roman" panose="02020603050405020304" pitchFamily="18" charset="0"/>
                        </a:rPr>
                        <a:t>có</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chức</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năng</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nhiệm</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vụ</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ngành</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nghề</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kinh</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doanh</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phù</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hợp</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với</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tính</a:t>
                      </a:r>
                      <a:r>
                        <a:rPr lang="en-US" sz="2400" b="0" dirty="0">
                          <a:solidFill>
                            <a:srgbClr val="0070C0"/>
                          </a:solidFill>
                          <a:latin typeface="Times New Roman" panose="02020603050405020304" pitchFamily="18" charset="0"/>
                          <a:cs typeface="Times New Roman" panose="02020603050405020304" pitchFamily="18" charset="0"/>
                        </a:rPr>
                        <a:t> </a:t>
                      </a:r>
                      <a:r>
                        <a:rPr lang="en-US" sz="2400" b="0" dirty="0" err="1">
                          <a:solidFill>
                            <a:srgbClr val="0070C0"/>
                          </a:solidFill>
                          <a:latin typeface="Times New Roman" panose="02020603050405020304" pitchFamily="18" charset="0"/>
                          <a:cs typeface="Times New Roman" panose="02020603050405020304" pitchFamily="18" charset="0"/>
                        </a:rPr>
                        <a:t>chất</a:t>
                      </a:r>
                      <a:r>
                        <a:rPr lang="en-US" sz="2400" b="0" dirty="0">
                          <a:solidFill>
                            <a:srgbClr val="0070C0"/>
                          </a:solidFill>
                          <a:latin typeface="Times New Roman" panose="02020603050405020304" pitchFamily="18" charset="0"/>
                          <a:cs typeface="Times New Roman" panose="02020603050405020304" pitchFamily="18" charset="0"/>
                        </a:rPr>
                        <a:t> 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247952"/>
                  </a:ext>
                </a:extLst>
              </a:tr>
              <a:tr h="590872">
                <a:tc vMerge="1">
                  <a:txBody>
                    <a:bodyPr/>
                    <a:lstStyle/>
                    <a:p>
                      <a:endParaRPr lang="en-US" sz="2200" dirty="0">
                        <a:latin typeface="Arial" panose="020B0604020202020204" pitchFamily="34" charset="0"/>
                        <a:cs typeface="Arial" panose="020B0604020202020204" pitchFamily="34" charset="0"/>
                      </a:endParaRPr>
                    </a:p>
                  </a:txBody>
                  <a:tcPr anchor="ctr"/>
                </a:tc>
                <a:tc>
                  <a:txBody>
                    <a:bodyPr/>
                    <a:lstStyle/>
                    <a:p>
                      <a:r>
                        <a:rPr lang="en-US" sz="2400" b="0" dirty="0">
                          <a:latin typeface="Times New Roman" panose="02020603050405020304" pitchFamily="18" charset="0"/>
                          <a:cs typeface="Times New Roman" panose="02020603050405020304" pitchFamily="18" charset="0"/>
                        </a:rPr>
                        <a:t>NT </a:t>
                      </a:r>
                      <a:r>
                        <a:rPr lang="en-US" sz="2400" b="0" dirty="0" err="1">
                          <a:latin typeface="Times New Roman" panose="02020603050405020304" pitchFamily="18" charset="0"/>
                          <a:cs typeface="Times New Roman" panose="02020603050405020304" pitchFamily="18" charset="0"/>
                        </a:rPr>
                        <a:t>khác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cùng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tham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dự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cùng</a:t>
                      </a:r>
                      <a:r>
                        <a:rPr lang="en-US" sz="2400" b="0" dirty="0">
                          <a:latin typeface="Times New Roman" panose="02020603050405020304" pitchFamily="18" charset="0"/>
                          <a:cs typeface="Times New Roman" panose="02020603050405020304" pitchFamily="18" charset="0"/>
                        </a:rPr>
                        <a:t> 1 GT </a:t>
                      </a:r>
                      <a:r>
                        <a:rPr lang="en-US" sz="2400" b="0" dirty="0" err="1">
                          <a:latin typeface="Times New Roman" panose="02020603050405020304" pitchFamily="18" charset="0"/>
                          <a:cs typeface="Times New Roman" panose="02020603050405020304" pitchFamily="18" charset="0"/>
                        </a:rPr>
                        <a:t>đối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với</a:t>
                      </a:r>
                      <a:r>
                        <a:rPr lang="en-US" sz="2400" b="0" dirty="0">
                          <a:latin typeface="Times New Roman" panose="02020603050405020304" pitchFamily="18" charset="0"/>
                          <a:cs typeface="Times New Roman" panose="02020603050405020304" pitchFamily="18" charset="0"/>
                        </a:rPr>
                        <a:t> ĐTHC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919240"/>
                  </a:ext>
                </a:extLst>
              </a:tr>
            </a:tbl>
          </a:graphicData>
        </a:graphic>
      </p:graphicFrame>
      <p:sp>
        <p:nvSpPr>
          <p:cNvPr id="2" name="TextBox 1">
            <a:extLst>
              <a:ext uri="{FF2B5EF4-FFF2-40B4-BE49-F238E27FC236}">
                <a16:creationId xmlns:a16="http://schemas.microsoft.com/office/drawing/2014/main" id="{C6917523-5FFF-7EAA-D5A2-60A256BEFA0A}"/>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ĐIỂM MỚI TRONG ĐÁNH GIÁ HSDT</a:t>
            </a:r>
            <a:endParaRPr lang="en-US" sz="3600" dirty="0">
              <a:solidFill>
                <a:srgbClr val="FFC000"/>
              </a:solidFill>
            </a:endParaRPr>
          </a:p>
        </p:txBody>
      </p:sp>
    </p:spTree>
    <p:extLst>
      <p:ext uri="{BB962C8B-B14F-4D97-AF65-F5344CB8AC3E}">
        <p14:creationId xmlns:p14="http://schemas.microsoft.com/office/powerpoint/2010/main" val="3408856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724665-244A-C3E8-58EB-BDCC8E21B2B4}"/>
              </a:ext>
            </a:extLst>
          </p:cNvPr>
          <p:cNvSpPr txBox="1"/>
          <p:nvPr/>
        </p:nvSpPr>
        <p:spPr>
          <a:xfrm>
            <a:off x="1123121" y="849652"/>
            <a:ext cx="9799983" cy="492443"/>
          </a:xfrm>
          <a:prstGeom prst="rect">
            <a:avLst/>
          </a:prstGeom>
          <a:noFill/>
        </p:spPr>
        <p:txBody>
          <a:bodyPr wrap="square">
            <a:spAutoFit/>
          </a:bodyPr>
          <a:lstStyle/>
          <a:p>
            <a:pPr algn="ctr"/>
            <a:r>
              <a:rPr lang="en-US" sz="2600" b="1" dirty="0" err="1">
                <a:solidFill>
                  <a:srgbClr val="C00000"/>
                </a:solidFill>
                <a:latin typeface="Arial" panose="020B0604020202020204" pitchFamily="34" charset="0"/>
                <a:cs typeface="Arial" panose="020B0604020202020204" pitchFamily="34" charset="0"/>
              </a:rPr>
              <a:t>Ưu</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đãi</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trong</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lựa</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chọn</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nhà</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thầu</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nhà</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đầu</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tư</a:t>
            </a:r>
            <a:r>
              <a:rPr lang="en-US" sz="2600" b="1" dirty="0">
                <a:solidFill>
                  <a:srgbClr val="C00000"/>
                </a:solidFill>
                <a:latin typeface="Arial" panose="020B0604020202020204" pitchFamily="34" charset="0"/>
                <a:cs typeface="Arial" panose="020B0604020202020204" pitchFamily="34" charset="0"/>
              </a:rPr>
              <a:t> (Đ.10 - </a:t>
            </a:r>
            <a:r>
              <a:rPr lang="en-US" sz="2600" b="1" dirty="0" err="1">
                <a:solidFill>
                  <a:srgbClr val="C00000"/>
                </a:solidFill>
                <a:latin typeface="Arial" panose="020B0604020202020204" pitchFamily="34" charset="0"/>
                <a:cs typeface="Arial" panose="020B0604020202020204" pitchFamily="34" charset="0"/>
              </a:rPr>
              <a:t>Luật</a:t>
            </a:r>
            <a:r>
              <a:rPr lang="en-US" sz="2600" b="1" dirty="0">
                <a:solidFill>
                  <a:srgbClr val="C00000"/>
                </a:solidFill>
                <a:latin typeface="Arial" panose="020B0604020202020204" pitchFamily="34" charset="0"/>
                <a:cs typeface="Arial" panose="020B0604020202020204" pitchFamily="34" charset="0"/>
              </a:rPr>
              <a:t> 22)</a:t>
            </a:r>
          </a:p>
        </p:txBody>
      </p:sp>
      <p:sp>
        <p:nvSpPr>
          <p:cNvPr id="6" name="Rectangle: Rounded Corners 5">
            <a:extLst>
              <a:ext uri="{FF2B5EF4-FFF2-40B4-BE49-F238E27FC236}">
                <a16:creationId xmlns:a16="http://schemas.microsoft.com/office/drawing/2014/main" id="{512B915F-F1EB-4B05-1632-FBF012759FF3}"/>
              </a:ext>
            </a:extLst>
          </p:cNvPr>
          <p:cNvSpPr/>
          <p:nvPr/>
        </p:nvSpPr>
        <p:spPr>
          <a:xfrm>
            <a:off x="1467678" y="1510747"/>
            <a:ext cx="8975035" cy="63610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latin typeface="Arial" panose="020B0604020202020204" pitchFamily="34" charset="0"/>
                <a:cs typeface="Arial" panose="020B0604020202020204" pitchFamily="34" charset="0"/>
              </a:rPr>
              <a:t>1. </a:t>
            </a: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tượng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được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hưởng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ưu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trong</a:t>
            </a:r>
            <a:r>
              <a:rPr lang="en-US" sz="2200" b="1" dirty="0">
                <a:latin typeface="Arial" panose="020B0604020202020204" pitchFamily="34" charset="0"/>
                <a:cs typeface="Arial" panose="020B0604020202020204" pitchFamily="34" charset="0"/>
              </a:rPr>
              <a:t> LCNT</a:t>
            </a:r>
          </a:p>
        </p:txBody>
      </p:sp>
      <p:sp>
        <p:nvSpPr>
          <p:cNvPr id="7" name="Rectangle: Rounded Corners 6">
            <a:extLst>
              <a:ext uri="{FF2B5EF4-FFF2-40B4-BE49-F238E27FC236}">
                <a16:creationId xmlns:a16="http://schemas.microsoft.com/office/drawing/2014/main" id="{11D792AE-8C72-0653-A9D7-D0A26CE2487A}"/>
              </a:ext>
            </a:extLst>
          </p:cNvPr>
          <p:cNvSpPr/>
          <p:nvPr/>
        </p:nvSpPr>
        <p:spPr>
          <a:xfrm>
            <a:off x="3495260" y="2474843"/>
            <a:ext cx="7504043"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Hàng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Việt</a:t>
            </a:r>
            <a:r>
              <a:rPr lang="en-US" dirty="0">
                <a:latin typeface="Arial" panose="020B0604020202020204" pitchFamily="34" charset="0"/>
                <a:cs typeface="Arial" panose="020B0604020202020204" pitchFamily="34" charset="0"/>
              </a:rPr>
              <a:t> Nam</a:t>
            </a:r>
          </a:p>
        </p:txBody>
      </p:sp>
      <p:sp>
        <p:nvSpPr>
          <p:cNvPr id="8" name="Rectangle: Rounded Corners 7">
            <a:extLst>
              <a:ext uri="{FF2B5EF4-FFF2-40B4-BE49-F238E27FC236}">
                <a16:creationId xmlns:a16="http://schemas.microsoft.com/office/drawing/2014/main" id="{8B4B2B2F-63E1-9C5D-6A1E-AE3EA0116EE7}"/>
              </a:ext>
            </a:extLst>
          </p:cNvPr>
          <p:cNvSpPr/>
          <p:nvPr/>
        </p:nvSpPr>
        <p:spPr>
          <a:xfrm>
            <a:off x="3495260" y="3488321"/>
            <a:ext cx="7504043"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dịch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endParaRPr lang="en-US"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7013343-02AE-9F99-D0A2-27AD20CAD692}"/>
              </a:ext>
            </a:extLst>
          </p:cNvPr>
          <p:cNvSpPr/>
          <p:nvPr/>
        </p:nvSpPr>
        <p:spPr>
          <a:xfrm>
            <a:off x="3495260" y="4546525"/>
            <a:ext cx="7504043"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c)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Việt</a:t>
            </a:r>
            <a:r>
              <a:rPr lang="en-US" dirty="0">
                <a:latin typeface="Arial" panose="020B0604020202020204" pitchFamily="34" charset="0"/>
                <a:cs typeface="Arial" panose="020B0604020202020204" pitchFamily="34" charset="0"/>
              </a:rPr>
              <a:t> Nam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endParaRPr lang="en-US"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20F187B-F6EF-1854-5E13-AC1B1E6E1BA0}"/>
              </a:ext>
            </a:extLst>
          </p:cNvPr>
          <p:cNvSpPr/>
          <p:nvPr/>
        </p:nvSpPr>
        <p:spPr>
          <a:xfrm>
            <a:off x="3495260" y="5649299"/>
            <a:ext cx="7504043"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d)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ngoài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25%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993CC9B-C374-42FA-7C48-937100170179}"/>
              </a:ext>
            </a:extLst>
          </p:cNvPr>
          <p:cNvCxnSpPr/>
          <p:nvPr/>
        </p:nvCxnSpPr>
        <p:spPr>
          <a:xfrm>
            <a:off x="2083904" y="2146851"/>
            <a:ext cx="0" cy="401540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0938058-9127-37E7-F909-534FE7A970F6}"/>
              </a:ext>
            </a:extLst>
          </p:cNvPr>
          <p:cNvCxnSpPr>
            <a:cxnSpLocks/>
            <a:endCxn id="7" idx="1"/>
          </p:cNvCxnSpPr>
          <p:nvPr/>
        </p:nvCxnSpPr>
        <p:spPr>
          <a:xfrm>
            <a:off x="2083904" y="2917134"/>
            <a:ext cx="1411356"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49AA206-DA76-BCF5-74F0-4E616ED8D406}"/>
              </a:ext>
            </a:extLst>
          </p:cNvPr>
          <p:cNvCxnSpPr>
            <a:cxnSpLocks/>
          </p:cNvCxnSpPr>
          <p:nvPr/>
        </p:nvCxnSpPr>
        <p:spPr>
          <a:xfrm>
            <a:off x="2097155" y="3893855"/>
            <a:ext cx="1524427"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128C17-5C31-0A05-BBFF-3B5AA09A56EF}"/>
              </a:ext>
            </a:extLst>
          </p:cNvPr>
          <p:cNvCxnSpPr>
            <a:cxnSpLocks/>
          </p:cNvCxnSpPr>
          <p:nvPr/>
        </p:nvCxnSpPr>
        <p:spPr>
          <a:xfrm>
            <a:off x="2083904" y="4988816"/>
            <a:ext cx="1524427"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C949A4C-97F2-AA92-F736-F71D5E5E8259}"/>
              </a:ext>
            </a:extLst>
          </p:cNvPr>
          <p:cNvCxnSpPr>
            <a:cxnSpLocks/>
          </p:cNvCxnSpPr>
          <p:nvPr/>
        </p:nvCxnSpPr>
        <p:spPr>
          <a:xfrm>
            <a:off x="2097155" y="6162260"/>
            <a:ext cx="1524427"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4DADCF2-6F53-1B61-EA08-D5F5B42E23B7}"/>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ĐIỂM MỚI TRONG ĐÁNH GIÁ HSDT</a:t>
            </a:r>
            <a:endParaRPr lang="en-US" sz="3600" dirty="0">
              <a:solidFill>
                <a:srgbClr val="FFC000"/>
              </a:solidFill>
            </a:endParaRPr>
          </a:p>
        </p:txBody>
      </p:sp>
    </p:spTree>
    <p:extLst>
      <p:ext uri="{BB962C8B-B14F-4D97-AF65-F5344CB8AC3E}">
        <p14:creationId xmlns:p14="http://schemas.microsoft.com/office/powerpoint/2010/main" val="41976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7E1ED0-EA68-A66B-224E-7E328A96BB87}"/>
              </a:ext>
            </a:extLst>
          </p:cNvPr>
          <p:cNvSpPr/>
          <p:nvPr/>
        </p:nvSpPr>
        <p:spPr>
          <a:xfrm>
            <a:off x="1230796" y="2574235"/>
            <a:ext cx="9730408" cy="16349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833E204-AE81-768A-86B8-240D44F6EEDE}"/>
              </a:ext>
            </a:extLst>
          </p:cNvPr>
          <p:cNvSpPr/>
          <p:nvPr/>
        </p:nvSpPr>
        <p:spPr>
          <a:xfrm>
            <a:off x="1679713" y="1401417"/>
            <a:ext cx="8915400" cy="250998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2C3A2D23-EB0E-4DD9-7F8D-3D85C1CB2517}"/>
              </a:ext>
            </a:extLst>
          </p:cNvPr>
          <p:cNvSpPr txBox="1"/>
          <p:nvPr/>
        </p:nvSpPr>
        <p:spPr>
          <a:xfrm>
            <a:off x="1789043" y="1510748"/>
            <a:ext cx="8723243" cy="240065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Hoạt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động</a:t>
            </a:r>
            <a:r>
              <a:rPr lang="en-US" b="1" dirty="0">
                <a:latin typeface="Arial" panose="020B0604020202020204" pitchFamily="34" charset="0"/>
                <a:cs typeface="Arial" panose="020B0604020202020204" pitchFamily="34" charset="0"/>
              </a:rPr>
              <a:t> LCNT </a:t>
            </a:r>
            <a:r>
              <a:rPr lang="en-US" b="1" dirty="0" err="1">
                <a:latin typeface="Arial" panose="020B0604020202020204" pitchFamily="34" charset="0"/>
                <a:cs typeface="Arial" panose="020B0604020202020204" pitchFamily="34" charset="0"/>
              </a:rPr>
              <a:t>để</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p>
          <a:p>
            <a:pPr marL="342900" indent="-342900">
              <a:buAutoNum type="alphaLcParenR"/>
            </a:pP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thuộc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do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nắm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t>
            </a:r>
            <a:r>
              <a:rPr lang="en-US" sz="2200" dirty="0">
                <a:latin typeface="Arial" panose="020B0604020202020204" pitchFamily="34" charset="0"/>
                <a:cs typeface="Arial" panose="020B0604020202020204" pitchFamily="34" charset="0"/>
              </a:rPr>
              <a:t> 100% </a:t>
            </a:r>
            <a:r>
              <a:rPr lang="en-US" sz="2200" dirty="0" err="1">
                <a:latin typeface="Arial" panose="020B0604020202020204" pitchFamily="34" charset="0"/>
                <a:cs typeface="Arial" panose="020B0604020202020204" pitchFamily="34" charset="0"/>
              </a:rPr>
              <a:t>vốn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lệ</a:t>
            </a:r>
            <a:r>
              <a:rPr lang="en-US" sz="2200" dirty="0">
                <a:latin typeface="Arial" panose="020B0604020202020204" pitchFamily="34" charset="0"/>
                <a:cs typeface="Arial" panose="020B0604020202020204" pitchFamily="34" charset="0"/>
              </a:rPr>
              <a:t>;</a:t>
            </a:r>
          </a:p>
          <a:p>
            <a:pPr marL="342900" indent="-342900">
              <a:buAutoNum type="alphaLcParenR"/>
            </a:pPr>
            <a:r>
              <a:rPr lang="en-US" sz="2200" dirty="0" err="1">
                <a:latin typeface="Arial" panose="020B0604020202020204" pitchFamily="34" charset="0"/>
                <a:cs typeface="Arial" panose="020B0604020202020204" pitchFamily="34" charset="0"/>
              </a:rPr>
              <a:t>Gói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 </a:t>
            </a:r>
            <a:r>
              <a:rPr lang="en-US" sz="2200" dirty="0" err="1">
                <a:latin typeface="Arial" panose="020B0604020202020204" pitchFamily="34" charset="0"/>
                <a:cs typeface="Arial" panose="020B0604020202020204" pitchFamily="34" charset="0"/>
              </a:rPr>
              <a:t>kỹ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móc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hỗ</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khoa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triển</a:t>
            </a:r>
            <a:r>
              <a:rPr lang="en-US" sz="2200" dirty="0">
                <a:latin typeface="Arial" panose="020B0604020202020204" pitchFamily="34" charset="0"/>
                <a:cs typeface="Arial" panose="020B0604020202020204" pitchFamily="34" charset="0"/>
              </a:rPr>
              <a:t> khoa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nghệ</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nghiệp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endParaRPr lang="en-US" sz="2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3BE8476-6C2F-CAEB-44CD-9F8FD41702BC}"/>
              </a:ext>
            </a:extLst>
          </p:cNvPr>
          <p:cNvSpPr/>
          <p:nvPr/>
        </p:nvSpPr>
        <p:spPr>
          <a:xfrm>
            <a:off x="1230796" y="5012635"/>
            <a:ext cx="9730408" cy="11728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195BC6-34FF-FFB0-85E7-17458C4DEED1}"/>
              </a:ext>
            </a:extLst>
          </p:cNvPr>
          <p:cNvSpPr/>
          <p:nvPr/>
        </p:nvSpPr>
        <p:spPr>
          <a:xfrm>
            <a:off x="1679713" y="4314840"/>
            <a:ext cx="8915400" cy="11728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C1E07C5-62BF-7C5E-A7C1-CA2C8DC00DB8}"/>
              </a:ext>
            </a:extLst>
          </p:cNvPr>
          <p:cNvSpPr txBox="1"/>
          <p:nvPr/>
        </p:nvSpPr>
        <p:spPr>
          <a:xfrm>
            <a:off x="1775791" y="4714891"/>
            <a:ext cx="872324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 </a:t>
            </a:r>
            <a:r>
              <a:rPr lang="en-US" b="1" dirty="0" err="1">
                <a:latin typeface="Arial" panose="020B0604020202020204" pitchFamily="34" charset="0"/>
                <a:cs typeface="Arial" panose="020B0604020202020204" pitchFamily="34" charset="0"/>
              </a:rPr>
              <a:t>Hoạt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lựa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chọn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thực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dự</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doanh</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959C0CE-7618-D19C-1C83-76EBF34EFAB8}"/>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vi-VN" sz="3600" b="1" i="0" u="none" strike="noStrike" kern="1200" baseline="0" dirty="0">
                <a:solidFill>
                  <a:srgbClr val="FFC000"/>
                </a:solidFill>
                <a:latin typeface="Times New Roman" panose="02020603050405020304" pitchFamily="18" charset="0"/>
              </a:rPr>
              <a:t>ĐỐI TƯỢNG </a:t>
            </a:r>
            <a:r>
              <a:rPr lang="en-US" sz="3600" b="1" dirty="0">
                <a:solidFill>
                  <a:srgbClr val="FFC000"/>
                </a:solidFill>
                <a:latin typeface="Times New Roman" panose="02020603050405020304" pitchFamily="18" charset="0"/>
              </a:rPr>
              <a:t>Á</a:t>
            </a:r>
            <a:r>
              <a:rPr lang="vi-VN" sz="3600" b="1" i="0" u="none" strike="noStrike" kern="1200" baseline="0" dirty="0">
                <a:solidFill>
                  <a:srgbClr val="FFC000"/>
                </a:solidFill>
                <a:latin typeface="Times New Roman" panose="02020603050405020304" pitchFamily="18" charset="0"/>
              </a:rPr>
              <a:t>P DỤNG</a:t>
            </a:r>
            <a:endParaRPr lang="vi-VN"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1944867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400D-6D01-1BFE-C545-A8AE295F758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9C7A95-B17D-5927-4935-5FAB3BADAA1C}"/>
              </a:ext>
            </a:extLst>
          </p:cNvPr>
          <p:cNvSpPr txBox="1"/>
          <p:nvPr/>
        </p:nvSpPr>
        <p:spPr>
          <a:xfrm>
            <a:off x="1156252" y="677374"/>
            <a:ext cx="9799983" cy="492443"/>
          </a:xfrm>
          <a:prstGeom prst="rect">
            <a:avLst/>
          </a:prstGeom>
          <a:noFill/>
        </p:spPr>
        <p:txBody>
          <a:bodyPr wrap="square">
            <a:spAutoFit/>
          </a:bodyPr>
          <a:lstStyle/>
          <a:p>
            <a:pPr algn="ctr"/>
            <a:r>
              <a:rPr lang="en-US" sz="2600" b="1" dirty="0" err="1">
                <a:solidFill>
                  <a:srgbClr val="C00000"/>
                </a:solidFill>
                <a:latin typeface="Arial" panose="020B0604020202020204" pitchFamily="34" charset="0"/>
                <a:cs typeface="Arial" panose="020B0604020202020204" pitchFamily="34" charset="0"/>
              </a:rPr>
              <a:t>Ưu</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đãi</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trong</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lựa</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chọn</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nhà</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thầu</a:t>
            </a:r>
            <a:r>
              <a:rPr lang="en-US" sz="2600" b="1" dirty="0">
                <a:solidFill>
                  <a:srgbClr val="C00000"/>
                </a:solidFill>
                <a:latin typeface="Arial" panose="020B0604020202020204" pitchFamily="34" charset="0"/>
                <a:cs typeface="Arial" panose="020B0604020202020204" pitchFamily="34" charset="0"/>
              </a:rPr>
              <a:t> (Đ.10 - </a:t>
            </a:r>
            <a:r>
              <a:rPr lang="en-US" sz="2600" b="1" dirty="0" err="1">
                <a:solidFill>
                  <a:srgbClr val="C00000"/>
                </a:solidFill>
                <a:latin typeface="Arial" panose="020B0604020202020204" pitchFamily="34" charset="0"/>
                <a:cs typeface="Arial" panose="020B0604020202020204" pitchFamily="34" charset="0"/>
              </a:rPr>
              <a:t>Luật</a:t>
            </a:r>
            <a:r>
              <a:rPr lang="en-US" sz="2600" b="1" dirty="0">
                <a:solidFill>
                  <a:srgbClr val="C00000"/>
                </a:solidFill>
                <a:latin typeface="Arial" panose="020B0604020202020204" pitchFamily="34" charset="0"/>
                <a:cs typeface="Arial" panose="020B0604020202020204" pitchFamily="34" charset="0"/>
              </a:rPr>
              <a:t> 22)</a:t>
            </a:r>
          </a:p>
        </p:txBody>
      </p:sp>
      <p:sp>
        <p:nvSpPr>
          <p:cNvPr id="6" name="Rectangle: Rounded Corners 5">
            <a:extLst>
              <a:ext uri="{FF2B5EF4-FFF2-40B4-BE49-F238E27FC236}">
                <a16:creationId xmlns:a16="http://schemas.microsoft.com/office/drawing/2014/main" id="{19CF3D11-FBB9-EC64-D826-523B1CABA9D6}"/>
              </a:ext>
            </a:extLst>
          </p:cNvPr>
          <p:cNvSpPr/>
          <p:nvPr/>
        </p:nvSpPr>
        <p:spPr>
          <a:xfrm>
            <a:off x="1500809" y="1338469"/>
            <a:ext cx="8975035" cy="63610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latin typeface="Arial" panose="020B0604020202020204" pitchFamily="34" charset="0"/>
                <a:cs typeface="Arial" panose="020B0604020202020204" pitchFamily="34" charset="0"/>
              </a:rPr>
              <a:t>1. </a:t>
            </a: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tượng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được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hưởng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ưu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trong</a:t>
            </a:r>
            <a:r>
              <a:rPr lang="en-US" sz="2200" b="1" dirty="0">
                <a:latin typeface="Arial" panose="020B0604020202020204" pitchFamily="34" charset="0"/>
                <a:cs typeface="Arial" panose="020B0604020202020204" pitchFamily="34" charset="0"/>
              </a:rPr>
              <a:t> LCNT</a:t>
            </a:r>
          </a:p>
        </p:txBody>
      </p:sp>
      <p:sp>
        <p:nvSpPr>
          <p:cNvPr id="7" name="Rectangle: Rounded Corners 6">
            <a:extLst>
              <a:ext uri="{FF2B5EF4-FFF2-40B4-BE49-F238E27FC236}">
                <a16:creationId xmlns:a16="http://schemas.microsoft.com/office/drawing/2014/main" id="{086B119A-605B-BF9D-E9AB-75AC722AA008}"/>
              </a:ext>
            </a:extLst>
          </p:cNvPr>
          <p:cNvSpPr/>
          <p:nvPr/>
        </p:nvSpPr>
        <p:spPr>
          <a:xfrm>
            <a:off x="3528392" y="2302565"/>
            <a:ext cx="7603434"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đ)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tế</a:t>
            </a:r>
            <a:r>
              <a:rPr lang="en-US" dirty="0">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62BB7BD6-DF31-843E-0DCB-52396EC10CBA}"/>
              </a:ext>
            </a:extLst>
          </p:cNvPr>
          <p:cNvSpPr/>
          <p:nvPr/>
        </p:nvSpPr>
        <p:spPr>
          <a:xfrm>
            <a:off x="3528392" y="3316043"/>
            <a:ext cx="7603434"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e)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vừa</a:t>
            </a:r>
            <a:r>
              <a:rPr lang="en-US" dirty="0">
                <a:latin typeface="Arial" panose="020B0604020202020204" pitchFamily="34" charset="0"/>
                <a:cs typeface="Arial" panose="020B0604020202020204" pitchFamily="34" charset="0"/>
              </a:rPr>
              <a:t>;</a:t>
            </a:r>
          </a:p>
        </p:txBody>
      </p:sp>
      <p:sp>
        <p:nvSpPr>
          <p:cNvPr id="9" name="Rectangle: Rounded Corners 8">
            <a:extLst>
              <a:ext uri="{FF2B5EF4-FFF2-40B4-BE49-F238E27FC236}">
                <a16:creationId xmlns:a16="http://schemas.microsoft.com/office/drawing/2014/main" id="{6620151C-A7A6-E80B-D190-1EAD1E4BF63C}"/>
              </a:ext>
            </a:extLst>
          </p:cNvPr>
          <p:cNvSpPr/>
          <p:nvPr/>
        </p:nvSpPr>
        <p:spPr>
          <a:xfrm>
            <a:off x="3528392" y="4374247"/>
            <a:ext cx="7603434" cy="8845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g)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id="{49C20F34-F50E-1D08-ACAE-612211631897}"/>
              </a:ext>
            </a:extLst>
          </p:cNvPr>
          <p:cNvSpPr/>
          <p:nvPr/>
        </p:nvSpPr>
        <p:spPr>
          <a:xfrm>
            <a:off x="3528392" y="5572539"/>
            <a:ext cx="7603434" cy="949515"/>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Arial" panose="020B0604020202020204" pitchFamily="34" charset="0"/>
                <a:cs typeface="Arial" panose="020B0604020202020204" pitchFamily="34" charset="0"/>
              </a:rPr>
              <a:t>h)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25%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25%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25%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a:t>
            </a:r>
          </a:p>
        </p:txBody>
      </p:sp>
      <p:cxnSp>
        <p:nvCxnSpPr>
          <p:cNvPr id="12" name="Straight Connector 11">
            <a:extLst>
              <a:ext uri="{FF2B5EF4-FFF2-40B4-BE49-F238E27FC236}">
                <a16:creationId xmlns:a16="http://schemas.microsoft.com/office/drawing/2014/main" id="{3983EED8-B809-7332-B007-8EC7A7B24022}"/>
              </a:ext>
            </a:extLst>
          </p:cNvPr>
          <p:cNvCxnSpPr>
            <a:cxnSpLocks/>
          </p:cNvCxnSpPr>
          <p:nvPr/>
        </p:nvCxnSpPr>
        <p:spPr>
          <a:xfrm>
            <a:off x="2117035" y="1974573"/>
            <a:ext cx="0" cy="401540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518624B-E86B-C9F2-7466-B4A37747A7BD}"/>
              </a:ext>
            </a:extLst>
          </p:cNvPr>
          <p:cNvCxnSpPr>
            <a:cxnSpLocks/>
            <a:endCxn id="7" idx="1"/>
          </p:cNvCxnSpPr>
          <p:nvPr/>
        </p:nvCxnSpPr>
        <p:spPr>
          <a:xfrm>
            <a:off x="2117035" y="2744856"/>
            <a:ext cx="141135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D884D56-A79A-340A-1A7F-FBA9B3471CB3}"/>
              </a:ext>
            </a:extLst>
          </p:cNvPr>
          <p:cNvCxnSpPr>
            <a:cxnSpLocks/>
          </p:cNvCxnSpPr>
          <p:nvPr/>
        </p:nvCxnSpPr>
        <p:spPr>
          <a:xfrm>
            <a:off x="2130286" y="3721577"/>
            <a:ext cx="1544618"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BB34474-552E-E51F-4C04-74469330F0CA}"/>
              </a:ext>
            </a:extLst>
          </p:cNvPr>
          <p:cNvCxnSpPr>
            <a:cxnSpLocks/>
          </p:cNvCxnSpPr>
          <p:nvPr/>
        </p:nvCxnSpPr>
        <p:spPr>
          <a:xfrm>
            <a:off x="2117035" y="4816538"/>
            <a:ext cx="1544618"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F092847-5CE5-51F1-424C-E893EB5F382D}"/>
              </a:ext>
            </a:extLst>
          </p:cNvPr>
          <p:cNvCxnSpPr>
            <a:cxnSpLocks/>
          </p:cNvCxnSpPr>
          <p:nvPr/>
        </p:nvCxnSpPr>
        <p:spPr>
          <a:xfrm>
            <a:off x="2130286" y="5989982"/>
            <a:ext cx="1544618"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5BC3ADC-56CC-90AB-6519-D8D59E685434}"/>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ĐIỂM MỚI TRONG ĐÁNH GIÁ HSDT</a:t>
            </a:r>
            <a:endParaRPr lang="en-US" sz="3600" dirty="0">
              <a:solidFill>
                <a:srgbClr val="FFC000"/>
              </a:solidFill>
            </a:endParaRPr>
          </a:p>
        </p:txBody>
      </p:sp>
    </p:spTree>
    <p:extLst>
      <p:ext uri="{BB962C8B-B14F-4D97-AF65-F5344CB8AC3E}">
        <p14:creationId xmlns:p14="http://schemas.microsoft.com/office/powerpoint/2010/main" val="3637199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BA54B1-EF3B-FBBC-67AC-B3D6D81DB8F0}"/>
              </a:ext>
            </a:extLst>
          </p:cNvPr>
          <p:cNvSpPr/>
          <p:nvPr/>
        </p:nvSpPr>
        <p:spPr>
          <a:xfrm>
            <a:off x="1012421" y="1335740"/>
            <a:ext cx="2746178" cy="53017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DD0D17A-EDFE-9D08-DB3D-64DE99E91574}"/>
              </a:ext>
            </a:extLst>
          </p:cNvPr>
          <p:cNvSpPr/>
          <p:nvPr/>
        </p:nvSpPr>
        <p:spPr>
          <a:xfrm>
            <a:off x="559398" y="1086523"/>
            <a:ext cx="860611" cy="8068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2896DE5-859B-EEC4-481C-1AD26C840E19}"/>
              </a:ext>
            </a:extLst>
          </p:cNvPr>
          <p:cNvSpPr/>
          <p:nvPr/>
        </p:nvSpPr>
        <p:spPr>
          <a:xfrm>
            <a:off x="4765565" y="1335740"/>
            <a:ext cx="2746178" cy="53017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29E8581-927C-309B-F961-5DEE8EBD1E83}"/>
              </a:ext>
            </a:extLst>
          </p:cNvPr>
          <p:cNvSpPr/>
          <p:nvPr/>
        </p:nvSpPr>
        <p:spPr>
          <a:xfrm>
            <a:off x="8498690" y="1335739"/>
            <a:ext cx="2746178" cy="53017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0BCA95E-72D3-3048-C271-95D3B48F5448}"/>
              </a:ext>
            </a:extLst>
          </p:cNvPr>
          <p:cNvSpPr/>
          <p:nvPr/>
        </p:nvSpPr>
        <p:spPr>
          <a:xfrm>
            <a:off x="4211622" y="1085906"/>
            <a:ext cx="860611" cy="8031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F552C6FD-AA50-AC55-C2BD-9A3695631AA6}"/>
              </a:ext>
            </a:extLst>
          </p:cNvPr>
          <p:cNvSpPr/>
          <p:nvPr/>
        </p:nvSpPr>
        <p:spPr>
          <a:xfrm>
            <a:off x="8025204" y="1085906"/>
            <a:ext cx="860612" cy="80312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A6D22D3-C569-39D6-55BC-5D45223D751D}"/>
              </a:ext>
            </a:extLst>
          </p:cNvPr>
          <p:cNvSpPr txBox="1"/>
          <p:nvPr/>
        </p:nvSpPr>
        <p:spPr>
          <a:xfrm rot="16200000">
            <a:off x="-435244" y="3571393"/>
            <a:ext cx="242017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PP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endParaRPr lang="en-US" sz="20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AF7F415-E91D-0AC1-C0DF-BB6F26329D0F}"/>
              </a:ext>
            </a:extLst>
          </p:cNvPr>
          <p:cNvSpPr txBox="1"/>
          <p:nvPr/>
        </p:nvSpPr>
        <p:spPr>
          <a:xfrm rot="16200000">
            <a:off x="3371655" y="3609937"/>
            <a:ext cx="242017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PP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endParaRPr lang="en-US" sz="20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AB63D8D-C134-1849-2ACD-59E64D8365EF}"/>
              </a:ext>
            </a:extLst>
          </p:cNvPr>
          <p:cNvSpPr txBox="1"/>
          <p:nvPr/>
        </p:nvSpPr>
        <p:spPr>
          <a:xfrm rot="16200000">
            <a:off x="6321235" y="4022011"/>
            <a:ext cx="397018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PP </a:t>
            </a: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endParaRPr lang="en-US" sz="20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B52F9A6-515E-0CFF-E355-34C91E9F4BF4}"/>
              </a:ext>
            </a:extLst>
          </p:cNvPr>
          <p:cNvSpPr txBox="1"/>
          <p:nvPr/>
        </p:nvSpPr>
        <p:spPr>
          <a:xfrm>
            <a:off x="1052490" y="1947136"/>
            <a:ext cx="2634421" cy="4708981"/>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HSMT;</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HSMT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endParaRPr lang="en-US"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50BF81E-0AAE-E385-FE63-5E6C3766841E}"/>
              </a:ext>
            </a:extLst>
          </p:cNvPr>
          <p:cNvSpPr txBox="1"/>
          <p:nvPr/>
        </p:nvSpPr>
        <p:spPr>
          <a:xfrm>
            <a:off x="4821443" y="1809080"/>
            <a:ext cx="2634421" cy="4708981"/>
          </a:xfrm>
          <a:prstGeom prst="rect">
            <a:avLst/>
          </a:prstGeom>
          <a:noFill/>
        </p:spPr>
        <p:txBody>
          <a:bodyPr wrap="square" rtlCol="0">
            <a:spAutoFit/>
          </a:bodyPr>
          <a:lstStyle/>
          <a:p>
            <a:pPr marL="171450" indent="-1714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endParaRPr lang="en-US" sz="20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endParaRPr lang="en-US" sz="2000" b="1"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hạng</a:t>
            </a:r>
            <a:r>
              <a:rPr lang="en-US" sz="2000" dirty="0">
                <a:latin typeface="Times New Roman" panose="02020603050405020304" pitchFamily="18" charset="0"/>
                <a:cs typeface="Times New Roman" panose="02020603050405020304" pitchFamily="18" charset="0"/>
              </a:rPr>
              <a:t> HSDT </a:t>
            </a: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ĐTRR, ĐTHC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CHCT.</a:t>
            </a:r>
          </a:p>
          <a:p>
            <a:pPr marL="171450" indent="-1714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473E7532-6843-FAC4-2A01-BD4E46317FEE}"/>
              </a:ext>
            </a:extLst>
          </p:cNvPr>
          <p:cNvSpPr txBox="1"/>
          <p:nvPr/>
        </p:nvSpPr>
        <p:spPr>
          <a:xfrm>
            <a:off x="8554568" y="1889034"/>
            <a:ext cx="2634421" cy="4708981"/>
          </a:xfrm>
          <a:prstGeom prst="rect">
            <a:avLst/>
          </a:prstGeom>
          <a:noFill/>
        </p:spPr>
        <p:txBody>
          <a:bodyPr wrap="square" rtlCol="0">
            <a:spAutoFit/>
          </a:bodyPr>
          <a:lstStyle/>
          <a:p>
            <a:pPr marL="171450" indent="-1714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8782DC6-8740-80B9-3619-ED525B7BFDA3}"/>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ĐIỂM MỚI TRONG ĐÁNH GIÁ HSDT</a:t>
            </a:r>
            <a:endParaRPr lang="en-US" sz="3600" dirty="0">
              <a:solidFill>
                <a:srgbClr val="FFC000"/>
              </a:solidFill>
            </a:endParaRPr>
          </a:p>
        </p:txBody>
      </p:sp>
      <p:sp>
        <p:nvSpPr>
          <p:cNvPr id="3" name="TextBox 2">
            <a:extLst>
              <a:ext uri="{FF2B5EF4-FFF2-40B4-BE49-F238E27FC236}">
                <a16:creationId xmlns:a16="http://schemas.microsoft.com/office/drawing/2014/main" id="{F256D758-2987-3AC7-2707-B93F55C52F1E}"/>
              </a:ext>
            </a:extLst>
          </p:cNvPr>
          <p:cNvSpPr txBox="1"/>
          <p:nvPr/>
        </p:nvSpPr>
        <p:spPr>
          <a:xfrm>
            <a:off x="1156252" y="677374"/>
            <a:ext cx="9799983" cy="492443"/>
          </a:xfrm>
          <a:prstGeom prst="rect">
            <a:avLst/>
          </a:prstGeom>
          <a:noFill/>
        </p:spPr>
        <p:txBody>
          <a:bodyPr wrap="square">
            <a:spAutoFit/>
          </a:bodyPr>
          <a:lstStyle/>
          <a:p>
            <a:pPr algn="ctr"/>
            <a:r>
              <a:rPr lang="en-US" sz="2600" b="1" dirty="0" err="1">
                <a:solidFill>
                  <a:srgbClr val="C00000"/>
                </a:solidFill>
                <a:latin typeface="Arial" panose="020B0604020202020204" pitchFamily="34" charset="0"/>
                <a:cs typeface="Arial" panose="020B0604020202020204" pitchFamily="34" charset="0"/>
              </a:rPr>
              <a:t>Phương</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pháp</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đánh</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giá</a:t>
            </a:r>
            <a:r>
              <a:rPr lang="en-US" sz="2600" b="1" dirty="0">
                <a:solidFill>
                  <a:srgbClr val="C00000"/>
                </a:solidFill>
                <a:latin typeface="Arial" panose="020B0604020202020204" pitchFamily="34" charset="0"/>
                <a:cs typeface="Arial" panose="020B0604020202020204" pitchFamily="34" charset="0"/>
              </a:rPr>
              <a:t> HSDT </a:t>
            </a:r>
            <a:r>
              <a:rPr lang="en-US" sz="2600" b="1" dirty="0" err="1">
                <a:solidFill>
                  <a:srgbClr val="C00000"/>
                </a:solidFill>
                <a:latin typeface="Arial" panose="020B0604020202020204" pitchFamily="34" charset="0"/>
                <a:cs typeface="Arial" panose="020B0604020202020204" pitchFamily="34" charset="0"/>
              </a:rPr>
              <a:t>trong</a:t>
            </a:r>
            <a:r>
              <a:rPr lang="en-US" sz="2600" b="1" dirty="0">
                <a:solidFill>
                  <a:srgbClr val="C00000"/>
                </a:solidFill>
                <a:latin typeface="Arial" panose="020B0604020202020204" pitchFamily="34" charset="0"/>
                <a:cs typeface="Arial" panose="020B0604020202020204" pitchFamily="34" charset="0"/>
              </a:rPr>
              <a:t> MSHH</a:t>
            </a:r>
          </a:p>
        </p:txBody>
      </p:sp>
    </p:spTree>
    <p:extLst>
      <p:ext uri="{BB962C8B-B14F-4D97-AF65-F5344CB8AC3E}">
        <p14:creationId xmlns:p14="http://schemas.microsoft.com/office/powerpoint/2010/main" val="3560725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8517A5-7080-3850-458F-DAD548424696}"/>
              </a:ext>
            </a:extLst>
          </p:cNvPr>
          <p:cNvGraphicFramePr>
            <a:graphicFrameLocks noGrp="1"/>
          </p:cNvGraphicFramePr>
          <p:nvPr>
            <p:extLst>
              <p:ext uri="{D42A27DB-BD31-4B8C-83A1-F6EECF244321}">
                <p14:modId xmlns:p14="http://schemas.microsoft.com/office/powerpoint/2010/main" val="2235649616"/>
              </p:ext>
            </p:extLst>
          </p:nvPr>
        </p:nvGraphicFramePr>
        <p:xfrm>
          <a:off x="745772" y="1162050"/>
          <a:ext cx="10611555" cy="4114800"/>
        </p:xfrm>
        <a:graphic>
          <a:graphicData uri="http://schemas.openxmlformats.org/drawingml/2006/table">
            <a:tbl>
              <a:tblPr firstRow="1" bandRow="1">
                <a:tableStyleId>{0505E3EF-67EA-436B-97B2-0124C06EBD24}</a:tableStyleId>
              </a:tblPr>
              <a:tblGrid>
                <a:gridCol w="10611555">
                  <a:extLst>
                    <a:ext uri="{9D8B030D-6E8A-4147-A177-3AD203B41FA5}">
                      <a16:colId xmlns:a16="http://schemas.microsoft.com/office/drawing/2014/main" val="1139202320"/>
                    </a:ext>
                  </a:extLst>
                </a:gridCol>
              </a:tblGrid>
              <a:tr h="3598623">
                <a:tc>
                  <a:txBody>
                    <a:bodyPr/>
                    <a:lstStyle/>
                    <a:p>
                      <a:pPr marL="342900" indent="-342900" algn="l" defTabSz="914400" rtl="0" eaLnBrk="1" latinLnBrk="0" hangingPunct="1">
                        <a:spcBef>
                          <a:spcPts val="1200"/>
                        </a:spcBef>
                        <a:spcAft>
                          <a:spcPts val="1200"/>
                        </a:spcAft>
                        <a:buAutoNum type="arabicPeriod"/>
                      </a:pPr>
                      <a:r>
                        <a:rPr lang="en-US" sz="2800" b="0" i="0" kern="1200" dirty="0">
                          <a:solidFill>
                            <a:schemeClr val="dk1"/>
                          </a:solidFill>
                          <a:latin typeface="Times New Roman" panose="02020603050405020304" pitchFamily="18" charset="0"/>
                          <a:ea typeface="+mn-ea"/>
                          <a:cs typeface="Times New Roman" panose="02020603050405020304" pitchFamily="18" charset="0"/>
                        </a:rPr>
                        <a:t>G</a:t>
                      </a:r>
                      <a:r>
                        <a:rPr lang="vi-VN" sz="2800" b="0" i="0" kern="1200" dirty="0">
                          <a:solidFill>
                            <a:schemeClr val="dk1"/>
                          </a:solidFill>
                          <a:latin typeface="Times New Roman" panose="02020603050405020304" pitchFamily="18" charset="0"/>
                          <a:ea typeface="+mn-ea"/>
                          <a:cs typeface="Times New Roman" panose="02020603050405020304" pitchFamily="18" charset="0"/>
                        </a:rPr>
                        <a:t>ói thầu chia phần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giá</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đề</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nghị</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trúng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thầu</a:t>
                      </a:r>
                      <a:r>
                        <a:rPr lang="en-US" sz="2800" b="0" i="0" kern="1200" dirty="0">
                          <a:solidFill>
                            <a:schemeClr val="dk1"/>
                          </a:solidFill>
                          <a:latin typeface="Times New Roman" panose="02020603050405020304" pitchFamily="18" charset="0"/>
                          <a:ea typeface="+mn-ea"/>
                          <a:cs typeface="Times New Roman" panose="02020603050405020304" pitchFamily="18" charset="0"/>
                        </a:rPr>
                        <a:t> &lt;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giá</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gói</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thầu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không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tính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đến</a:t>
                      </a:r>
                      <a:r>
                        <a:rPr lang="en-US" sz="2800" b="0" i="0" kern="1200" dirty="0">
                          <a:solidFill>
                            <a:schemeClr val="dk1"/>
                          </a:solidFill>
                          <a:latin typeface="Times New Roman" panose="02020603050405020304" pitchFamily="18" charset="0"/>
                          <a:ea typeface="+mn-ea"/>
                          <a:cs typeface="Times New Roman" panose="02020603050405020304" pitchFamily="18" charset="0"/>
                        </a:rPr>
                        <a:t> chi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phí</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từng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phần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hoặc</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theo</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hướng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dẫn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của</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Bộ</a:t>
                      </a:r>
                      <a:r>
                        <a:rPr lang="en-US" sz="2800" b="0" i="0" kern="1200" dirty="0">
                          <a:solidFill>
                            <a:schemeClr val="dk1"/>
                          </a:solidFill>
                          <a:latin typeface="Times New Roman" panose="02020603050405020304" pitchFamily="18" charset="0"/>
                          <a:ea typeface="+mn-ea"/>
                          <a:cs typeface="Times New Roman" panose="02020603050405020304" pitchFamily="18" charset="0"/>
                        </a:rPr>
                        <a:t> Y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tế</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nếu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có</a:t>
                      </a:r>
                      <a:r>
                        <a:rPr lang="en-US" sz="2800" b="0" i="0" kern="1200" dirty="0">
                          <a:solidFill>
                            <a:schemeClr val="dk1"/>
                          </a:solidFill>
                          <a:latin typeface="Times New Roman" panose="02020603050405020304" pitchFamily="18" charset="0"/>
                          <a:ea typeface="+mn-ea"/>
                          <a:cs typeface="Times New Roman" panose="02020603050405020304" pitchFamily="18" charset="0"/>
                        </a:rPr>
                        <a:t> (k4 Đ27,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Nghị</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định</a:t>
                      </a:r>
                      <a:r>
                        <a:rPr lang="en-US" sz="2800" b="0" i="0" kern="1200" dirty="0">
                          <a:solidFill>
                            <a:schemeClr val="dk1"/>
                          </a:solidFill>
                          <a:latin typeface="Times New Roman" panose="02020603050405020304" pitchFamily="18" charset="0"/>
                          <a:ea typeface="+mn-ea"/>
                          <a:cs typeface="Times New Roman" panose="02020603050405020304" pitchFamily="18" charset="0"/>
                        </a:rPr>
                        <a:t> 24)</a:t>
                      </a:r>
                    </a:p>
                    <a:p>
                      <a:pPr marL="342900" indent="-342900" algn="l" defTabSz="914400" rtl="0" eaLnBrk="1" latinLnBrk="0" hangingPunct="1">
                        <a:spcBef>
                          <a:spcPts val="1200"/>
                        </a:spcBef>
                        <a:spcAft>
                          <a:spcPts val="1200"/>
                        </a:spcAft>
                        <a:buAutoNum type="arabicPeriod"/>
                      </a:pPr>
                      <a:r>
                        <a:rPr lang="en-US" sz="2800" b="0" i="0" kern="1200" dirty="0" err="1">
                          <a:solidFill>
                            <a:schemeClr val="dk1"/>
                          </a:solidFill>
                          <a:latin typeface="Times New Roman" panose="02020603050405020304" pitchFamily="18" charset="0"/>
                          <a:ea typeface="+mn-ea"/>
                          <a:cs typeface="Times New Roman" panose="02020603050405020304" pitchFamily="18" charset="0"/>
                        </a:rPr>
                        <a:t>Tiêu</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chuẩn</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đánh</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giá</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tổng</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latin typeface="Times New Roman" panose="02020603050405020304" pitchFamily="18" charset="0"/>
                          <a:ea typeface="+mn-ea"/>
                          <a:cs typeface="Times New Roman" panose="02020603050405020304" pitchFamily="18" charset="0"/>
                        </a:rPr>
                        <a:t>hợp</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tỷ trọng điểm về kỹ thuật (K) từ 30% đến 40%, tỷ trọng điểm về giá (T) từ 60% đến 70%.</a:t>
                      </a:r>
                      <a:r>
                        <a:rPr lang="en-US" sz="2800" b="0" i="0" kern="1200" dirty="0">
                          <a:solidFill>
                            <a:schemeClr val="dk1"/>
                          </a:solidFill>
                          <a:latin typeface="Times New Roman" panose="02020603050405020304" pitchFamily="18" charset="0"/>
                          <a:ea typeface="+mn-ea"/>
                          <a:cs typeface="Times New Roman" panose="02020603050405020304" pitchFamily="18" charset="0"/>
                        </a:rPr>
                        <a:t> </a:t>
                      </a:r>
                    </a:p>
                    <a:p>
                      <a:pPr marL="0" indent="0" algn="l" defTabSz="914400" rtl="0" eaLnBrk="1" latinLnBrk="0" hangingPunct="1">
                        <a:spcBef>
                          <a:spcPts val="1200"/>
                        </a:spcBef>
                        <a:spcAft>
                          <a:spcPts val="1200"/>
                        </a:spcAft>
                        <a:buNone/>
                      </a:pPr>
                      <a:r>
                        <a:rPr lang="en-US" sz="2800" b="0" i="0" kern="1200" dirty="0">
                          <a:solidFill>
                            <a:schemeClr val="dk1"/>
                          </a:solidFill>
                          <a:latin typeface="Times New Roman" panose="02020603050405020304" pitchFamily="18" charset="0"/>
                          <a:ea typeface="+mn-ea"/>
                          <a:cs typeface="Times New Roman" panose="02020603050405020304" pitchFamily="18" charset="0"/>
                        </a:rPr>
                        <a:t>    </a:t>
                      </a:r>
                      <a:r>
                        <a:rPr lang="vi-VN" sz="2800" b="0" i="0" kern="1200" dirty="0">
                          <a:solidFill>
                            <a:schemeClr val="dk1"/>
                          </a:solidFill>
                          <a:latin typeface="Times New Roman" panose="02020603050405020304" pitchFamily="18" charset="0"/>
                          <a:ea typeface="+mn-ea"/>
                          <a:cs typeface="Times New Roman" panose="02020603050405020304" pitchFamily="18" charset="0"/>
                        </a:rPr>
                        <a:t>Trường hợp cần ưu tiên về yếu tố kỹ thuật so với yếu tố về giá, chủ đầu tư trình người có thẩm quyền xem xét, quyết định nhưng đảm bảo tỷ trọng điểm về kỹ thuật không vượt quá 50%.</a:t>
                      </a:r>
                      <a:endParaRPr lang="en-US" sz="2800" b="0" i="0" kern="1200" dirty="0">
                        <a:solidFill>
                          <a:schemeClr val="dk1"/>
                        </a:solidFill>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717407871"/>
                  </a:ext>
                </a:extLst>
              </a:tr>
            </a:tbl>
          </a:graphicData>
        </a:graphic>
      </p:graphicFrame>
      <p:sp>
        <p:nvSpPr>
          <p:cNvPr id="3" name="TextBox 2">
            <a:extLst>
              <a:ext uri="{FF2B5EF4-FFF2-40B4-BE49-F238E27FC236}">
                <a16:creationId xmlns:a16="http://schemas.microsoft.com/office/drawing/2014/main" id="{1402FF01-2523-E711-9E02-493B5EA36C8C}"/>
              </a:ext>
            </a:extLst>
          </p:cNvPr>
          <p:cNvSpPr txBox="1"/>
          <p:nvPr/>
        </p:nvSpPr>
        <p:spPr>
          <a:xfrm>
            <a:off x="0" y="16007"/>
            <a:ext cx="12192000" cy="646331"/>
          </a:xfrm>
          <a:prstGeom prst="rect">
            <a:avLst/>
          </a:prstGeom>
          <a:solidFill>
            <a:srgbClr val="0070C0"/>
          </a:solidFill>
        </p:spPr>
        <p:txBody>
          <a:bodyPr wrap="square" rtlCol="0">
            <a:spAutoFit/>
          </a:bodyPr>
          <a:lstStyle/>
          <a:p>
            <a:pPr algn="ctr"/>
            <a:r>
              <a:rPr lang="en-US" sz="3600" b="1" dirty="0">
                <a:solidFill>
                  <a:srgbClr val="FFC000"/>
                </a:solidFill>
                <a:latin typeface="Times New Roman" panose="02020603050405020304" pitchFamily="18" charset="0"/>
              </a:rPr>
              <a:t>MỘT SỐ ĐIỂM MỚI TRONG ĐÁNH GIÁ HSDT</a:t>
            </a:r>
            <a:endParaRPr lang="en-US" sz="3600" dirty="0">
              <a:solidFill>
                <a:srgbClr val="FFC000"/>
              </a:solidFill>
            </a:endParaRPr>
          </a:p>
        </p:txBody>
      </p:sp>
    </p:spTree>
    <p:extLst>
      <p:ext uri="{BB962C8B-B14F-4D97-AF65-F5344CB8AC3E}">
        <p14:creationId xmlns:p14="http://schemas.microsoft.com/office/powerpoint/2010/main" val="4095769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F297E4C6-630E-AEB6-9FDC-F8D7602F6856}"/>
              </a:ext>
            </a:extLst>
          </p:cNvPr>
          <p:cNvSpPr>
            <a:spLocks noGrp="1"/>
          </p:cNvSpPr>
          <p:nvPr>
            <p:ph type="title"/>
          </p:nvPr>
        </p:nvSpPr>
        <p:spPr>
          <a:xfrm>
            <a:off x="2209800" y="1625600"/>
            <a:ext cx="8305800" cy="2581837"/>
          </a:xfrm>
        </p:spPr>
        <p:txBody>
          <a:bodyPr>
            <a:normAutofit fontScale="90000"/>
          </a:bodyPr>
          <a:lstStyle/>
          <a:p>
            <a:pPr algn="ctr">
              <a:lnSpc>
                <a:spcPct val="150000"/>
              </a:lnSpc>
              <a:spcBef>
                <a:spcPts val="1200"/>
              </a:spcBef>
              <a:spcAft>
                <a:spcPts val="1200"/>
              </a:spcAft>
            </a:pPr>
            <a:r>
              <a:rPr lang="en-US" altLang="en-US" sz="3600" b="1" dirty="0" err="1">
                <a:solidFill>
                  <a:srgbClr val="860000"/>
                </a:solidFill>
                <a:latin typeface="Times New Roman" panose="02020603050405020304" pitchFamily="18" charset="0"/>
                <a:cs typeface="Times New Roman" panose="02020603050405020304" pitchFamily="18" charset="0"/>
              </a:rPr>
              <a:t>Phần</a:t>
            </a:r>
            <a:r>
              <a:rPr lang="en-US" altLang="en-US" sz="3600" b="1" dirty="0">
                <a:solidFill>
                  <a:srgbClr val="860000"/>
                </a:solidFill>
                <a:latin typeface="Times New Roman" panose="02020603050405020304" pitchFamily="18" charset="0"/>
                <a:cs typeface="Times New Roman" panose="02020603050405020304" pitchFamily="18" charset="0"/>
              </a:rPr>
              <a:t> V</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PHÊ DUYỆT KẾT QUẢ </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VÀ THỰC HIỆN KẾT QUẢ LCNT</a:t>
            </a:r>
            <a:br>
              <a:rPr lang="en-US" altLang="en-US" sz="3600" b="1" dirty="0">
                <a:solidFill>
                  <a:srgbClr val="860000"/>
                </a:solidFill>
                <a:latin typeface="Times New Roman" panose="02020603050405020304" pitchFamily="18" charset="0"/>
                <a:cs typeface="Times New Roman" panose="02020603050405020304" pitchFamily="18" charset="0"/>
              </a:rPr>
            </a:br>
            <a:r>
              <a:rPr lang="en-US" altLang="en-US" sz="3600" b="1" dirty="0">
                <a:solidFill>
                  <a:srgbClr val="860000"/>
                </a:solidFill>
                <a:latin typeface="Times New Roman" panose="02020603050405020304" pitchFamily="18" charset="0"/>
                <a:cs typeface="Times New Roman" panose="02020603050405020304" pitchFamily="18" charset="0"/>
              </a:rPr>
              <a:t>MUA SẮM THUỐC</a:t>
            </a:r>
          </a:p>
        </p:txBody>
      </p:sp>
      <p:pic>
        <p:nvPicPr>
          <p:cNvPr id="20484" name="Picture 3" descr="4_39193.jpg">
            <a:extLst>
              <a:ext uri="{FF2B5EF4-FFF2-40B4-BE49-F238E27FC236}">
                <a16:creationId xmlns:a16="http://schemas.microsoft.com/office/drawing/2014/main" id="{39780662-E97B-BD51-A393-0A7C08892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36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8" descr="UNDP Logo PNG Vector">
            <a:extLst>
              <a:ext uri="{FF2B5EF4-FFF2-40B4-BE49-F238E27FC236}">
                <a16:creationId xmlns:a16="http://schemas.microsoft.com/office/drawing/2014/main" id="{3B244843-A310-A4C0-932F-E5625DB29CED}"/>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Tahoma" panose="020B0604030504040204" pitchFamily="34" charset="0"/>
            </a:endParaRPr>
          </a:p>
        </p:txBody>
      </p:sp>
      <p:pic>
        <p:nvPicPr>
          <p:cNvPr id="20487" name="Picture 3" descr="4_39193.jpg">
            <a:extLst>
              <a:ext uri="{FF2B5EF4-FFF2-40B4-BE49-F238E27FC236}">
                <a16:creationId xmlns:a16="http://schemas.microsoft.com/office/drawing/2014/main" id="{C7600615-9846-5774-B54E-8B644E5F5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68264"/>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84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C490-94D3-31FF-B6F0-3E02EBB558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33237A-651F-781E-9DC1-A9F2DFA81DD0}"/>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err="1">
                <a:solidFill>
                  <a:srgbClr val="FFC000"/>
                </a:solidFill>
                <a:latin typeface="Times New Roman" panose="02020603050405020304" pitchFamily="18" charset="0"/>
              </a:rPr>
              <a:t>Các</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trường</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hợp</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hủy</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thầu</a:t>
            </a:r>
            <a:endParaRPr lang="en-US" sz="4000" dirty="0">
              <a:solidFill>
                <a:srgbClr val="FFC000"/>
              </a:solidFill>
            </a:endParaRPr>
          </a:p>
        </p:txBody>
      </p:sp>
      <p:grpSp>
        <p:nvGrpSpPr>
          <p:cNvPr id="2" name="Group 1">
            <a:extLst>
              <a:ext uri="{FF2B5EF4-FFF2-40B4-BE49-F238E27FC236}">
                <a16:creationId xmlns:a16="http://schemas.microsoft.com/office/drawing/2014/main" id="{DAC580FA-F11C-D838-FEB7-B29219345B77}"/>
              </a:ext>
            </a:extLst>
          </p:cNvPr>
          <p:cNvGrpSpPr/>
          <p:nvPr/>
        </p:nvGrpSpPr>
        <p:grpSpPr>
          <a:xfrm>
            <a:off x="1895633" y="723892"/>
            <a:ext cx="8400733" cy="6085111"/>
            <a:chOff x="1930403" y="129952"/>
            <a:chExt cx="8400733" cy="6202802"/>
          </a:xfrm>
        </p:grpSpPr>
        <p:sp>
          <p:nvSpPr>
            <p:cNvPr id="5" name="Oval 4">
              <a:extLst>
                <a:ext uri="{FF2B5EF4-FFF2-40B4-BE49-F238E27FC236}">
                  <a16:creationId xmlns:a16="http://schemas.microsoft.com/office/drawing/2014/main" id="{500F9EE4-BC69-1AA3-8C7E-BA59A88DD222}"/>
                </a:ext>
              </a:extLst>
            </p:cNvPr>
            <p:cNvSpPr/>
            <p:nvPr/>
          </p:nvSpPr>
          <p:spPr>
            <a:xfrm>
              <a:off x="4889592" y="2523027"/>
              <a:ext cx="2442117" cy="2263697"/>
            </a:xfrm>
            <a:prstGeom prst="ellips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latin typeface="Arial" panose="020B0604020202020204" pitchFamily="34" charset="0"/>
                  <a:cs typeface="Arial" panose="020B0604020202020204" pitchFamily="34" charset="0"/>
                </a:rPr>
                <a:t>Các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trường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hợp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hủy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thầu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LCNT </a:t>
              </a:r>
            </a:p>
            <a:p>
              <a:pPr algn="ctr"/>
              <a:r>
                <a:rPr lang="en-US" sz="2100" b="1" dirty="0">
                  <a:latin typeface="Arial" panose="020B0604020202020204" pitchFamily="34" charset="0"/>
                  <a:cs typeface="Arial" panose="020B0604020202020204" pitchFamily="34" charset="0"/>
                </a:rPr>
                <a:t>(Đ.17 - L.22)</a:t>
              </a:r>
            </a:p>
          </p:txBody>
        </p:sp>
        <p:sp>
          <p:nvSpPr>
            <p:cNvPr id="26" name="Oval 25">
              <a:extLst>
                <a:ext uri="{FF2B5EF4-FFF2-40B4-BE49-F238E27FC236}">
                  <a16:creationId xmlns:a16="http://schemas.microsoft.com/office/drawing/2014/main" id="{AA80C712-CEB3-5CF7-4331-BF5F56DF5B0A}"/>
                </a:ext>
              </a:extLst>
            </p:cNvPr>
            <p:cNvSpPr/>
            <p:nvPr/>
          </p:nvSpPr>
          <p:spPr>
            <a:xfrm>
              <a:off x="1930403" y="1331807"/>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đ.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cấm</a:t>
              </a:r>
              <a:endParaRPr lang="en-US"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9024DF9B-C6D5-5BA9-9002-298D11B3AF7F}"/>
                </a:ext>
              </a:extLst>
            </p:cNvPr>
            <p:cNvSpPr/>
            <p:nvPr/>
          </p:nvSpPr>
          <p:spPr>
            <a:xfrm rot="16200000">
              <a:off x="5896741" y="1810070"/>
              <a:ext cx="427818" cy="652473"/>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Arrow: Right 41">
              <a:extLst>
                <a:ext uri="{FF2B5EF4-FFF2-40B4-BE49-F238E27FC236}">
                  <a16:creationId xmlns:a16="http://schemas.microsoft.com/office/drawing/2014/main" id="{F8CCA67C-ADE1-5DA4-FECD-C4BED40C814B}"/>
                </a:ext>
              </a:extLst>
            </p:cNvPr>
            <p:cNvSpPr/>
            <p:nvPr/>
          </p:nvSpPr>
          <p:spPr>
            <a:xfrm rot="12527170">
              <a:off x="4374287" y="2605063"/>
              <a:ext cx="470921" cy="692996"/>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Arrow: Right 42">
              <a:extLst>
                <a:ext uri="{FF2B5EF4-FFF2-40B4-BE49-F238E27FC236}">
                  <a16:creationId xmlns:a16="http://schemas.microsoft.com/office/drawing/2014/main" id="{312C51B1-3BB9-727D-CA02-254969E1E928}"/>
                </a:ext>
              </a:extLst>
            </p:cNvPr>
            <p:cNvSpPr/>
            <p:nvPr/>
          </p:nvSpPr>
          <p:spPr>
            <a:xfrm rot="20156370">
              <a:off x="7333700" y="2569483"/>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Arrow: Right 43">
              <a:extLst>
                <a:ext uri="{FF2B5EF4-FFF2-40B4-BE49-F238E27FC236}">
                  <a16:creationId xmlns:a16="http://schemas.microsoft.com/office/drawing/2014/main" id="{8E37CD36-31A9-7DB1-AE75-A20952092606}"/>
                </a:ext>
              </a:extLst>
            </p:cNvPr>
            <p:cNvSpPr/>
            <p:nvPr/>
          </p:nvSpPr>
          <p:spPr>
            <a:xfrm rot="1713836">
              <a:off x="7208249" y="4224715"/>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Arrow: Right 44">
              <a:extLst>
                <a:ext uri="{FF2B5EF4-FFF2-40B4-BE49-F238E27FC236}">
                  <a16:creationId xmlns:a16="http://schemas.microsoft.com/office/drawing/2014/main" id="{2DF21475-4430-0168-8F17-A82B2409B312}"/>
                </a:ext>
              </a:extLst>
            </p:cNvPr>
            <p:cNvSpPr/>
            <p:nvPr/>
          </p:nvSpPr>
          <p:spPr>
            <a:xfrm rot="8634192">
              <a:off x="4576518" y="4247394"/>
              <a:ext cx="484782" cy="715834"/>
            </a:xfrm>
            <a:prstGeom prst="rightArrow">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87B2E11E-7075-546F-C62C-8F4B456AA1C9}"/>
                </a:ext>
              </a:extLst>
            </p:cNvPr>
            <p:cNvSpPr/>
            <p:nvPr/>
          </p:nvSpPr>
          <p:spPr>
            <a:xfrm>
              <a:off x="7628826" y="4173301"/>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c. HSMQT, HSMST, HSMT, HSYC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thủ</a:t>
              </a:r>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18D55434-450D-5198-3DA3-BB46E67B7E86}"/>
                </a:ext>
              </a:extLst>
            </p:cNvPr>
            <p:cNvSpPr/>
            <p:nvPr/>
          </p:nvSpPr>
          <p:spPr>
            <a:xfrm>
              <a:off x="7976839" y="1152292"/>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mục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phạm</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QĐĐT </a:t>
              </a:r>
              <a:r>
                <a:rPr lang="en-US" dirty="0" err="1">
                  <a:latin typeface="Arial" panose="020B0604020202020204" pitchFamily="34" charset="0"/>
                  <a:cs typeface="Arial" panose="020B0604020202020204" pitchFamily="34" charset="0"/>
                </a:rPr>
                <a:t>phê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duyệt</a:t>
              </a: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C0B3D84B-5E8F-9765-85F2-8ECC252166CA}"/>
                </a:ext>
              </a:extLst>
            </p:cNvPr>
            <p:cNvSpPr/>
            <p:nvPr/>
          </p:nvSpPr>
          <p:spPr>
            <a:xfrm>
              <a:off x="4993770" y="129952"/>
              <a:ext cx="2181575" cy="1739882"/>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Tất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HS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F2E3995-B277-7BC9-39E7-B8785B8645E9}"/>
                </a:ext>
              </a:extLst>
            </p:cNvPr>
            <p:cNvSpPr/>
            <p:nvPr/>
          </p:nvSpPr>
          <p:spPr>
            <a:xfrm>
              <a:off x="2393926" y="4295937"/>
              <a:ext cx="2354297" cy="2036817"/>
            </a:xfrm>
            <a:prstGeom prst="ellipse">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d. NT </a:t>
              </a:r>
              <a:r>
                <a:rPr lang="en-US" dirty="0" err="1">
                  <a:latin typeface="Arial" panose="020B0604020202020204" pitchFamily="34" charset="0"/>
                  <a:cs typeface="Arial" panose="020B0604020202020204" pitchFamily="34" charset="0"/>
                </a:rPr>
                <a:t>trúng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cấm</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20929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4B287D-1EC4-C9AC-D866-CF0E2F3A79B6}"/>
              </a:ext>
            </a:extLst>
          </p:cNvPr>
          <p:cNvGrpSpPr/>
          <p:nvPr/>
        </p:nvGrpSpPr>
        <p:grpSpPr>
          <a:xfrm>
            <a:off x="1343378" y="1117600"/>
            <a:ext cx="9505244" cy="4696178"/>
            <a:chOff x="1343378" y="1117600"/>
            <a:chExt cx="9505244" cy="4696178"/>
          </a:xfrm>
        </p:grpSpPr>
        <p:sp>
          <p:nvSpPr>
            <p:cNvPr id="5" name="Oval 4">
              <a:extLst>
                <a:ext uri="{FF2B5EF4-FFF2-40B4-BE49-F238E27FC236}">
                  <a16:creationId xmlns:a16="http://schemas.microsoft.com/office/drawing/2014/main" id="{52168AA7-C22A-0FD5-AFE1-BA0DBA4FAF51}"/>
                </a:ext>
              </a:extLst>
            </p:cNvPr>
            <p:cNvSpPr/>
            <p:nvPr/>
          </p:nvSpPr>
          <p:spPr>
            <a:xfrm>
              <a:off x="4560711" y="1659467"/>
              <a:ext cx="3070578" cy="2980267"/>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latin typeface="Arial" panose="020B0604020202020204" pitchFamily="34" charset="0"/>
                  <a:cs typeface="Arial" panose="020B0604020202020204" pitchFamily="34" charset="0"/>
                </a:rPr>
                <a:t>HỦY THẦU (ĐIỀU 17 – LUẬT 22)</a:t>
              </a:r>
            </a:p>
          </p:txBody>
        </p:sp>
        <p:sp>
          <p:nvSpPr>
            <p:cNvPr id="6" name="Rectangle 5">
              <a:extLst>
                <a:ext uri="{FF2B5EF4-FFF2-40B4-BE49-F238E27FC236}">
                  <a16:creationId xmlns:a16="http://schemas.microsoft.com/office/drawing/2014/main" id="{00BAFC05-E10A-03F9-B9D8-BE94FAEF52DE}"/>
                </a:ext>
              </a:extLst>
            </p:cNvPr>
            <p:cNvSpPr/>
            <p:nvPr/>
          </p:nvSpPr>
          <p:spPr>
            <a:xfrm>
              <a:off x="1343378" y="1117600"/>
              <a:ext cx="2867378" cy="4696178"/>
            </a:xfrm>
            <a:prstGeom prst="rect">
              <a:avLst/>
            </a:prstGeom>
            <a:solidFill>
              <a:schemeClr val="tx2">
                <a:lumMod val="10000"/>
                <a:lumOff val="9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vi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bù</a:t>
              </a:r>
              <a:r>
                <a:rPr lang="en-US" sz="2400" dirty="0">
                  <a:latin typeface="Arial" panose="020B0604020202020204" pitchFamily="34" charset="0"/>
                  <a:cs typeface="Arial" panose="020B0604020202020204" pitchFamily="34" charset="0"/>
                </a:rPr>
                <a:t> chi </a:t>
              </a:r>
              <a:r>
                <a:rPr lang="en-US" sz="2400" dirty="0" err="1">
                  <a:latin typeface="Arial" panose="020B0604020202020204" pitchFamily="34" charset="0"/>
                  <a:cs typeface="Arial" panose="020B0604020202020204" pitchFamily="34" charset="0"/>
                </a:rPr>
                <a:t>phí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endParaRPr lang="en-US"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35E8B31-BD1F-F433-82F2-F94F5285C0AF}"/>
                </a:ext>
              </a:extLst>
            </p:cNvPr>
            <p:cNvSpPr/>
            <p:nvPr/>
          </p:nvSpPr>
          <p:spPr>
            <a:xfrm>
              <a:off x="7981244" y="1117600"/>
              <a:ext cx="2867378" cy="4696178"/>
            </a:xfrm>
            <a:prstGeom prst="rect">
              <a:avLst/>
            </a:prstGeom>
            <a:solidFill>
              <a:schemeClr val="tx2">
                <a:lumMod val="10000"/>
                <a:lumOff val="9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hành</a:t>
              </a:r>
              <a:r>
                <a:rPr lang="en-US" sz="2400" dirty="0">
                  <a:latin typeface="Arial" panose="020B0604020202020204" pitchFamily="34" charset="0"/>
                  <a:cs typeface="Arial" panose="020B0604020202020204" pitchFamily="34" charset="0"/>
                </a:rPr>
                <a:t> HS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HĐ, </a:t>
              </a:r>
              <a:r>
                <a:rPr lang="en-US" sz="2400" dirty="0" err="1">
                  <a:latin typeface="Arial" panose="020B0604020202020204" pitchFamily="34" charset="0"/>
                  <a:cs typeface="Arial" panose="020B0604020202020204" pitchFamily="34" charset="0"/>
                </a:rPr>
                <a:t>thỏa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khung</a:t>
              </a:r>
              <a:endParaRPr lang="en-US" sz="240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29A8B055-934D-4B24-97B1-E53393287798}"/>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err="1">
                <a:solidFill>
                  <a:srgbClr val="FFC000"/>
                </a:solidFill>
                <a:latin typeface="Times New Roman" panose="02020603050405020304" pitchFamily="18" charset="0"/>
              </a:rPr>
              <a:t>Các</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trường</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hợp</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hủy</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thầu</a:t>
            </a:r>
            <a:endParaRPr lang="en-US" sz="4000" dirty="0">
              <a:solidFill>
                <a:srgbClr val="FFC000"/>
              </a:solidFill>
            </a:endParaRPr>
          </a:p>
        </p:txBody>
      </p:sp>
    </p:spTree>
    <p:extLst>
      <p:ext uri="{BB962C8B-B14F-4D97-AF65-F5344CB8AC3E}">
        <p14:creationId xmlns:p14="http://schemas.microsoft.com/office/powerpoint/2010/main" val="3274538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18517A5-7080-3850-458F-DAD548424696}"/>
              </a:ext>
            </a:extLst>
          </p:cNvPr>
          <p:cNvGraphicFramePr>
            <a:graphicFrameLocks noGrp="1"/>
          </p:cNvGraphicFramePr>
          <p:nvPr/>
        </p:nvGraphicFramePr>
        <p:xfrm>
          <a:off x="745772" y="1162050"/>
          <a:ext cx="10611555" cy="4896661"/>
        </p:xfrm>
        <a:graphic>
          <a:graphicData uri="http://schemas.openxmlformats.org/drawingml/2006/table">
            <a:tbl>
              <a:tblPr firstRow="1" bandRow="1">
                <a:tableStyleId>{0505E3EF-67EA-436B-97B2-0124C06EBD24}</a:tableStyleId>
              </a:tblPr>
              <a:tblGrid>
                <a:gridCol w="10611555">
                  <a:extLst>
                    <a:ext uri="{9D8B030D-6E8A-4147-A177-3AD203B41FA5}">
                      <a16:colId xmlns:a16="http://schemas.microsoft.com/office/drawing/2014/main" val="1139202320"/>
                    </a:ext>
                  </a:extLst>
                </a:gridCol>
              </a:tblGrid>
              <a:tr h="4896661">
                <a:tc>
                  <a:txBody>
                    <a:bodyPr/>
                    <a:lstStyle/>
                    <a:p>
                      <a:pPr marL="342900" indent="-342900">
                        <a:spcBef>
                          <a:spcPts val="1200"/>
                        </a:spcBef>
                        <a:spcAft>
                          <a:spcPts val="1200"/>
                        </a:spcAft>
                        <a:buAutoNum type="arabicPeriod"/>
                      </a:pPr>
                      <a:r>
                        <a:rPr lang="en-US" sz="2800" b="0" i="0" dirty="0">
                          <a:latin typeface="Times New Roman" panose="02020603050405020304" pitchFamily="18" charset="0"/>
                          <a:cs typeface="Times New Roman" panose="02020603050405020304" pitchFamily="18" charset="0"/>
                        </a:rPr>
                        <a:t>Khi </a:t>
                      </a:r>
                      <a:r>
                        <a:rPr lang="en-US" sz="2800" b="0" i="0" dirty="0" err="1">
                          <a:latin typeface="Times New Roman" panose="02020603050405020304" pitchFamily="18" charset="0"/>
                          <a:cs typeface="Times New Roman" panose="02020603050405020304" pitchFamily="18" charset="0"/>
                        </a:rPr>
                        <a:t>có</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bằng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chứng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tổ</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chức</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cá</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nhân</a:t>
                      </a:r>
                      <a:r>
                        <a:rPr lang="en-US" sz="2800" b="0" i="0" dirty="0">
                          <a:latin typeface="Times New Roman" panose="02020603050405020304" pitchFamily="18" charset="0"/>
                          <a:cs typeface="Times New Roman" panose="02020603050405020304" pitchFamily="18" charset="0"/>
                        </a:rPr>
                        <a:t> vi </a:t>
                      </a:r>
                      <a:r>
                        <a:rPr lang="en-US" sz="2800" b="0" i="0" dirty="0" err="1">
                          <a:latin typeface="Times New Roman" panose="02020603050405020304" pitchFamily="18" charset="0"/>
                          <a:cs typeface="Times New Roman" panose="02020603050405020304" pitchFamily="18" charset="0"/>
                        </a:rPr>
                        <a:t>phạm</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quy</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định</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tại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Điều</a:t>
                      </a:r>
                      <a:r>
                        <a:rPr lang="en-US" sz="2800" b="0" i="0" dirty="0">
                          <a:latin typeface="Times New Roman" panose="02020603050405020304" pitchFamily="18" charset="0"/>
                          <a:cs typeface="Times New Roman" panose="02020603050405020304" pitchFamily="18" charset="0"/>
                        </a:rPr>
                        <a:t> 16 </a:t>
                      </a:r>
                      <a:r>
                        <a:rPr lang="en-US" sz="2800" b="0" i="0" dirty="0" err="1">
                          <a:latin typeface="Times New Roman" panose="02020603050405020304" pitchFamily="18" charset="0"/>
                          <a:cs typeface="Times New Roman" panose="02020603050405020304" pitchFamily="18" charset="0"/>
                        </a:rPr>
                        <a:t>hoặc</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hành</a:t>
                      </a:r>
                      <a:r>
                        <a:rPr lang="en-US" sz="2800" b="0" i="0" dirty="0">
                          <a:latin typeface="Times New Roman" panose="02020603050405020304" pitchFamily="18" charset="0"/>
                          <a:cs typeface="Times New Roman" panose="02020603050405020304" pitchFamily="18" charset="0"/>
                        </a:rPr>
                        <a:t> vi </a:t>
                      </a:r>
                      <a:r>
                        <a:rPr lang="en-US" sz="2800" b="0" i="0" dirty="0" err="1">
                          <a:latin typeface="Times New Roman" panose="02020603050405020304" pitchFamily="18" charset="0"/>
                          <a:cs typeface="Times New Roman" panose="02020603050405020304" pitchFamily="18" charset="0"/>
                        </a:rPr>
                        <a:t>vi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phạm</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quy</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định</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của</a:t>
                      </a:r>
                      <a:r>
                        <a:rPr lang="en-US" sz="2800" b="0" i="0" dirty="0">
                          <a:latin typeface="Times New Roman" panose="02020603050405020304" pitchFamily="18" charset="0"/>
                          <a:cs typeface="Times New Roman" panose="02020603050405020304" pitchFamily="18" charset="0"/>
                        </a:rPr>
                        <a:t> PL:</a:t>
                      </a:r>
                    </a:p>
                    <a:p>
                      <a:pPr marL="342900" indent="-342900">
                        <a:spcBef>
                          <a:spcPts val="1200"/>
                        </a:spcBef>
                        <a:spcAft>
                          <a:spcPts val="1200"/>
                        </a:spcAft>
                        <a:buAutoNum type="alphaLcParenR"/>
                      </a:pPr>
                      <a:r>
                        <a:rPr lang="en-US" sz="2800" b="0" i="0" dirty="0" err="1">
                          <a:latin typeface="Times New Roman" panose="02020603050405020304" pitchFamily="18" charset="0"/>
                          <a:cs typeface="Times New Roman" panose="02020603050405020304" pitchFamily="18" charset="0"/>
                        </a:rPr>
                        <a:t>Đình</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chỉ</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cuộc</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thầu</a:t>
                      </a:r>
                      <a:endParaRPr lang="en-US" sz="2800" b="0" i="0" dirty="0">
                        <a:latin typeface="Times New Roman" panose="02020603050405020304" pitchFamily="18" charset="0"/>
                        <a:cs typeface="Times New Roman" panose="02020603050405020304" pitchFamily="18" charset="0"/>
                      </a:endParaRPr>
                    </a:p>
                    <a:p>
                      <a:pPr marL="342900" indent="-342900">
                        <a:spcBef>
                          <a:spcPts val="1200"/>
                        </a:spcBef>
                        <a:spcAft>
                          <a:spcPts val="1200"/>
                        </a:spcAft>
                        <a:buAutoNum type="alphaLcParenR"/>
                      </a:pPr>
                      <a:r>
                        <a:rPr lang="en-US" sz="2800" b="0" i="0" dirty="0" err="1">
                          <a:latin typeface="Times New Roman" panose="02020603050405020304" pitchFamily="18" charset="0"/>
                          <a:cs typeface="Times New Roman" panose="02020603050405020304" pitchFamily="18" charset="0"/>
                        </a:rPr>
                        <a:t>Không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công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nhận</a:t>
                      </a:r>
                      <a:r>
                        <a:rPr lang="en-US" sz="2800" b="0" i="0" dirty="0">
                          <a:latin typeface="Times New Roman" panose="02020603050405020304" pitchFamily="18" charset="0"/>
                          <a:cs typeface="Times New Roman" panose="02020603050405020304" pitchFamily="18" charset="0"/>
                        </a:rPr>
                        <a:t> KQLCNT, NĐT</a:t>
                      </a:r>
                    </a:p>
                    <a:p>
                      <a:pPr marL="342900" indent="-342900">
                        <a:spcBef>
                          <a:spcPts val="1200"/>
                        </a:spcBef>
                        <a:spcAft>
                          <a:spcPts val="1200"/>
                        </a:spcAft>
                        <a:buAutoNum type="alphaLcParenR"/>
                      </a:pPr>
                      <a:r>
                        <a:rPr lang="en-US" sz="2800" b="0" i="0" dirty="0" err="1">
                          <a:latin typeface="Times New Roman" panose="02020603050405020304" pitchFamily="18" charset="0"/>
                          <a:cs typeface="Times New Roman" panose="02020603050405020304" pitchFamily="18" charset="0"/>
                        </a:rPr>
                        <a:t>Xử</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lý</a:t>
                      </a:r>
                      <a:r>
                        <a:rPr lang="en-US" sz="2800" b="0" i="0" dirty="0">
                          <a:latin typeface="Times New Roman" panose="02020603050405020304" pitchFamily="18" charset="0"/>
                          <a:cs typeface="Times New Roman" panose="02020603050405020304" pitchFamily="18" charset="0"/>
                        </a:rPr>
                        <a:t> vi </a:t>
                      </a:r>
                      <a:r>
                        <a:rPr lang="en-US" sz="2800" b="0" i="0" dirty="0" err="1">
                          <a:latin typeface="Times New Roman" panose="02020603050405020304" pitchFamily="18" charset="0"/>
                          <a:cs typeface="Times New Roman" panose="02020603050405020304" pitchFamily="18" charset="0"/>
                        </a:rPr>
                        <a:t>phạm</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trong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đấu</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thầu</a:t>
                      </a:r>
                      <a:endParaRPr lang="en-US" sz="2800" b="0" i="0" dirty="0">
                        <a:latin typeface="Times New Roman" panose="02020603050405020304" pitchFamily="18" charset="0"/>
                        <a:cs typeface="Times New Roman" panose="02020603050405020304" pitchFamily="18" charset="0"/>
                      </a:endParaRPr>
                    </a:p>
                    <a:p>
                      <a:pPr marL="0" indent="0">
                        <a:spcBef>
                          <a:spcPts val="1200"/>
                        </a:spcBef>
                        <a:spcAft>
                          <a:spcPts val="1200"/>
                        </a:spcAft>
                        <a:buNone/>
                      </a:pPr>
                      <a:r>
                        <a:rPr lang="en-US" sz="2800" b="0" i="0" dirty="0">
                          <a:latin typeface="Times New Roman" panose="02020603050405020304" pitchFamily="18" charset="0"/>
                          <a:cs typeface="Times New Roman" panose="02020603050405020304" pitchFamily="18" charset="0"/>
                        </a:rPr>
                        <a:t>2. Văn </a:t>
                      </a:r>
                      <a:r>
                        <a:rPr lang="en-US" sz="2800" b="0" i="0" dirty="0" err="1">
                          <a:latin typeface="Times New Roman" panose="02020603050405020304" pitchFamily="18" charset="0"/>
                          <a:cs typeface="Times New Roman" panose="02020603050405020304" pitchFamily="18" charset="0"/>
                        </a:rPr>
                        <a:t>bản</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đình</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chỉ</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không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công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nhận</a:t>
                      </a:r>
                      <a:r>
                        <a:rPr lang="en-US" sz="2800" b="0" i="0" dirty="0">
                          <a:latin typeface="Times New Roman" panose="02020603050405020304" pitchFamily="18" charset="0"/>
                          <a:cs typeface="Times New Roman" panose="02020603050405020304" pitchFamily="18" charset="0"/>
                        </a:rPr>
                        <a:t> KQLCNT, NĐT </a:t>
                      </a:r>
                      <a:r>
                        <a:rPr lang="en-US" sz="2800" b="0" i="0" dirty="0" err="1">
                          <a:latin typeface="Times New Roman" panose="02020603050405020304" pitchFamily="18" charset="0"/>
                          <a:cs typeface="Times New Roman" panose="02020603050405020304" pitchFamily="18" charset="0"/>
                        </a:rPr>
                        <a:t>phải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nêu</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rõ</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lý</a:t>
                      </a:r>
                      <a:r>
                        <a:rPr lang="en-US" sz="2800" b="0" i="0" dirty="0">
                          <a:latin typeface="Times New Roman" panose="02020603050405020304" pitchFamily="18" charset="0"/>
                          <a:cs typeface="Times New Roman" panose="02020603050405020304" pitchFamily="18" charset="0"/>
                        </a:rPr>
                        <a:t> do, </a:t>
                      </a:r>
                      <a:r>
                        <a:rPr lang="en-US" sz="2800" b="0" i="0" dirty="0" err="1">
                          <a:latin typeface="Times New Roman" panose="02020603050405020304" pitchFamily="18" charset="0"/>
                          <a:cs typeface="Times New Roman" panose="02020603050405020304" pitchFamily="18" charset="0"/>
                        </a:rPr>
                        <a:t>nội</a:t>
                      </a:r>
                      <a:r>
                        <a:rPr lang="en-US" sz="2800" b="0" i="0" dirty="0">
                          <a:latin typeface="Times New Roman" panose="02020603050405020304" pitchFamily="18" charset="0"/>
                          <a:cs typeface="Times New Roman" panose="02020603050405020304" pitchFamily="18" charset="0"/>
                        </a:rPr>
                        <a:t> dung, </a:t>
                      </a:r>
                      <a:r>
                        <a:rPr lang="en-US" sz="2800" b="0" i="0" dirty="0" err="1">
                          <a:latin typeface="Times New Roman" panose="02020603050405020304" pitchFamily="18" charset="0"/>
                          <a:cs typeface="Times New Roman" panose="02020603050405020304" pitchFamily="18" charset="0"/>
                        </a:rPr>
                        <a:t>biện</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pháp</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và</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thời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gian</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khắc</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phục</a:t>
                      </a:r>
                      <a:r>
                        <a:rPr lang="en-US" sz="2800" b="0" i="0" dirty="0">
                          <a:latin typeface="Times New Roman" panose="02020603050405020304" pitchFamily="18" charset="0"/>
                          <a:cs typeface="Times New Roman" panose="02020603050405020304" pitchFamily="18" charset="0"/>
                        </a:rPr>
                        <a:t> vi </a:t>
                      </a:r>
                      <a:r>
                        <a:rPr lang="en-US" sz="2800" b="0" i="0" dirty="0" err="1">
                          <a:latin typeface="Times New Roman" panose="02020603050405020304" pitchFamily="18" charset="0"/>
                          <a:cs typeface="Times New Roman" panose="02020603050405020304" pitchFamily="18" charset="0"/>
                        </a:rPr>
                        <a:t>phạm</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về</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đấu</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thầu</a:t>
                      </a:r>
                      <a:endParaRPr lang="en-US" sz="2800" b="0" i="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717407871"/>
                  </a:ext>
                </a:extLst>
              </a:tr>
            </a:tbl>
          </a:graphicData>
        </a:graphic>
      </p:graphicFrame>
      <p:sp>
        <p:nvSpPr>
          <p:cNvPr id="2" name="TextBox 1">
            <a:extLst>
              <a:ext uri="{FF2B5EF4-FFF2-40B4-BE49-F238E27FC236}">
                <a16:creationId xmlns:a16="http://schemas.microsoft.com/office/drawing/2014/main" id="{3FC47ACC-04CF-AE35-2035-FA5074C4B86C}"/>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err="1">
                <a:solidFill>
                  <a:srgbClr val="FFC000"/>
                </a:solidFill>
                <a:latin typeface="Times New Roman" panose="02020603050405020304" pitchFamily="18" charset="0"/>
              </a:rPr>
              <a:t>Đình</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chỉ</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cuộc</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thầu</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không</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công</a:t>
            </a:r>
            <a:r>
              <a:rPr lang="en-US" sz="4000" b="1" dirty="0">
                <a:solidFill>
                  <a:srgbClr val="FFC000"/>
                </a:solidFill>
                <a:latin typeface="Times New Roman" panose="02020603050405020304" pitchFamily="18" charset="0"/>
              </a:rPr>
              <a:t> </a:t>
            </a:r>
            <a:r>
              <a:rPr lang="en-US" sz="4000" b="1" dirty="0" err="1">
                <a:solidFill>
                  <a:srgbClr val="FFC000"/>
                </a:solidFill>
                <a:latin typeface="Times New Roman" panose="02020603050405020304" pitchFamily="18" charset="0"/>
              </a:rPr>
              <a:t>nhận</a:t>
            </a:r>
            <a:r>
              <a:rPr lang="en-US" sz="4000" b="1" dirty="0">
                <a:solidFill>
                  <a:srgbClr val="FFC000"/>
                </a:solidFill>
                <a:latin typeface="Times New Roman" panose="02020603050405020304" pitchFamily="18" charset="0"/>
              </a:rPr>
              <a:t> KQLCNT</a:t>
            </a:r>
          </a:p>
        </p:txBody>
      </p:sp>
    </p:spTree>
    <p:extLst>
      <p:ext uri="{BB962C8B-B14F-4D97-AF65-F5344CB8AC3E}">
        <p14:creationId xmlns:p14="http://schemas.microsoft.com/office/powerpoint/2010/main" val="1023331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2B19-0821-6762-FD3C-9F03C73CDB4A}"/>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684151E-3BB2-BE50-CC94-EF18BF0B3302}"/>
              </a:ext>
            </a:extLst>
          </p:cNvPr>
          <p:cNvGraphicFramePr>
            <a:graphicFrameLocks noGrp="1"/>
          </p:cNvGraphicFramePr>
          <p:nvPr>
            <p:extLst>
              <p:ext uri="{D42A27DB-BD31-4B8C-83A1-F6EECF244321}">
                <p14:modId xmlns:p14="http://schemas.microsoft.com/office/powerpoint/2010/main" val="1608872179"/>
              </p:ext>
            </p:extLst>
          </p:nvPr>
        </p:nvGraphicFramePr>
        <p:xfrm>
          <a:off x="1409491" y="1364415"/>
          <a:ext cx="9692158" cy="4313713"/>
        </p:xfrm>
        <a:graphic>
          <a:graphicData uri="http://schemas.openxmlformats.org/drawingml/2006/table">
            <a:tbl>
              <a:tblPr firstRow="1" bandRow="1">
                <a:tableStyleId>{0505E3EF-67EA-436B-97B2-0124C06EBD24}</a:tableStyleId>
              </a:tblPr>
              <a:tblGrid>
                <a:gridCol w="1642763">
                  <a:extLst>
                    <a:ext uri="{9D8B030D-6E8A-4147-A177-3AD203B41FA5}">
                      <a16:colId xmlns:a16="http://schemas.microsoft.com/office/drawing/2014/main" val="1405117165"/>
                    </a:ext>
                  </a:extLst>
                </a:gridCol>
                <a:gridCol w="8049395">
                  <a:extLst>
                    <a:ext uri="{9D8B030D-6E8A-4147-A177-3AD203B41FA5}">
                      <a16:colId xmlns:a16="http://schemas.microsoft.com/office/drawing/2014/main" val="3778448429"/>
                    </a:ext>
                  </a:extLst>
                </a:gridCol>
              </a:tblGrid>
              <a:tr h="1301614">
                <a:tc rowSpan="3">
                  <a:txBody>
                    <a:bodyPr/>
                    <a:lstStyle/>
                    <a:p>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đồng</a:t>
                      </a:r>
                      <a:endParaRPr lang="en-US" sz="2400" dirty="0">
                        <a:latin typeface="Arial" panose="020B0604020202020204" pitchFamily="34" charset="0"/>
                        <a:cs typeface="Arial" panose="020B0604020202020204" pitchFamily="34" charset="0"/>
                      </a:endParaRPr>
                    </a:p>
                  </a:txBody>
                  <a:tcPr/>
                </a:tc>
                <a:tc>
                  <a:txBody>
                    <a:bodyPr/>
                    <a:lstStyle/>
                    <a:p>
                      <a:pPr algn="just"/>
                      <a:r>
                        <a:rPr lang="en-US" sz="2400" b="0" dirty="0" err="1">
                          <a:latin typeface="Arial" panose="020B0604020202020204" pitchFamily="34" charset="0"/>
                          <a:cs typeface="Arial" panose="020B0604020202020204" pitchFamily="34" charset="0"/>
                        </a:rPr>
                        <a:t>Các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bên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ký</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kết</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trách</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nhiệm</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thực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hiện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đồng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đã</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ký</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kết</a:t>
                      </a:r>
                      <a:endParaRPr lang="en-US" sz="2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23967690"/>
                  </a:ext>
                </a:extLst>
              </a:tr>
              <a:tr h="1301614">
                <a:tc vMerge="1">
                  <a:txBody>
                    <a:bodyPr/>
                    <a:lstStyle/>
                    <a:p>
                      <a:endParaRPr lang="en-US"/>
                    </a:p>
                  </a:txBody>
                  <a:tcPr/>
                </a:tc>
                <a:tc>
                  <a:txBody>
                    <a:bodyPr/>
                    <a:lstStyle/>
                    <a:p>
                      <a:pPr algn="just"/>
                      <a:r>
                        <a:rPr lang="en-US" sz="2400" b="0" dirty="0" err="1">
                          <a:latin typeface="Arial" panose="020B0604020202020204" pitchFamily="34" charset="0"/>
                          <a:cs typeface="Arial" panose="020B0604020202020204" pitchFamily="34" charset="0"/>
                        </a:rPr>
                        <a:t>Bảo</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đảm</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trung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thực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hợp</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tác</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và</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đúng</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luật</a:t>
                      </a:r>
                      <a:endParaRPr lang="en-US" sz="2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61170018"/>
                  </a:ext>
                </a:extLst>
              </a:tr>
              <a:tr h="1710485">
                <a:tc vMerge="1">
                  <a:txBody>
                    <a:bodyPr/>
                    <a:lstStyle/>
                    <a:p>
                      <a:endParaRPr lang="en-US"/>
                    </a:p>
                  </a:txBody>
                  <a:tcPr/>
                </a:tc>
                <a:tc>
                  <a:txBody>
                    <a:bodyPr/>
                    <a:lstStyle/>
                    <a:p>
                      <a:pPr algn="just"/>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48358598"/>
                  </a:ext>
                </a:extLst>
              </a:tr>
            </a:tbl>
          </a:graphicData>
        </a:graphic>
      </p:graphicFrame>
      <p:sp>
        <p:nvSpPr>
          <p:cNvPr id="2" name="TextBox 1">
            <a:extLst>
              <a:ext uri="{FF2B5EF4-FFF2-40B4-BE49-F238E27FC236}">
                <a16:creationId xmlns:a16="http://schemas.microsoft.com/office/drawing/2014/main" id="{B3106ADD-597B-8A23-C5D0-23B5445E2681}"/>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HỢP ĐỒNG</a:t>
            </a:r>
            <a:endParaRPr lang="en-US" sz="4000" dirty="0">
              <a:solidFill>
                <a:srgbClr val="FFC000"/>
              </a:solidFill>
            </a:endParaRPr>
          </a:p>
        </p:txBody>
      </p:sp>
    </p:spTree>
    <p:extLst>
      <p:ext uri="{BB962C8B-B14F-4D97-AF65-F5344CB8AC3E}">
        <p14:creationId xmlns:p14="http://schemas.microsoft.com/office/powerpoint/2010/main" val="1961364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25002-BC03-8C81-49B4-4EA21D6B5623}"/>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180B248-6DB8-965A-3F8D-7CE9BA4B8949}"/>
              </a:ext>
            </a:extLst>
          </p:cNvPr>
          <p:cNvSpPr/>
          <p:nvPr/>
        </p:nvSpPr>
        <p:spPr>
          <a:xfrm>
            <a:off x="1861369" y="1032734"/>
            <a:ext cx="9025666" cy="50286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500" dirty="0" err="1">
                <a:latin typeface="Arial" panose="020B0604020202020204" pitchFamily="34" charset="0"/>
                <a:cs typeface="Arial" panose="020B0604020202020204" pitchFamily="34" charset="0"/>
              </a:rPr>
              <a:t>Sửa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đổi</a:t>
            </a:r>
            <a:r>
              <a:rPr lang="en-US" sz="2500" dirty="0">
                <a:latin typeface="Arial" panose="020B0604020202020204" pitchFamily="34" charset="0"/>
                <a:cs typeface="Arial" panose="020B0604020202020204" pitchFamily="34" charset="0"/>
              </a:rPr>
              <a:t> HĐ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trường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hợp</a:t>
            </a:r>
            <a:endParaRPr lang="en-US" sz="25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E19A327-3077-C532-2317-98E8C78EA920}"/>
              </a:ext>
            </a:extLst>
          </p:cNvPr>
          <p:cNvSpPr/>
          <p:nvPr/>
        </p:nvSpPr>
        <p:spPr>
          <a:xfrm>
            <a:off x="1861369" y="4092349"/>
            <a:ext cx="9025666" cy="50286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500" dirty="0" err="1">
                <a:latin typeface="Arial" panose="020B0604020202020204" pitchFamily="34" charset="0"/>
                <a:cs typeface="Arial" panose="020B0604020202020204" pitchFamily="34" charset="0"/>
              </a:rPr>
              <a:t>Nội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đổi</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gồm</a:t>
            </a:r>
            <a:endParaRPr lang="en-US"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45B3E79-4615-42AF-A628-BCAD8D6CC623}"/>
              </a:ext>
            </a:extLst>
          </p:cNvPr>
          <p:cNvSpPr txBox="1"/>
          <p:nvPr/>
        </p:nvSpPr>
        <p:spPr>
          <a:xfrm>
            <a:off x="2189477" y="1535602"/>
            <a:ext cx="8369449" cy="253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thỏa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Theo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hưởng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lỗi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CĐT.</a:t>
            </a:r>
          </a:p>
        </p:txBody>
      </p:sp>
      <p:sp>
        <p:nvSpPr>
          <p:cNvPr id="3" name="TextBox 2">
            <a:extLst>
              <a:ext uri="{FF2B5EF4-FFF2-40B4-BE49-F238E27FC236}">
                <a16:creationId xmlns:a16="http://schemas.microsoft.com/office/drawing/2014/main" id="{1D139BF7-4E37-AAA7-4611-BB25ECE53510}"/>
              </a:ext>
            </a:extLst>
          </p:cNvPr>
          <p:cNvSpPr txBox="1"/>
          <p:nvPr/>
        </p:nvSpPr>
        <p:spPr>
          <a:xfrm>
            <a:off x="2189476" y="4572497"/>
            <a:ext cx="8369449" cy="17030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err="1">
                <a:latin typeface="Arial" panose="020B0604020202020204" pitchFamily="34" charset="0"/>
                <a:cs typeface="Arial" panose="020B0604020202020204" pitchFamily="34" charset="0"/>
              </a:rPr>
              <a:t>Khối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tùy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thêm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nội</a:t>
            </a:r>
            <a:r>
              <a:rPr lang="en-US" dirty="0">
                <a:latin typeface="Arial" panose="020B0604020202020204" pitchFamily="34" charset="0"/>
                <a:cs typeface="Arial" panose="020B0604020202020204" pitchFamily="34" charset="0"/>
              </a:rPr>
              <a:t> dung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thoải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tùy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thêm</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ED488C3-722C-E778-B8DC-62993B24FBDD}"/>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HỢP ĐỒNG</a:t>
            </a:r>
            <a:endParaRPr lang="en-US" sz="4000" dirty="0">
              <a:solidFill>
                <a:srgbClr val="FFC000"/>
              </a:solidFill>
            </a:endParaRPr>
          </a:p>
        </p:txBody>
      </p:sp>
    </p:spTree>
    <p:extLst>
      <p:ext uri="{BB962C8B-B14F-4D97-AF65-F5344CB8AC3E}">
        <p14:creationId xmlns:p14="http://schemas.microsoft.com/office/powerpoint/2010/main" val="4223942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8350-FDAF-5F0E-8A55-BC6CFFC4828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A433A6F-9BDE-BDDF-6BD2-67404EB5F8EB}"/>
              </a:ext>
            </a:extLst>
          </p:cNvPr>
          <p:cNvSpPr/>
          <p:nvPr/>
        </p:nvSpPr>
        <p:spPr>
          <a:xfrm>
            <a:off x="1054250" y="848681"/>
            <a:ext cx="10520978" cy="50286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chỉnh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mốc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hoàn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trường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hợp</a:t>
            </a:r>
            <a:endParaRPr lang="en-US" sz="25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E7A7E8F8-663F-3B14-3241-C9E5A76C9C54}"/>
              </a:ext>
            </a:extLst>
          </p:cNvPr>
          <p:cNvSpPr/>
          <p:nvPr/>
        </p:nvSpPr>
        <p:spPr>
          <a:xfrm>
            <a:off x="1054250" y="4092349"/>
            <a:ext cx="10520978" cy="50286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500" dirty="0" err="1">
                <a:latin typeface="Arial" panose="020B0604020202020204" pitchFamily="34" charset="0"/>
                <a:cs typeface="Arial" panose="020B0604020202020204" pitchFamily="34" charset="0"/>
              </a:rPr>
              <a:t>Nội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đổi</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gồm</a:t>
            </a:r>
            <a:endParaRPr lang="en-US"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CC4BFFC-6CDB-AFFD-BFDC-61F2D9924A17}"/>
              </a:ext>
            </a:extLst>
          </p:cNvPr>
          <p:cNvSpPr txBox="1"/>
          <p:nvPr/>
        </p:nvSpPr>
        <p:spPr>
          <a:xfrm>
            <a:off x="1195598" y="1345079"/>
            <a:ext cx="10282812"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Bất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NT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phạm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bên</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phạm</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phạm</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cung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ảnh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hưởng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mục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CĐT;</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thỏa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dừng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lỗi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CĐT;</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Tạm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dừng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lỗi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CĐT, NT</a:t>
            </a:r>
          </a:p>
        </p:txBody>
      </p:sp>
      <p:sp>
        <p:nvSpPr>
          <p:cNvPr id="3" name="TextBox 2">
            <a:extLst>
              <a:ext uri="{FF2B5EF4-FFF2-40B4-BE49-F238E27FC236}">
                <a16:creationId xmlns:a16="http://schemas.microsoft.com/office/drawing/2014/main" id="{113B444D-49D7-97A9-88D4-42BE0B144AC6}"/>
              </a:ext>
            </a:extLst>
          </p:cNvPr>
          <p:cNvSpPr txBox="1"/>
          <p:nvPr/>
        </p:nvSpPr>
        <p:spPr>
          <a:xfrm>
            <a:off x="1195598" y="4572497"/>
            <a:ext cx="10282812" cy="1477328"/>
          </a:xfrm>
          <a:prstGeom prst="rect">
            <a:avLst/>
          </a:prstGeom>
          <a:noFill/>
        </p:spPr>
        <p:txBody>
          <a:bodyPr wrap="square">
            <a:spAutoFit/>
          </a:bodyPr>
          <a:lstStyle/>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Sửa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phép</a:t>
            </a:r>
            <a:r>
              <a:rPr lang="en-US"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sắm</a:t>
            </a:r>
            <a:r>
              <a:rPr lang="en-US"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sắm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gồm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đảm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đầu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sắm</a:t>
            </a:r>
            <a:r>
              <a:rPr lang="en-US"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1855DD94-D7A7-863C-C16D-DC49F331D2AB}"/>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HỢP ĐỒNG</a:t>
            </a:r>
            <a:endParaRPr lang="en-US" sz="4000" dirty="0">
              <a:solidFill>
                <a:srgbClr val="FFC000"/>
              </a:solidFill>
            </a:endParaRPr>
          </a:p>
        </p:txBody>
      </p:sp>
    </p:spTree>
    <p:extLst>
      <p:ext uri="{BB962C8B-B14F-4D97-AF65-F5344CB8AC3E}">
        <p14:creationId xmlns:p14="http://schemas.microsoft.com/office/powerpoint/2010/main" val="386512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357D093-91F8-DC47-E012-BED064945A02}"/>
              </a:ext>
            </a:extLst>
          </p:cNvPr>
          <p:cNvSpPr/>
          <p:nvPr/>
        </p:nvSpPr>
        <p:spPr>
          <a:xfrm>
            <a:off x="2017643" y="1278544"/>
            <a:ext cx="2653747" cy="45322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9839238-3C3E-2C01-96DC-9AEBE6747936}"/>
              </a:ext>
            </a:extLst>
          </p:cNvPr>
          <p:cNvSpPr txBox="1"/>
          <p:nvPr/>
        </p:nvSpPr>
        <p:spPr>
          <a:xfrm>
            <a:off x="2315817" y="2067338"/>
            <a:ext cx="2057400" cy="2062103"/>
          </a:xfrm>
          <a:prstGeom prst="rect">
            <a:avLst/>
          </a:prstGeom>
          <a:noFill/>
        </p:spPr>
        <p:txBody>
          <a:bodyPr wrap="square" rtlCol="0">
            <a:spAutoFit/>
          </a:bodyPr>
          <a:lstStyle/>
          <a:p>
            <a:pPr algn="ctr"/>
            <a:endParaRPr lang="en-US" sz="3200" b="1" dirty="0">
              <a:latin typeface="Arial" panose="020B0604020202020204" pitchFamily="34" charset="0"/>
              <a:cs typeface="Arial" panose="020B0604020202020204" pitchFamily="34" charset="0"/>
            </a:endParaRPr>
          </a:p>
          <a:p>
            <a:pPr algn="ctr"/>
            <a:r>
              <a:rPr lang="en-US" sz="3200" b="1" dirty="0" err="1">
                <a:latin typeface="Arial" panose="020B0604020202020204" pitchFamily="34" charset="0"/>
                <a:cs typeface="Arial" panose="020B0604020202020204" pitchFamily="34" charset="0"/>
              </a:rPr>
              <a:t>Đối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tượng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dụng</a:t>
            </a:r>
            <a:endParaRPr lang="en-US" sz="3200" b="1" dirty="0">
              <a:latin typeface="Arial" panose="020B060402020202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071F72EE-1292-4E73-FCFF-C1C7A6DFE6DC}"/>
              </a:ext>
            </a:extLst>
          </p:cNvPr>
          <p:cNvSpPr/>
          <p:nvPr/>
        </p:nvSpPr>
        <p:spPr>
          <a:xfrm>
            <a:off x="4671390" y="700709"/>
            <a:ext cx="5754757" cy="5456582"/>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A03E2F9-282D-5D9E-C367-068D2BE73BC6}"/>
              </a:ext>
            </a:extLst>
          </p:cNvPr>
          <p:cNvSpPr txBox="1"/>
          <p:nvPr/>
        </p:nvSpPr>
        <p:spPr>
          <a:xfrm>
            <a:off x="5124104" y="2497976"/>
            <a:ext cx="3498574" cy="1862048"/>
          </a:xfrm>
          <a:prstGeom prst="rect">
            <a:avLst/>
          </a:prstGeom>
          <a:noFill/>
        </p:spPr>
        <p:txBody>
          <a:bodyPr wrap="square" rtlCol="0">
            <a:spAutoFit/>
          </a:bodyPr>
          <a:lstStyle/>
          <a:p>
            <a:pPr algn="just"/>
            <a:r>
              <a:rPr lang="en-US" sz="2300" dirty="0">
                <a:latin typeface="Arial" panose="020B0604020202020204" pitchFamily="34" charset="0"/>
                <a:cs typeface="Arial" panose="020B0604020202020204" pitchFamily="34" charset="0"/>
              </a:rPr>
              <a:t>4.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hợp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còn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lại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tự</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quyết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định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chọn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áp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dụng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bộ</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hoặc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điều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khoản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điểm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cụ</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thể</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Luật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này</a:t>
            </a:r>
            <a:endParaRPr lang="en-US" sz="23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E96745-25F8-B96F-2794-58540F7C8BE8}"/>
              </a:ext>
            </a:extLst>
          </p:cNvPr>
          <p:cNvSpPr txBox="1"/>
          <p:nvPr/>
        </p:nvSpPr>
        <p:spPr>
          <a:xfrm>
            <a:off x="0" y="16007"/>
            <a:ext cx="12192000" cy="646331"/>
          </a:xfrm>
          <a:prstGeom prst="rect">
            <a:avLst/>
          </a:prstGeom>
          <a:solidFill>
            <a:srgbClr val="0070C0"/>
          </a:solidFill>
        </p:spPr>
        <p:txBody>
          <a:bodyPr wrap="square" rtlCol="0">
            <a:spAutoFit/>
          </a:bodyPr>
          <a:lstStyle/>
          <a:p>
            <a:pPr algn="ctr" rtl="0"/>
            <a:r>
              <a:rPr lang="vi-VN" sz="3600" b="1" i="0" u="none" strike="noStrike" kern="1200" baseline="0" dirty="0">
                <a:solidFill>
                  <a:srgbClr val="FFC000"/>
                </a:solidFill>
                <a:latin typeface="Times New Roman" panose="02020603050405020304" pitchFamily="18" charset="0"/>
              </a:rPr>
              <a:t>ĐỐI TƯỢNG </a:t>
            </a:r>
            <a:r>
              <a:rPr lang="en-US" sz="3600" b="1" dirty="0">
                <a:solidFill>
                  <a:srgbClr val="FFC000"/>
                </a:solidFill>
                <a:latin typeface="Times New Roman" panose="02020603050405020304" pitchFamily="18" charset="0"/>
              </a:rPr>
              <a:t>Á</a:t>
            </a:r>
            <a:r>
              <a:rPr lang="vi-VN" sz="3600" b="1" i="0" u="none" strike="noStrike" kern="1200" baseline="0" dirty="0">
                <a:solidFill>
                  <a:srgbClr val="FFC000"/>
                </a:solidFill>
                <a:latin typeface="Times New Roman" panose="02020603050405020304" pitchFamily="18" charset="0"/>
              </a:rPr>
              <a:t>P DỤNG</a:t>
            </a:r>
            <a:endParaRPr lang="vi-VN" sz="3600" b="0" i="0" u="none" strike="noStrike" kern="1200" baseline="0" dirty="0">
              <a:solidFill>
                <a:srgbClr val="FFC000"/>
              </a:solidFill>
              <a:latin typeface="Times New Roman" panose="02020603050405020304" pitchFamily="18" charset="0"/>
            </a:endParaRPr>
          </a:p>
        </p:txBody>
      </p:sp>
    </p:spTree>
    <p:extLst>
      <p:ext uri="{BB962C8B-B14F-4D97-AF65-F5344CB8AC3E}">
        <p14:creationId xmlns:p14="http://schemas.microsoft.com/office/powerpoint/2010/main" val="2359185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C5627-EA84-875B-3C6A-6DCFE271769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3E9806-0830-3215-6AFB-28F588A2AC8E}"/>
              </a:ext>
            </a:extLst>
          </p:cNvPr>
          <p:cNvSpPr/>
          <p:nvPr/>
        </p:nvSpPr>
        <p:spPr>
          <a:xfrm>
            <a:off x="962434" y="1632558"/>
            <a:ext cx="10520978" cy="93708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đổi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đổi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lượng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sau</a:t>
            </a:r>
            <a:endParaRPr lang="en-US"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0C119F3-2C18-C203-A34F-FA0FFEB6AF98}"/>
              </a:ext>
            </a:extLst>
          </p:cNvPr>
          <p:cNvSpPr txBox="1"/>
          <p:nvPr/>
        </p:nvSpPr>
        <p:spPr>
          <a:xfrm>
            <a:off x="1355463" y="2570258"/>
            <a:ext cx="9734921"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KHLCNT; </a:t>
            </a:r>
            <a:r>
              <a:rPr lang="en-US" sz="2000" dirty="0" err="1">
                <a:latin typeface="Arial" panose="020B0604020202020204" pitchFamily="34" charset="0"/>
                <a:cs typeface="Arial" panose="020B0604020202020204" pitchFamily="34" charset="0"/>
              </a:rPr>
              <a:t>trường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phê</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duyệt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KHLCNT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vượt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DC06F0B-3094-6F08-B75B-49C99929261B}"/>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HỢP ĐỒNG</a:t>
            </a:r>
            <a:endParaRPr lang="en-US" sz="4000" dirty="0">
              <a:solidFill>
                <a:srgbClr val="FFC000"/>
              </a:solidFill>
            </a:endParaRPr>
          </a:p>
        </p:txBody>
      </p:sp>
    </p:spTree>
    <p:extLst>
      <p:ext uri="{BB962C8B-B14F-4D97-AF65-F5344CB8AC3E}">
        <p14:creationId xmlns:p14="http://schemas.microsoft.com/office/powerpoint/2010/main" val="2338287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D3CB-9515-DA7E-C0BE-0FBCBB39ABED}"/>
            </a:ext>
          </a:extLst>
        </p:cNvPr>
        <p:cNvGrpSpPr/>
        <p:nvPr/>
      </p:nvGrpSpPr>
      <p:grpSpPr>
        <a:xfrm>
          <a:off x="0" y="0"/>
          <a:ext cx="0" cy="0"/>
          <a:chOff x="0" y="0"/>
          <a:chExt cx="0" cy="0"/>
        </a:xfrm>
      </p:grpSpPr>
      <p:sp>
        <p:nvSpPr>
          <p:cNvPr id="2" name="Flowchart: Manual Operation 1">
            <a:extLst>
              <a:ext uri="{FF2B5EF4-FFF2-40B4-BE49-F238E27FC236}">
                <a16:creationId xmlns:a16="http://schemas.microsoft.com/office/drawing/2014/main" id="{B2DF0C65-D2F1-1096-C0B1-8D85B788668A}"/>
              </a:ext>
            </a:extLst>
          </p:cNvPr>
          <p:cNvSpPr/>
          <p:nvPr/>
        </p:nvSpPr>
        <p:spPr>
          <a:xfrm rot="16200000">
            <a:off x="-269661" y="2054417"/>
            <a:ext cx="5117952" cy="3160647"/>
          </a:xfrm>
          <a:prstGeom prst="flowChartManualOperation">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Flowchart: Manual Operation 2">
            <a:extLst>
              <a:ext uri="{FF2B5EF4-FFF2-40B4-BE49-F238E27FC236}">
                <a16:creationId xmlns:a16="http://schemas.microsoft.com/office/drawing/2014/main" id="{690FED50-2604-7FF8-B982-AF9915D85BCF}"/>
              </a:ext>
            </a:extLst>
          </p:cNvPr>
          <p:cNvSpPr/>
          <p:nvPr/>
        </p:nvSpPr>
        <p:spPr>
          <a:xfrm rot="16200000">
            <a:off x="7476237" y="2226697"/>
            <a:ext cx="5117952" cy="2816088"/>
          </a:xfrm>
          <a:prstGeom prst="flowChartManualOperation">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lowchart: Manual Operation 3">
            <a:extLst>
              <a:ext uri="{FF2B5EF4-FFF2-40B4-BE49-F238E27FC236}">
                <a16:creationId xmlns:a16="http://schemas.microsoft.com/office/drawing/2014/main" id="{37FB4133-5999-24E2-0B44-D4F76C155636}"/>
              </a:ext>
            </a:extLst>
          </p:cNvPr>
          <p:cNvSpPr/>
          <p:nvPr/>
        </p:nvSpPr>
        <p:spPr>
          <a:xfrm rot="16200000">
            <a:off x="3809317" y="2025222"/>
            <a:ext cx="5117952" cy="3219036"/>
          </a:xfrm>
          <a:prstGeom prst="flowChartManualOperation">
            <a:avLst/>
          </a:prstGeom>
          <a:solidFill>
            <a:schemeClr val="tx2">
              <a:lumMod val="25000"/>
              <a:lumOff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3F6CD9CC-1F03-5C53-B450-BC7B22E36F3A}"/>
              </a:ext>
            </a:extLst>
          </p:cNvPr>
          <p:cNvSpPr txBox="1"/>
          <p:nvPr/>
        </p:nvSpPr>
        <p:spPr>
          <a:xfrm>
            <a:off x="708987" y="2076226"/>
            <a:ext cx="3160647" cy="2949525"/>
          </a:xfrm>
          <a:prstGeom prst="rect">
            <a:avLst/>
          </a:prstGeom>
          <a:noFill/>
        </p:spPr>
        <p:txBody>
          <a:bodyPr wrap="square" rtlCol="0">
            <a:spAutoFit/>
          </a:bodyPr>
          <a:lstStyle/>
          <a:p>
            <a:pPr algn="ctr">
              <a:lnSpc>
                <a:spcPct val="150000"/>
              </a:lnSpc>
            </a:pPr>
            <a:r>
              <a:rPr lang="en-US" b="1" dirty="0">
                <a:latin typeface="Arial" panose="020B0604020202020204" pitchFamily="34" charset="0"/>
                <a:cs typeface="Arial" panose="020B0604020202020204" pitchFamily="34" charset="0"/>
              </a:rPr>
              <a:t>1. Khi </a:t>
            </a:r>
            <a:r>
              <a:rPr lang="en-US" b="1" dirty="0" err="1">
                <a:latin typeface="Arial" panose="020B0604020202020204" pitchFamily="34" charset="0"/>
                <a:cs typeface="Arial" panose="020B0604020202020204" pitchFamily="34" charset="0"/>
              </a:rPr>
              <a:t>thấy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ích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hợp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pháp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ảnh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hưởng</a:t>
            </a:r>
            <a:r>
              <a:rPr lang="en-US" b="1" dirty="0">
                <a:latin typeface="Arial" panose="020B0604020202020204" pitchFamily="34" charset="0"/>
                <a:cs typeface="Arial" panose="020B0604020202020204" pitchFamily="34" charset="0"/>
              </a:rPr>
              <a:t>, NT, NĐT, CQ, </a:t>
            </a:r>
            <a:r>
              <a:rPr lang="en-US" b="1" dirty="0" err="1">
                <a:latin typeface="Arial" panose="020B0604020202020204" pitchFamily="34" charset="0"/>
                <a:cs typeface="Arial" panose="020B0604020202020204" pitchFamily="34" charset="0"/>
              </a:rPr>
              <a:t>tổ</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 NCTQ, CĐT, BMT </a:t>
            </a:r>
            <a:r>
              <a:rPr lang="en-US" b="1" dirty="0" err="1">
                <a:latin typeface="Arial" panose="020B0604020202020204" pitchFamily="34" charset="0"/>
                <a:cs typeface="Arial" panose="020B0604020202020204" pitchFamily="34" charset="0"/>
              </a:rPr>
              <a:t>xem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xét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vấn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trình</a:t>
            </a:r>
            <a:r>
              <a:rPr lang="en-US" b="1" dirty="0">
                <a:latin typeface="Arial" panose="020B0604020202020204" pitchFamily="34" charset="0"/>
                <a:cs typeface="Arial" panose="020B0604020202020204" pitchFamily="34" charset="0"/>
              </a:rPr>
              <a:t> LCNT, NĐT, KQLCNT, NĐT</a:t>
            </a:r>
          </a:p>
        </p:txBody>
      </p:sp>
      <p:sp>
        <p:nvSpPr>
          <p:cNvPr id="9" name="TextBox 8">
            <a:extLst>
              <a:ext uri="{FF2B5EF4-FFF2-40B4-BE49-F238E27FC236}">
                <a16:creationId xmlns:a16="http://schemas.microsoft.com/office/drawing/2014/main" id="{33294277-398C-BD45-3C8C-EB35406D5024}"/>
              </a:ext>
            </a:extLst>
          </p:cNvPr>
          <p:cNvSpPr txBox="1"/>
          <p:nvPr/>
        </p:nvSpPr>
        <p:spPr>
          <a:xfrm>
            <a:off x="4758771" y="2369735"/>
            <a:ext cx="3219037" cy="1703030"/>
          </a:xfrm>
          <a:prstGeom prst="rect">
            <a:avLst/>
          </a:prstGeom>
          <a:noFill/>
        </p:spPr>
        <p:txBody>
          <a:bodyPr wrap="square" rtlCol="0">
            <a:spAutoFit/>
          </a:bodyPr>
          <a:lstStyle/>
          <a:p>
            <a:pPr algn="ctr">
              <a:lnSpc>
                <a:spcPct val="150000"/>
              </a:lnSpc>
            </a:pPr>
            <a:r>
              <a:rPr lang="en-US" b="1" dirty="0">
                <a:latin typeface="Arial" panose="020B0604020202020204" pitchFamily="34" charset="0"/>
                <a:cs typeface="Arial" panose="020B0604020202020204" pitchFamily="34" charset="0"/>
              </a:rPr>
              <a:t>2. NT, NĐT, CQ, </a:t>
            </a:r>
            <a:r>
              <a:rPr lang="en-US" b="1" dirty="0" err="1">
                <a:latin typeface="Arial" panose="020B0604020202020204" pitchFamily="34" charset="0"/>
                <a:cs typeface="Arial" panose="020B0604020202020204" pitchFamily="34" charset="0"/>
              </a:rPr>
              <a:t>tổ</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chỉ</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xem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xét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chưa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gửi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khiếu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kiện</a:t>
            </a:r>
            <a:r>
              <a:rPr lang="en-US" b="1"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9998B192-C624-2094-C719-59D8F1A69A4F}"/>
              </a:ext>
            </a:extLst>
          </p:cNvPr>
          <p:cNvSpPr txBox="1"/>
          <p:nvPr/>
        </p:nvSpPr>
        <p:spPr>
          <a:xfrm>
            <a:off x="8627165" y="2492721"/>
            <a:ext cx="2816088" cy="1703030"/>
          </a:xfrm>
          <a:prstGeom prst="rect">
            <a:avLst/>
          </a:prstGeom>
          <a:noFill/>
        </p:spPr>
        <p:txBody>
          <a:bodyPr wrap="square" rtlCol="0">
            <a:spAutoFit/>
          </a:bodyPr>
          <a:lstStyle/>
          <a:p>
            <a:pPr algn="ctr">
              <a:lnSpc>
                <a:spcPct val="150000"/>
              </a:lnSpc>
            </a:pPr>
            <a:r>
              <a:rPr lang="en-US" b="1" dirty="0">
                <a:latin typeface="Arial" panose="020B0604020202020204" pitchFamily="34" charset="0"/>
                <a:cs typeface="Arial" panose="020B0604020202020204" pitchFamily="34" charset="0"/>
              </a:rPr>
              <a:t>3. NT, NĐT, CQ, </a:t>
            </a:r>
            <a:r>
              <a:rPr lang="en-US" b="1" dirty="0" err="1">
                <a:latin typeface="Arial" panose="020B0604020202020204" pitchFamily="34" charset="0"/>
                <a:cs typeface="Arial" panose="020B0604020202020204" pitchFamily="34" charset="0"/>
              </a:rPr>
              <a:t>tổ</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rút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kiến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BF709152-B5B1-C004-370E-E1DE45EDCBC6}"/>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GIẢI QUYẾT KIẾN NGHỊ TRONG ĐẤU THẦU</a:t>
            </a:r>
            <a:endParaRPr lang="en-US" sz="4000" dirty="0">
              <a:solidFill>
                <a:srgbClr val="FFC000"/>
              </a:solidFill>
            </a:endParaRPr>
          </a:p>
        </p:txBody>
      </p:sp>
    </p:spTree>
    <p:extLst>
      <p:ext uri="{BB962C8B-B14F-4D97-AF65-F5344CB8AC3E}">
        <p14:creationId xmlns:p14="http://schemas.microsoft.com/office/powerpoint/2010/main" val="5142113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EA9EC-2951-EB85-8967-D0EF3606091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2E10DF8-DEB5-9AC2-2AD0-6066FBC44E44}"/>
              </a:ext>
            </a:extLst>
          </p:cNvPr>
          <p:cNvSpPr txBox="1"/>
          <p:nvPr/>
        </p:nvSpPr>
        <p:spPr>
          <a:xfrm>
            <a:off x="375348" y="1045249"/>
            <a:ext cx="11295530"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rtl="0"/>
            <a:r>
              <a:rPr lang="en-US" sz="2800" b="1" i="0" u="none" strike="noStrike" kern="1200" baseline="0" dirty="0" err="1">
                <a:solidFill>
                  <a:srgbClr val="C00000"/>
                </a:solidFill>
                <a:latin typeface="Arial" panose="020B0604020202020204" pitchFamily="34" charset="0"/>
              </a:rPr>
              <a:t>Điều</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kiện</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xem</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xét</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giải</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quyết</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kiến</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nghị</a:t>
            </a:r>
            <a:r>
              <a:rPr lang="en-US" sz="2800" b="1" i="0" u="none" strike="noStrike" kern="1200" baseline="0" dirty="0">
                <a:solidFill>
                  <a:srgbClr val="C00000"/>
                </a:solidFill>
                <a:latin typeface="Arial" panose="020B0604020202020204" pitchFamily="34" charset="0"/>
              </a:rPr>
              <a:t> </a:t>
            </a:r>
          </a:p>
        </p:txBody>
      </p:sp>
      <p:sp>
        <p:nvSpPr>
          <p:cNvPr id="2" name="Rectangle 1">
            <a:extLst>
              <a:ext uri="{FF2B5EF4-FFF2-40B4-BE49-F238E27FC236}">
                <a16:creationId xmlns:a16="http://schemas.microsoft.com/office/drawing/2014/main" id="{E287BBA2-BD59-6F10-D93D-E2A8C59DC286}"/>
              </a:ext>
            </a:extLst>
          </p:cNvPr>
          <p:cNvSpPr/>
          <p:nvPr/>
        </p:nvSpPr>
        <p:spPr>
          <a:xfrm>
            <a:off x="421731" y="2094402"/>
            <a:ext cx="11295530" cy="19310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0334283-F0E6-E0EB-FF91-ADBB15E82B35}"/>
              </a:ext>
            </a:extLst>
          </p:cNvPr>
          <p:cNvSpPr/>
          <p:nvPr/>
        </p:nvSpPr>
        <p:spPr>
          <a:xfrm>
            <a:off x="1013401" y="1669995"/>
            <a:ext cx="8413811" cy="630942"/>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latin typeface="Arial" panose="020B0604020202020204" pitchFamily="34" charset="0"/>
                <a:cs typeface="Arial" panose="020B0604020202020204" pitchFamily="34" charset="0"/>
              </a:rPr>
              <a:t>1. </a:t>
            </a: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các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vấn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đề</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trước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có</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báo</a:t>
            </a:r>
            <a:r>
              <a:rPr lang="en-US" sz="2200" b="1" dirty="0">
                <a:latin typeface="Arial" panose="020B0604020202020204" pitchFamily="34" charset="0"/>
                <a:cs typeface="Arial" panose="020B0604020202020204" pitchFamily="34" charset="0"/>
              </a:rPr>
              <a:t> KQLCNT, NĐT:</a:t>
            </a:r>
          </a:p>
        </p:txBody>
      </p:sp>
      <p:sp>
        <p:nvSpPr>
          <p:cNvPr id="3" name="TextBox 2">
            <a:extLst>
              <a:ext uri="{FF2B5EF4-FFF2-40B4-BE49-F238E27FC236}">
                <a16:creationId xmlns:a16="http://schemas.microsoft.com/office/drawing/2014/main" id="{668EB25B-2521-D5E3-D7DC-DEA4196A8F05}"/>
              </a:ext>
            </a:extLst>
          </p:cNvPr>
          <p:cNvSpPr txBox="1"/>
          <p:nvPr/>
        </p:nvSpPr>
        <p:spPr>
          <a:xfrm>
            <a:off x="1418982" y="2289797"/>
            <a:ext cx="10185930"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ND HSMT,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CQ,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tâm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GT, DA ĐT </a:t>
            </a:r>
            <a:r>
              <a:rPr lang="en-US" sz="2200" dirty="0" err="1">
                <a:latin typeface="Arial" panose="020B0604020202020204" pitchFamily="34" charset="0"/>
                <a:cs typeface="Arial" panose="020B0604020202020204" pitchFamily="34" charset="0"/>
              </a:rPr>
              <a:t>kinh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khác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chức</a:t>
            </a:r>
            <a:r>
              <a:rPr lang="en-US" sz="2200" dirty="0">
                <a:latin typeface="Arial" panose="020B0604020202020204" pitchFamily="34" charset="0"/>
                <a:cs typeface="Arial" panose="020B0604020202020204" pitchFamily="34" charset="0"/>
              </a:rPr>
              <a:t> LCNT, NĐT,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NĐT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b.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gửi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endParaRPr lang="en-US"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4E84B0-F6AD-207C-01F4-8CD75C3066A9}"/>
              </a:ext>
            </a:extLst>
          </p:cNvPr>
          <p:cNvSpPr/>
          <p:nvPr/>
        </p:nvSpPr>
        <p:spPr>
          <a:xfrm>
            <a:off x="421731" y="4388551"/>
            <a:ext cx="11295530" cy="183334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DDE8552-7F9E-F33B-2EF0-27B32E692B6D}"/>
              </a:ext>
            </a:extLst>
          </p:cNvPr>
          <p:cNvSpPr/>
          <p:nvPr/>
        </p:nvSpPr>
        <p:spPr>
          <a:xfrm>
            <a:off x="1013401" y="4073079"/>
            <a:ext cx="6481772" cy="630942"/>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latin typeface="Arial" panose="020B0604020202020204" pitchFamily="34" charset="0"/>
                <a:cs typeface="Arial" panose="020B0604020202020204" pitchFamily="34" charset="0"/>
              </a:rPr>
              <a:t>2. </a:t>
            </a: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KQLCNT, NĐT</a:t>
            </a:r>
          </a:p>
        </p:txBody>
      </p:sp>
      <p:sp>
        <p:nvSpPr>
          <p:cNvPr id="5" name="TextBox 4">
            <a:extLst>
              <a:ext uri="{FF2B5EF4-FFF2-40B4-BE49-F238E27FC236}">
                <a16:creationId xmlns:a16="http://schemas.microsoft.com/office/drawing/2014/main" id="{441EA4D6-2634-B080-1050-0A441967612D}"/>
              </a:ext>
            </a:extLst>
          </p:cNvPr>
          <p:cNvSpPr txBox="1"/>
          <p:nvPr/>
        </p:nvSpPr>
        <p:spPr>
          <a:xfrm>
            <a:off x="1418982" y="4721475"/>
            <a:ext cx="9969766"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NĐT </a:t>
            </a:r>
            <a:r>
              <a:rPr lang="en-US" sz="2200" dirty="0" err="1">
                <a:latin typeface="Arial" panose="020B0604020202020204" pitchFamily="34" charset="0"/>
                <a:cs typeface="Arial" panose="020B0604020202020204" pitchFamily="34" charset="0"/>
              </a:rPr>
              <a:t>tham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thầu</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b.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chữ</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dấu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chưa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NT, NĐT </a:t>
            </a:r>
            <a:r>
              <a:rPr lang="en-US" sz="2200" dirty="0" err="1">
                <a:latin typeface="Arial" panose="020B0604020202020204" pitchFamily="34" charset="0"/>
                <a:cs typeface="Arial" panose="020B0604020202020204" pitchFamily="34" charset="0"/>
              </a:rPr>
              <a:t>khởi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cáo</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 </a:t>
            </a:r>
            <a:r>
              <a:rPr lang="en-US" sz="2200" dirty="0" err="1">
                <a:latin typeface="Arial" panose="020B0604020202020204" pitchFamily="34" charset="0"/>
                <a:cs typeface="Arial" panose="020B0604020202020204" pitchFamily="34" charset="0"/>
              </a:rPr>
              <a:t>Nội</a:t>
            </a:r>
            <a:r>
              <a:rPr lang="en-US" sz="2200" dirty="0">
                <a:latin typeface="Arial" panose="020B0604020202020204" pitchFamily="34" charset="0"/>
                <a:cs typeface="Arial" panose="020B0604020202020204" pitchFamily="34" charset="0"/>
              </a:rPr>
              <a:t> dung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tiếp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KQ ĐG HSDT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NT, NĐT</a:t>
            </a:r>
          </a:p>
        </p:txBody>
      </p:sp>
      <p:sp>
        <p:nvSpPr>
          <p:cNvPr id="8" name="TextBox 7">
            <a:extLst>
              <a:ext uri="{FF2B5EF4-FFF2-40B4-BE49-F238E27FC236}">
                <a16:creationId xmlns:a16="http://schemas.microsoft.com/office/drawing/2014/main" id="{4EB188A5-6891-71F6-4F0F-3F608F88D0F6}"/>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GIẢI QUYẾT KIẾN NGHỊ TRONG ĐẤU THẦU</a:t>
            </a:r>
            <a:endParaRPr lang="en-US" sz="4000" dirty="0">
              <a:solidFill>
                <a:srgbClr val="FFC000"/>
              </a:solidFill>
            </a:endParaRPr>
          </a:p>
        </p:txBody>
      </p:sp>
    </p:spTree>
    <p:extLst>
      <p:ext uri="{BB962C8B-B14F-4D97-AF65-F5344CB8AC3E}">
        <p14:creationId xmlns:p14="http://schemas.microsoft.com/office/powerpoint/2010/main" val="14914720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F11D6-2523-C8B7-2DA9-0CF969D53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F1628A-7D81-D424-A386-EEF6968B1A7B}"/>
              </a:ext>
            </a:extLst>
          </p:cNvPr>
          <p:cNvSpPr/>
          <p:nvPr/>
        </p:nvSpPr>
        <p:spPr>
          <a:xfrm>
            <a:off x="401852" y="1935375"/>
            <a:ext cx="11295530" cy="27456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F0BD0EE-58F7-275C-EB99-7674225C3F3E}"/>
              </a:ext>
            </a:extLst>
          </p:cNvPr>
          <p:cNvSpPr/>
          <p:nvPr/>
        </p:nvSpPr>
        <p:spPr>
          <a:xfrm>
            <a:off x="993522" y="1510969"/>
            <a:ext cx="8413811" cy="630942"/>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latin typeface="Arial" panose="020B0604020202020204" pitchFamily="34" charset="0"/>
                <a:cs typeface="Arial" panose="020B0604020202020204" pitchFamily="34" charset="0"/>
              </a:rPr>
              <a:t>1. </a:t>
            </a: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KQLCNT, NĐT</a:t>
            </a:r>
          </a:p>
        </p:txBody>
      </p:sp>
      <p:sp>
        <p:nvSpPr>
          <p:cNvPr id="3" name="TextBox 2">
            <a:extLst>
              <a:ext uri="{FF2B5EF4-FFF2-40B4-BE49-F238E27FC236}">
                <a16:creationId xmlns:a16="http://schemas.microsoft.com/office/drawing/2014/main" id="{991CDD43-462D-BC36-0280-264DC599AE57}"/>
              </a:ext>
            </a:extLst>
          </p:cNvPr>
          <p:cNvSpPr txBox="1"/>
          <p:nvPr/>
        </p:nvSpPr>
        <p:spPr>
          <a:xfrm>
            <a:off x="1399103" y="2130771"/>
            <a:ext cx="10185930" cy="25687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đ. Chi </a:t>
            </a:r>
            <a:r>
              <a:rPr lang="en-US" sz="2200" dirty="0" err="1">
                <a:latin typeface="Arial" panose="020B0604020202020204" pitchFamily="34" charset="0"/>
                <a:cs typeface="Arial" panose="020B0604020202020204" pitchFamily="34" charset="0"/>
              </a:rPr>
              <a:t>phí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NT, NĐT </a:t>
            </a:r>
            <a:r>
              <a:rPr lang="en-US" sz="2200" dirty="0" err="1">
                <a:latin typeface="Arial" panose="020B0604020202020204" pitchFamily="34" charset="0"/>
                <a:cs typeface="Arial" panose="020B0604020202020204" pitchFamily="34" charset="0"/>
              </a:rPr>
              <a:t>nộp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bộ</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trực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giúp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việc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Chủ</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tịch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Hội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vấn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e. NT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gửi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CĐT, NCTQ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91 </a:t>
            </a:r>
            <a:r>
              <a:rPr lang="en-US" sz="2200" dirty="0" err="1">
                <a:latin typeface="Arial" panose="020B0604020202020204" pitchFamily="34" charset="0"/>
                <a:cs typeface="Arial" panose="020B0604020202020204" pitchFamily="34" charset="0"/>
              </a:rPr>
              <a:t>Luật</a:t>
            </a:r>
            <a:r>
              <a:rPr lang="en-US" sz="2200" dirty="0">
                <a:latin typeface="Arial" panose="020B0604020202020204" pitchFamily="34" charset="0"/>
                <a:cs typeface="Arial" panose="020B0604020202020204" pitchFamily="34" charset="0"/>
              </a:rPr>
              <a:t> 22; NĐT </a:t>
            </a:r>
            <a:r>
              <a:rPr lang="en-US" sz="2200" dirty="0" err="1">
                <a:latin typeface="Arial" panose="020B0604020202020204" pitchFamily="34" charset="0"/>
                <a:cs typeface="Arial" panose="020B0604020202020204" pitchFamily="34" charset="0"/>
              </a:rPr>
              <a:t>gửi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đến</a:t>
            </a:r>
            <a:r>
              <a:rPr lang="en-US" sz="2200" dirty="0">
                <a:latin typeface="Arial" panose="020B0604020202020204" pitchFamily="34" charset="0"/>
                <a:cs typeface="Arial" panose="020B0604020202020204" pitchFamily="34" charset="0"/>
              </a:rPr>
              <a:t> BMT, NCTQ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endParaRPr lang="en-US" sz="22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5BDBEEA-D798-8205-4421-AC0F29E6F1EE}"/>
              </a:ext>
            </a:extLst>
          </p:cNvPr>
          <p:cNvSpPr/>
          <p:nvPr/>
        </p:nvSpPr>
        <p:spPr>
          <a:xfrm>
            <a:off x="401852" y="4858745"/>
            <a:ext cx="11295530" cy="1675889"/>
          </a:xfrm>
          <a:prstGeom prst="round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200" b="1" dirty="0">
                <a:latin typeface="Arial" panose="020B0604020202020204" pitchFamily="34" charset="0"/>
                <a:cs typeface="Arial" panose="020B0604020202020204" pitchFamily="34" charset="0"/>
              </a:rPr>
              <a:t>2. </a:t>
            </a:r>
            <a:r>
              <a:rPr lang="en-US" sz="2200" b="1" dirty="0" err="1">
                <a:latin typeface="Arial" panose="020B0604020202020204" pitchFamily="34" charset="0"/>
                <a:cs typeface="Arial" panose="020B0604020202020204" pitchFamily="34" charset="0"/>
              </a:rPr>
              <a:t>Trường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của</a:t>
            </a:r>
            <a:r>
              <a:rPr lang="en-US" sz="2200" b="1" dirty="0">
                <a:latin typeface="Arial" panose="020B0604020202020204" pitchFamily="34" charset="0"/>
                <a:cs typeface="Arial" panose="020B0604020202020204" pitchFamily="34" charset="0"/>
              </a:rPr>
              <a:t> NT, NĐT, CQ, </a:t>
            </a:r>
            <a:r>
              <a:rPr lang="en-US" sz="2200" b="1" dirty="0" err="1">
                <a:latin typeface="Arial" panose="020B0604020202020204" pitchFamily="34" charset="0"/>
                <a:cs typeface="Arial" panose="020B0604020202020204" pitchFamily="34" charset="0"/>
              </a:rPr>
              <a:t>tổ</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chức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đáp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ứng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kiện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định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tại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khoản</a:t>
            </a:r>
            <a:r>
              <a:rPr lang="en-US" sz="2200" b="1" dirty="0">
                <a:latin typeface="Arial" panose="020B0604020202020204" pitchFamily="34" charset="0"/>
                <a:cs typeface="Arial" panose="020B0604020202020204" pitchFamily="34" charset="0"/>
              </a:rPr>
              <a:t> 1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khoản</a:t>
            </a:r>
            <a:r>
              <a:rPr lang="en-US" sz="2200" b="1" dirty="0">
                <a:latin typeface="Arial" panose="020B0604020202020204" pitchFamily="34" charset="0"/>
                <a:cs typeface="Arial" panose="020B0604020202020204" pitchFamily="34" charset="0"/>
              </a:rPr>
              <a:t> 2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này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người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có</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nhiệm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báo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bằng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bản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NT, NĐT, CQ, </a:t>
            </a:r>
            <a:r>
              <a:rPr lang="en-US" sz="2200" b="1" dirty="0" err="1">
                <a:latin typeface="Arial" panose="020B0604020202020204" pitchFamily="34" charset="0"/>
                <a:cs typeface="Arial" panose="020B0604020202020204" pitchFamily="34" charset="0"/>
              </a:rPr>
              <a:t>tổ</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chức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về</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việc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xem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xét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endParaRPr lang="en-US" sz="2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6842C6-0D32-7D31-0871-55CA9A0CFF8B}"/>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GIẢI QUYẾT KIẾN NGHỊ TRONG ĐẤU THẦU</a:t>
            </a:r>
            <a:endParaRPr lang="en-US" sz="4000" dirty="0">
              <a:solidFill>
                <a:srgbClr val="FFC000"/>
              </a:solidFill>
            </a:endParaRPr>
          </a:p>
        </p:txBody>
      </p:sp>
      <p:sp>
        <p:nvSpPr>
          <p:cNvPr id="5" name="TextBox 4">
            <a:extLst>
              <a:ext uri="{FF2B5EF4-FFF2-40B4-BE49-F238E27FC236}">
                <a16:creationId xmlns:a16="http://schemas.microsoft.com/office/drawing/2014/main" id="{0806E48A-744F-E75E-C3C0-B8C203A706A4}"/>
              </a:ext>
            </a:extLst>
          </p:cNvPr>
          <p:cNvSpPr txBox="1"/>
          <p:nvPr/>
        </p:nvSpPr>
        <p:spPr>
          <a:xfrm>
            <a:off x="375348" y="1045249"/>
            <a:ext cx="11295530"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rtl="0"/>
            <a:r>
              <a:rPr lang="en-US" sz="2800" b="1" i="0" u="none" strike="noStrike" kern="1200" baseline="0" dirty="0" err="1">
                <a:solidFill>
                  <a:srgbClr val="C00000"/>
                </a:solidFill>
                <a:latin typeface="Arial" panose="020B0604020202020204" pitchFamily="34" charset="0"/>
              </a:rPr>
              <a:t>Điều</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kiện</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xem</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xét</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giải</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quyết</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kiến</a:t>
            </a:r>
            <a:r>
              <a:rPr lang="en-US" sz="2800" b="1" i="0" u="none" strike="noStrike" kern="1200" baseline="0" dirty="0">
                <a:solidFill>
                  <a:srgbClr val="C00000"/>
                </a:solidFill>
                <a:latin typeface="Arial" panose="020B0604020202020204" pitchFamily="34" charset="0"/>
              </a:rPr>
              <a:t> </a:t>
            </a:r>
            <a:r>
              <a:rPr lang="en-US" sz="2800" b="1" i="0" u="none" strike="noStrike" kern="1200" baseline="0" dirty="0" err="1">
                <a:solidFill>
                  <a:srgbClr val="C00000"/>
                </a:solidFill>
                <a:latin typeface="Arial" panose="020B0604020202020204" pitchFamily="34" charset="0"/>
              </a:rPr>
              <a:t>nghị</a:t>
            </a:r>
            <a:r>
              <a:rPr lang="en-US" sz="2800" b="1" i="0" u="none" strike="noStrike" kern="1200" baseline="0" dirty="0">
                <a:solidFill>
                  <a:srgbClr val="C00000"/>
                </a:solidFill>
                <a:latin typeface="Arial" panose="020B0604020202020204" pitchFamily="34" charset="0"/>
              </a:rPr>
              <a:t> </a:t>
            </a:r>
          </a:p>
        </p:txBody>
      </p:sp>
    </p:spTree>
    <p:extLst>
      <p:ext uri="{BB962C8B-B14F-4D97-AF65-F5344CB8AC3E}">
        <p14:creationId xmlns:p14="http://schemas.microsoft.com/office/powerpoint/2010/main" val="3159087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F8287-292C-00BC-EC73-3650E92A73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83BCBB-EF61-803C-E422-B679210E87D1}"/>
              </a:ext>
            </a:extLst>
          </p:cNvPr>
          <p:cNvSpPr txBox="1"/>
          <p:nvPr/>
        </p:nvSpPr>
        <p:spPr>
          <a:xfrm>
            <a:off x="572728" y="1036191"/>
            <a:ext cx="11046542"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rtl="0"/>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Quy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trình</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giải</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quyết</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kiến</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nghị</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về</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LCNT</a:t>
            </a:r>
          </a:p>
        </p:txBody>
      </p:sp>
      <p:graphicFrame>
        <p:nvGraphicFramePr>
          <p:cNvPr id="2" name="Table 1">
            <a:extLst>
              <a:ext uri="{FF2B5EF4-FFF2-40B4-BE49-F238E27FC236}">
                <a16:creationId xmlns:a16="http://schemas.microsoft.com/office/drawing/2014/main" id="{950EFC7D-734C-ADB9-AE1F-2E3781F0BC00}"/>
              </a:ext>
            </a:extLst>
          </p:cNvPr>
          <p:cNvGraphicFramePr>
            <a:graphicFrameLocks noGrp="1"/>
          </p:cNvGraphicFramePr>
          <p:nvPr>
            <p:extLst>
              <p:ext uri="{D42A27DB-BD31-4B8C-83A1-F6EECF244321}">
                <p14:modId xmlns:p14="http://schemas.microsoft.com/office/powerpoint/2010/main" val="4121391937"/>
              </p:ext>
            </p:extLst>
          </p:nvPr>
        </p:nvGraphicFramePr>
        <p:xfrm>
          <a:off x="572728" y="1574800"/>
          <a:ext cx="11046542" cy="4851400"/>
        </p:xfrm>
        <a:graphic>
          <a:graphicData uri="http://schemas.openxmlformats.org/drawingml/2006/table">
            <a:tbl>
              <a:tblPr firstRow="1" bandRow="1">
                <a:tableStyleId>{0505E3EF-67EA-436B-97B2-0124C06EBD24}</a:tableStyleId>
              </a:tblPr>
              <a:tblGrid>
                <a:gridCol w="5523271">
                  <a:extLst>
                    <a:ext uri="{9D8B030D-6E8A-4147-A177-3AD203B41FA5}">
                      <a16:colId xmlns:a16="http://schemas.microsoft.com/office/drawing/2014/main" val="137415278"/>
                    </a:ext>
                  </a:extLst>
                </a:gridCol>
                <a:gridCol w="5523271">
                  <a:extLst>
                    <a:ext uri="{9D8B030D-6E8A-4147-A177-3AD203B41FA5}">
                      <a16:colId xmlns:a16="http://schemas.microsoft.com/office/drawing/2014/main" val="2981901106"/>
                    </a:ext>
                  </a:extLst>
                </a:gridCol>
              </a:tblGrid>
              <a:tr h="370840">
                <a:tc>
                  <a:txBody>
                    <a:bodyPr/>
                    <a:lstStyle/>
                    <a:p>
                      <a:pPr algn="ctr"/>
                      <a:r>
                        <a:rPr lang="en-US" dirty="0">
                          <a:latin typeface="Arial" panose="020B0604020202020204" pitchFamily="34" charset="0"/>
                          <a:cs typeface="Arial" panose="020B0604020202020204" pitchFamily="34" charset="0"/>
                        </a:rPr>
                        <a:t>1. </a:t>
                      </a:r>
                      <a:r>
                        <a:rPr lang="en-US" dirty="0" err="1">
                          <a:latin typeface="Arial" panose="020B0604020202020204" pitchFamily="34" charset="0"/>
                          <a:cs typeface="Arial" panose="020B0604020202020204" pitchFamily="34" charset="0"/>
                        </a:rPr>
                        <a:t>Trước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KQLCNT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a:latin typeface="Arial" panose="020B0604020202020204" pitchFamily="34" charset="0"/>
                          <a:cs typeface="Arial" panose="020B0604020202020204" pitchFamily="34" charset="0"/>
                        </a:rPr>
                        <a:t>2. Sau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KQLCNT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9369378"/>
                  </a:ext>
                </a:extLst>
              </a:tr>
              <a:tr h="370840">
                <a:tc>
                  <a:txBody>
                    <a:bodyPr/>
                    <a:lstStyle/>
                    <a:p>
                      <a:r>
                        <a:rPr lang="en-US" sz="1800" dirty="0">
                          <a:latin typeface="Arial" panose="020B0604020202020204" pitchFamily="34" charset="0"/>
                          <a:cs typeface="Arial" panose="020B0604020202020204" pitchFamily="34" charset="0"/>
                        </a:rPr>
                        <a:t>a. NT, CQ,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CĐT </a:t>
                      </a:r>
                      <a:r>
                        <a:rPr lang="en-US" sz="1800" dirty="0" err="1">
                          <a:latin typeface="Arial" panose="020B0604020202020204" pitchFamily="34" charset="0"/>
                          <a:cs typeface="Arial" panose="020B0604020202020204" pitchFamily="34" charset="0"/>
                        </a:rPr>
                        <a:t>trước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KQ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đăng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tải</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buAutoNum type="alphaLcPeriod"/>
                      </a:pPr>
                      <a:r>
                        <a:rPr lang="en-US" sz="1800" dirty="0">
                          <a:latin typeface="Arial" panose="020B0604020202020204" pitchFamily="34" charset="0"/>
                          <a:cs typeface="Arial" panose="020B0604020202020204" pitchFamily="34" charset="0"/>
                        </a:rPr>
                        <a:t>NT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CĐT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ngày</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CĐT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07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việc</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NT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ý,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NCTQ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05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LV</a:t>
                      </a:r>
                    </a:p>
                    <a:p>
                      <a:pPr marL="0" indent="0">
                        <a:buNone/>
                      </a:pPr>
                      <a:r>
                        <a:rPr lang="en-US" sz="1800" dirty="0">
                          <a:latin typeface="Arial" panose="020B0604020202020204" pitchFamily="34" charset="0"/>
                          <a:cs typeface="Arial" panose="020B0604020202020204" pitchFamily="34" charset="0"/>
                        </a:rPr>
                        <a:t>- NCTQ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vòng</a:t>
                      </a:r>
                      <a:r>
                        <a:rPr lang="en-US" sz="1800" dirty="0">
                          <a:latin typeface="Arial" panose="020B0604020202020204" pitchFamily="34" charset="0"/>
                          <a:cs typeface="Arial" panose="020B0604020202020204" pitchFamily="34" charset="0"/>
                        </a:rPr>
                        <a:t> 05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LV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26567915"/>
                  </a:ext>
                </a:extLst>
              </a:tr>
              <a:tr h="370840">
                <a:tc>
                  <a:txBody>
                    <a:bodyPr/>
                    <a:lstStyle/>
                    <a:p>
                      <a:r>
                        <a:rPr lang="en-US" sz="1800" dirty="0">
                          <a:latin typeface="Arial" panose="020B0604020202020204" pitchFamily="34" charset="0"/>
                          <a:cs typeface="Arial" panose="020B0604020202020204" pitchFamily="34" charset="0"/>
                        </a:rPr>
                        <a:t>b. CĐT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NT, CQ,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07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LV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a:txBody>
                    <a:bodyPr/>
                    <a:lstStyle/>
                    <a:p>
                      <a:r>
                        <a:rPr lang="en-US" sz="1800" dirty="0">
                          <a:latin typeface="Arial" panose="020B0604020202020204" pitchFamily="34" charset="0"/>
                          <a:cs typeface="Arial" panose="020B0604020202020204" pitchFamily="34" charset="0"/>
                        </a:rPr>
                        <a:t>b. NT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NCTQ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qua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10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NCTQ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05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LV </a:t>
                      </a:r>
                      <a:r>
                        <a:rPr lang="en-US" sz="1800" dirty="0" err="1">
                          <a:latin typeface="Arial" panose="020B0604020202020204" pitchFamily="34" charset="0"/>
                          <a:cs typeface="Arial" panose="020B0604020202020204" pitchFamily="34" charset="0"/>
                        </a:rPr>
                        <a:t>bằng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tư</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vấn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32811649"/>
                  </a:ext>
                </a:extLst>
              </a:tr>
              <a:tr h="370840">
                <a:tc>
                  <a:txBody>
                    <a:bodyPr/>
                    <a:lstStyle/>
                    <a:p>
                      <a:r>
                        <a:rPr lang="en-US" sz="1800" dirty="0">
                          <a:latin typeface="Arial" panose="020B0604020202020204" pitchFamily="34" charset="0"/>
                          <a:cs typeface="Arial" panose="020B0604020202020204" pitchFamily="34" charset="0"/>
                        </a:rPr>
                        <a:t>c.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NT, CQ,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đồng</a:t>
                      </a:r>
                      <a:r>
                        <a:rPr lang="en-US" sz="1800" dirty="0">
                          <a:latin typeface="Arial" panose="020B0604020202020204" pitchFamily="34" charset="0"/>
                          <a:cs typeface="Arial" panose="020B0604020202020204" pitchFamily="34" charset="0"/>
                        </a:rPr>
                        <a:t> ý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KQ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sym typeface="Wingdings" panose="05000000000000000000" pitchFamily="2" charset="2"/>
                        </a:rPr>
                        <a:t> NT, CQ, </a:t>
                      </a:r>
                      <a:r>
                        <a:rPr lang="en-US" sz="1800" dirty="0" err="1">
                          <a:latin typeface="Arial" panose="020B0604020202020204" pitchFamily="34" charset="0"/>
                          <a:cs typeface="Arial" panose="020B0604020202020204" pitchFamily="34" charset="0"/>
                          <a:sym typeface="Wingdings" panose="05000000000000000000" pitchFamily="2" charset="2"/>
                        </a:rPr>
                        <a:t>tổ</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chức</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gửi</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đơn</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kiến</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nghị</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đến</a:t>
                      </a:r>
                      <a:r>
                        <a:rPr lang="en-US" sz="1800" dirty="0">
                          <a:latin typeface="Arial" panose="020B0604020202020204" pitchFamily="34" charset="0"/>
                          <a:cs typeface="Arial" panose="020B0604020202020204" pitchFamily="34" charset="0"/>
                          <a:sym typeface="Wingdings" panose="05000000000000000000" pitchFamily="2" charset="2"/>
                        </a:rPr>
                        <a:t> NCTQ </a:t>
                      </a:r>
                      <a:r>
                        <a:rPr lang="en-US" sz="1800" dirty="0" err="1">
                          <a:latin typeface="Arial" panose="020B0604020202020204" pitchFamily="34" charset="0"/>
                          <a:cs typeface="Arial" panose="020B0604020202020204" pitchFamily="34" charset="0"/>
                          <a:sym typeface="Wingdings" panose="05000000000000000000" pitchFamily="2" charset="2"/>
                        </a:rPr>
                        <a:t>trong</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thời</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err="1">
                          <a:latin typeface="Arial" panose="020B0604020202020204" pitchFamily="34" charset="0"/>
                          <a:cs typeface="Arial" panose="020B0604020202020204" pitchFamily="34" charset="0"/>
                          <a:sym typeface="Wingdings" panose="05000000000000000000" pitchFamily="2" charset="2"/>
                        </a:rPr>
                        <a:t>hạn</a:t>
                      </a:r>
                      <a:r>
                        <a:rPr lang="en-US" sz="1800" dirty="0">
                          <a:latin typeface="Arial" panose="020B0604020202020204" pitchFamily="34" charset="0"/>
                          <a:cs typeface="Arial" panose="020B0604020202020204" pitchFamily="34" charset="0"/>
                          <a:sym typeface="Wingdings" panose="05000000000000000000" pitchFamily="2" charset="2"/>
                        </a:rPr>
                        <a:t> 05 </a:t>
                      </a:r>
                      <a:r>
                        <a:rPr lang="en-US" sz="1800" dirty="0" err="1">
                          <a:latin typeface="Arial" panose="020B0604020202020204" pitchFamily="34" charset="0"/>
                          <a:cs typeface="Arial" panose="020B0604020202020204" pitchFamily="34" charset="0"/>
                          <a:sym typeface="Wingdings" panose="05000000000000000000" pitchFamily="2" charset="2"/>
                        </a:rPr>
                        <a:t>ngày</a:t>
                      </a:r>
                      <a:r>
                        <a:rPr lang="en-US" sz="1800" dirty="0">
                          <a:latin typeface="Arial" panose="020B0604020202020204" pitchFamily="34" charset="0"/>
                          <a:cs typeface="Arial" panose="020B0604020202020204" pitchFamily="34" charset="0"/>
                          <a:sym typeface="Wingdings" panose="05000000000000000000" pitchFamily="2" charset="2"/>
                        </a:rPr>
                        <a:t> LV</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7569482"/>
                  </a:ext>
                </a:extLst>
              </a:tr>
              <a:tr h="370840">
                <a:tc>
                  <a:txBody>
                    <a:bodyPr/>
                    <a:lstStyle/>
                    <a:p>
                      <a:r>
                        <a:rPr lang="en-US" sz="1800" dirty="0">
                          <a:latin typeface="Arial" panose="020B0604020202020204" pitchFamily="34" charset="0"/>
                          <a:cs typeface="Arial" panose="020B0604020202020204" pitchFamily="34" charset="0"/>
                        </a:rPr>
                        <a:t>d. NCTQ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gửi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NT, CQ,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vòng</a:t>
                      </a:r>
                      <a:r>
                        <a:rPr lang="en-US" sz="1800" dirty="0">
                          <a:latin typeface="Arial" panose="020B0604020202020204" pitchFamily="34" charset="0"/>
                          <a:cs typeface="Arial" panose="020B0604020202020204" pitchFamily="34" charset="0"/>
                        </a:rPr>
                        <a:t> 05 </a:t>
                      </a:r>
                      <a:r>
                        <a:rPr lang="en-US" sz="1800" dirty="0" err="1">
                          <a:latin typeface="Arial" panose="020B0604020202020204" pitchFamily="34" charset="0"/>
                          <a:cs typeface="Arial" panose="020B0604020202020204" pitchFamily="34" charset="0"/>
                        </a:rPr>
                        <a:t>ngày</a:t>
                      </a:r>
                      <a:r>
                        <a:rPr lang="en-US" sz="1800" dirty="0">
                          <a:latin typeface="Arial" panose="020B0604020202020204" pitchFamily="34" charset="0"/>
                          <a:cs typeface="Arial" panose="020B0604020202020204" pitchFamily="34" charset="0"/>
                        </a:rPr>
                        <a:t> LV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7013022"/>
                  </a:ext>
                </a:extLst>
              </a:tr>
            </a:tbl>
          </a:graphicData>
        </a:graphic>
      </p:graphicFrame>
      <p:sp>
        <p:nvSpPr>
          <p:cNvPr id="3" name="TextBox 2">
            <a:extLst>
              <a:ext uri="{FF2B5EF4-FFF2-40B4-BE49-F238E27FC236}">
                <a16:creationId xmlns:a16="http://schemas.microsoft.com/office/drawing/2014/main" id="{43CBA6B4-1008-5D47-714B-B4B3EA7EA28C}"/>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GIẢI QUYẾT KIẾN NGHỊ TRONG ĐẤU THẦU</a:t>
            </a:r>
            <a:endParaRPr lang="en-US" sz="4000" dirty="0">
              <a:solidFill>
                <a:srgbClr val="FFC000"/>
              </a:solidFill>
            </a:endParaRPr>
          </a:p>
        </p:txBody>
      </p:sp>
    </p:spTree>
    <p:extLst>
      <p:ext uri="{BB962C8B-B14F-4D97-AF65-F5344CB8AC3E}">
        <p14:creationId xmlns:p14="http://schemas.microsoft.com/office/powerpoint/2010/main" val="1854401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FD0C-7DE2-3EEE-26BB-DE7F2ABC80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CC1B43-5C1B-E976-162C-0A193A1D3F50}"/>
              </a:ext>
            </a:extLst>
          </p:cNvPr>
          <p:cNvSpPr txBox="1"/>
          <p:nvPr/>
        </p:nvSpPr>
        <p:spPr>
          <a:xfrm>
            <a:off x="572729" y="1873045"/>
            <a:ext cx="2332703" cy="4493538"/>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3. </a:t>
            </a:r>
            <a:r>
              <a:rPr lang="en-US" sz="2200" b="1" dirty="0" err="1">
                <a:latin typeface="Arial" panose="020B0604020202020204" pitchFamily="34" charset="0"/>
                <a:cs typeface="Arial" panose="020B0604020202020204" pitchFamily="34" charset="0"/>
              </a:rPr>
              <a:t>Thời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gian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được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tính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từ</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ngày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bộ</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phận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hành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chính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của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người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có</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trách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nhiệm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nhận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được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hoặc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ngày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gửi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trên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Hệ</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thống</a:t>
            </a:r>
            <a:endParaRPr lang="en-US" sz="2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241400-C110-4170-5B97-6E30EE01B20C}"/>
              </a:ext>
            </a:extLst>
          </p:cNvPr>
          <p:cNvSpPr txBox="1"/>
          <p:nvPr/>
        </p:nvSpPr>
        <p:spPr>
          <a:xfrm>
            <a:off x="3336207" y="2150043"/>
            <a:ext cx="2332703" cy="3816429"/>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4. </a:t>
            </a:r>
            <a:r>
              <a:rPr lang="en-US" sz="2200" b="1" dirty="0" err="1">
                <a:latin typeface="Arial" panose="020B0604020202020204" pitchFamily="34" charset="0"/>
                <a:cs typeface="Arial" panose="020B0604020202020204" pitchFamily="34" charset="0"/>
              </a:rPr>
              <a:t>Trưởng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cần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Hội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đồng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tư</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vấn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cứ</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của</a:t>
            </a:r>
            <a:r>
              <a:rPr lang="en-US" sz="2200" b="1" dirty="0">
                <a:latin typeface="Arial" panose="020B0604020202020204" pitchFamily="34" charset="0"/>
                <a:cs typeface="Arial" panose="020B0604020202020204" pitchFamily="34" charset="0"/>
              </a:rPr>
              <a:t> NT </a:t>
            </a:r>
            <a:r>
              <a:rPr lang="en-US" sz="2200" b="1" dirty="0" err="1">
                <a:latin typeface="Arial" panose="020B0604020202020204" pitchFamily="34" charset="0"/>
                <a:cs typeface="Arial" panose="020B0604020202020204" pitchFamily="34" charset="0"/>
              </a:rPr>
              <a:t>đề</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NCTQ </a:t>
            </a:r>
            <a:r>
              <a:rPr lang="en-US" sz="2200" b="1" dirty="0" err="1">
                <a:latin typeface="Arial" panose="020B0604020202020204" pitchFamily="34" charset="0"/>
                <a:cs typeface="Arial" panose="020B0604020202020204" pitchFamily="34" charset="0"/>
              </a:rPr>
              <a:t>xem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xét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tạm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dừng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việc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ký</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thực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hiện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đồng</a:t>
            </a:r>
            <a:endParaRPr lang="en-US" sz="2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4CA5351-F25C-782F-5180-39DE748DB11D}"/>
              </a:ext>
            </a:extLst>
          </p:cNvPr>
          <p:cNvSpPr txBox="1"/>
          <p:nvPr/>
        </p:nvSpPr>
        <p:spPr>
          <a:xfrm>
            <a:off x="9167965" y="2690333"/>
            <a:ext cx="2332703" cy="2462213"/>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6. </a:t>
            </a:r>
            <a:r>
              <a:rPr lang="en-US" sz="2200" b="1" dirty="0" err="1">
                <a:latin typeface="Arial" panose="020B0604020202020204" pitchFamily="34" charset="0"/>
                <a:cs typeface="Arial" panose="020B0604020202020204" pitchFamily="34" charset="0"/>
              </a:rPr>
              <a:t>Trường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không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đồng</a:t>
            </a:r>
            <a:r>
              <a:rPr lang="en-US" sz="2200" b="1" dirty="0">
                <a:latin typeface="Arial" panose="020B0604020202020204" pitchFamily="34" charset="0"/>
                <a:cs typeface="Arial" panose="020B0604020202020204" pitchFamily="34" charset="0"/>
              </a:rPr>
              <a:t> ý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định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NT </a:t>
            </a:r>
            <a:r>
              <a:rPr lang="en-US" sz="2200" b="1" dirty="0" err="1">
                <a:latin typeface="Arial" panose="020B0604020202020204" pitchFamily="34" charset="0"/>
                <a:cs typeface="Arial" panose="020B0604020202020204" pitchFamily="34" charset="0"/>
              </a:rPr>
              <a:t>có</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quyền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khởi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kiện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ra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Tòa</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án</a:t>
            </a:r>
            <a:endParaRPr lang="en-US" sz="2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052ADC-3137-4276-5684-72999B8053C7}"/>
              </a:ext>
            </a:extLst>
          </p:cNvPr>
          <p:cNvSpPr txBox="1"/>
          <p:nvPr/>
        </p:nvSpPr>
        <p:spPr>
          <a:xfrm>
            <a:off x="6252086" y="2690333"/>
            <a:ext cx="2332703" cy="1785104"/>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5, Văn </a:t>
            </a:r>
            <a:r>
              <a:rPr lang="en-US" sz="2200" b="1" dirty="0" err="1">
                <a:latin typeface="Arial" panose="020B0604020202020204" pitchFamily="34" charset="0"/>
                <a:cs typeface="Arial" panose="020B0604020202020204" pitchFamily="34" charset="0"/>
              </a:rPr>
              <a:t>bản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giải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quyết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có</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luận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về</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nội</a:t>
            </a:r>
            <a:r>
              <a:rPr lang="en-US" sz="2200" b="1" dirty="0">
                <a:latin typeface="Arial" panose="020B0604020202020204" pitchFamily="34" charset="0"/>
                <a:cs typeface="Arial" panose="020B0604020202020204" pitchFamily="34" charset="0"/>
              </a:rPr>
              <a:t> dung </a:t>
            </a:r>
            <a:r>
              <a:rPr lang="en-US" sz="2200" b="1" dirty="0" err="1">
                <a:latin typeface="Arial" panose="020B0604020202020204" pitchFamily="34" charset="0"/>
                <a:cs typeface="Arial" panose="020B0604020202020204" pitchFamily="34" charset="0"/>
              </a:rPr>
              <a:t>mà</a:t>
            </a:r>
            <a:r>
              <a:rPr lang="en-US" sz="2200" b="1" dirty="0">
                <a:latin typeface="Arial" panose="020B0604020202020204" pitchFamily="34" charset="0"/>
                <a:cs typeface="Arial" panose="020B0604020202020204" pitchFamily="34" charset="0"/>
              </a:rPr>
              <a:t> NT </a:t>
            </a:r>
            <a:r>
              <a:rPr lang="en-US" sz="2200" b="1" dirty="0" err="1">
                <a:latin typeface="Arial" panose="020B0604020202020204" pitchFamily="34" charset="0"/>
                <a:cs typeface="Arial" panose="020B0604020202020204" pitchFamily="34" charset="0"/>
              </a:rPr>
              <a:t>kiến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nghị</a:t>
            </a:r>
            <a:endParaRPr lang="en-US" sz="2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5BB1EF-ABBD-A99A-2F0D-45570B3F2412}"/>
              </a:ext>
            </a:extLst>
          </p:cNvPr>
          <p:cNvSpPr txBox="1"/>
          <p:nvPr/>
        </p:nvSpPr>
        <p:spPr>
          <a:xfrm>
            <a:off x="0" y="16007"/>
            <a:ext cx="12192000" cy="707886"/>
          </a:xfrm>
          <a:prstGeom prst="rect">
            <a:avLst/>
          </a:prstGeom>
          <a:solidFill>
            <a:srgbClr val="0070C0"/>
          </a:solidFill>
        </p:spPr>
        <p:txBody>
          <a:bodyPr wrap="square" rtlCol="0">
            <a:spAutoFit/>
          </a:bodyPr>
          <a:lstStyle/>
          <a:p>
            <a:pPr algn="ctr"/>
            <a:r>
              <a:rPr lang="en-US" sz="4000" b="1" dirty="0">
                <a:solidFill>
                  <a:srgbClr val="FFC000"/>
                </a:solidFill>
                <a:latin typeface="Times New Roman" panose="02020603050405020304" pitchFamily="18" charset="0"/>
              </a:rPr>
              <a:t>GIẢI QUYẾT KIẾN NGHỊ TRONG ĐẤU THẦU</a:t>
            </a:r>
            <a:endParaRPr lang="en-US" sz="4000" dirty="0">
              <a:solidFill>
                <a:srgbClr val="FFC000"/>
              </a:solidFill>
            </a:endParaRPr>
          </a:p>
        </p:txBody>
      </p:sp>
      <p:sp>
        <p:nvSpPr>
          <p:cNvPr id="10" name="TextBox 9">
            <a:extLst>
              <a:ext uri="{FF2B5EF4-FFF2-40B4-BE49-F238E27FC236}">
                <a16:creationId xmlns:a16="http://schemas.microsoft.com/office/drawing/2014/main" id="{829E52BE-60E1-36F4-4A82-237AA8DE0C1E}"/>
              </a:ext>
            </a:extLst>
          </p:cNvPr>
          <p:cNvSpPr txBox="1"/>
          <p:nvPr/>
        </p:nvSpPr>
        <p:spPr>
          <a:xfrm>
            <a:off x="572729" y="1056070"/>
            <a:ext cx="11046542" cy="52322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rtl="0"/>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Quy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trình</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giải</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quyết</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kiến</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nghị</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a:t>
            </a:r>
            <a:r>
              <a:rPr lang="en-US" sz="2800" b="1" i="0" u="none" strike="noStrike" kern="1200" baseline="0" dirty="0" err="1">
                <a:solidFill>
                  <a:srgbClr val="C00000"/>
                </a:solidFill>
                <a:latin typeface="Times New Roman" panose="02020603050405020304" pitchFamily="18" charset="0"/>
                <a:cs typeface="Times New Roman" panose="02020603050405020304" pitchFamily="18" charset="0"/>
              </a:rPr>
              <a:t>về</a:t>
            </a:r>
            <a:r>
              <a:rPr lang="en-US" sz="2800" b="1" i="0" u="none" strike="noStrike" kern="1200" baseline="0" dirty="0">
                <a:solidFill>
                  <a:srgbClr val="C00000"/>
                </a:solidFill>
                <a:latin typeface="Times New Roman" panose="02020603050405020304" pitchFamily="18" charset="0"/>
                <a:cs typeface="Times New Roman" panose="02020603050405020304" pitchFamily="18" charset="0"/>
              </a:rPr>
              <a:t> LCNT</a:t>
            </a:r>
          </a:p>
        </p:txBody>
      </p:sp>
    </p:spTree>
    <p:extLst>
      <p:ext uri="{BB962C8B-B14F-4D97-AF65-F5344CB8AC3E}">
        <p14:creationId xmlns:p14="http://schemas.microsoft.com/office/powerpoint/2010/main" val="21663486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hank you card with flowers&#10;&#10;Description automatically generated">
            <a:extLst>
              <a:ext uri="{FF2B5EF4-FFF2-40B4-BE49-F238E27FC236}">
                <a16:creationId xmlns:a16="http://schemas.microsoft.com/office/drawing/2014/main" id="{8725F13F-2F10-A514-1D31-ED454B6EC955}"/>
              </a:ext>
            </a:extLst>
          </p:cNvPr>
          <p:cNvPicPr>
            <a:picLocks noChangeAspect="1"/>
          </p:cNvPicPr>
          <p:nvPr/>
        </p:nvPicPr>
        <p:blipFill rotWithShape="1">
          <a:blip r:embed="rId2"/>
          <a:srcRect t="9773" b="11001"/>
          <a:stretch/>
        </p:blipFill>
        <p:spPr>
          <a:xfrm>
            <a:off x="20" y="10"/>
            <a:ext cx="12191980" cy="6857990"/>
          </a:xfrm>
          <a:prstGeom prst="rect">
            <a:avLst/>
          </a:prstGeom>
          <a:noFill/>
        </p:spPr>
      </p:pic>
    </p:spTree>
    <p:extLst>
      <p:ext uri="{BB962C8B-B14F-4D97-AF65-F5344CB8AC3E}">
        <p14:creationId xmlns:p14="http://schemas.microsoft.com/office/powerpoint/2010/main" val="877543910"/>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ed design_Win32_SL_V17" id="{FA11C0B9-681E-43E4-B6CC-BC787D51C65C}" vid="{D48F34D0-55FB-44C4-9582-53739CEA03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3.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{5B68E892-513E-42C8-8FF6-5CE7DEF0273B}tf11158769_win32</Template>
  <TotalTime>6031</TotalTime>
  <Words>11472</Words>
  <Application>Microsoft Office PowerPoint</Application>
  <PresentationFormat>Widescreen</PresentationFormat>
  <Paragraphs>764</Paragraphs>
  <Slides>96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Calibri</vt:lpstr>
      <vt:lpstr>Cambria Math</vt:lpstr>
      <vt:lpstr>Tahoma</vt:lpstr>
      <vt:lpstr>Times New Roman</vt:lpstr>
      <vt:lpstr>Trebuchet MS</vt:lpstr>
      <vt:lpstr>Wingdings</vt:lpstr>
      <vt:lpstr>FrostyVTI</vt:lpstr>
      <vt:lpstr>Một số điểm mới của Luật Đấu thầu Nghị định và các thông tư hướng dẫn liên quan đến lĩnh vực y tế </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tắc áp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II  KẾ HOẠCH LỰA CHỌN NHÀ THẦU MUA SẮM THUỐC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Đấu thầu hạn chế (Đ.22-L.22)</vt:lpstr>
      <vt:lpstr>PowerPoint Presentation</vt:lpstr>
      <vt:lpstr>PowerPoint Presentation</vt:lpstr>
      <vt:lpstr>Chỉ định thầu (Đ.23-L.22 &amp; Đ.94 – NĐ 24)</vt:lpstr>
      <vt:lpstr>PowerPoint Presentation</vt:lpstr>
      <vt:lpstr>Mua sắm trực tiếp (Đ.25)</vt:lpstr>
      <vt:lpstr>Tự thực hiện (Đ.26): khi đáp ứng đủ các điều kiện:</vt:lpstr>
      <vt:lpstr>Lựa chọn nhà thầu trong trường hợp đặc biệt (Đ.29)</vt:lpstr>
      <vt:lpstr>Lựa chọn nhà thầu trong trường hợp đặc biệt (Đ.29)</vt:lpstr>
      <vt:lpstr>Đàm phán giá (Đ.28 – L.22)</vt:lpstr>
      <vt:lpstr>PowerPoint Presentation</vt:lpstr>
      <vt:lpstr>PowerPoint Presentation</vt:lpstr>
      <vt:lpstr>PowerPoint Presentation</vt:lpstr>
      <vt:lpstr>PowerPoint Presentation</vt:lpstr>
      <vt:lpstr>Phần III  CHUẨN BỊ LỰA CHỌN NHÀ THẦU MUA SẮM THUỐC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MUA THUỐC, HÓA CHẤT, VẬT TƯ XÉT NGHIỆM, THIẾT BỊ Y TẾ</vt:lpstr>
      <vt:lpstr>MUA THUỐC, HÓA CHẤT, VẬT TƯ XÉT NGHIỆM, THIẾT BỊ Y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IV  TỔ CHỨC LỰA CHỌN NHÀ THẦU MUA SẮM THUỐC</vt:lpstr>
      <vt:lpstr>PowerPoint Presentation</vt:lpstr>
      <vt:lpstr>PowerPoint Presentation</vt:lpstr>
      <vt:lpstr>PowerPoint Presentation</vt:lpstr>
      <vt:lpstr>PowerPoint Presentation</vt:lpstr>
      <vt:lpstr>PowerPoint Presentation</vt:lpstr>
      <vt:lpstr>Phần V PHÊ DUYỆT KẾT QUẢ  VÀ THỰC HIỆN KẾT QUẢ LCNT MUA SẮM THUỐC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Phổ biến Luật đấu thầu  số 22/2023/QH15</dc:title>
  <dc:creator>PHONG NVDT</dc:creator>
  <cp:lastModifiedBy>Tran Van Ban</cp:lastModifiedBy>
  <cp:revision>120</cp:revision>
  <dcterms:created xsi:type="dcterms:W3CDTF">2024-02-22T03:45:05Z</dcterms:created>
  <dcterms:modified xsi:type="dcterms:W3CDTF">2024-05-09T02:45:17Z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