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4"/>
  </p:notesMasterIdLst>
  <p:sldIdLst>
    <p:sldId id="345" r:id="rId3"/>
    <p:sldId id="256" r:id="rId4"/>
    <p:sldId id="347" r:id="rId5"/>
    <p:sldId id="375" r:id="rId6"/>
    <p:sldId id="414" r:id="rId7"/>
    <p:sldId id="378" r:id="rId8"/>
    <p:sldId id="377" r:id="rId9"/>
    <p:sldId id="380" r:id="rId10"/>
    <p:sldId id="379" r:id="rId11"/>
    <p:sldId id="416" r:id="rId12"/>
    <p:sldId id="308" r:id="rId13"/>
    <p:sldId id="381" r:id="rId14"/>
    <p:sldId id="383" r:id="rId15"/>
    <p:sldId id="384" r:id="rId16"/>
    <p:sldId id="385" r:id="rId17"/>
    <p:sldId id="386" r:id="rId18"/>
    <p:sldId id="399" r:id="rId19"/>
    <p:sldId id="400" r:id="rId20"/>
    <p:sldId id="410" r:id="rId21"/>
    <p:sldId id="417" r:id="rId22"/>
    <p:sldId id="387" r:id="rId23"/>
    <p:sldId id="388" r:id="rId24"/>
    <p:sldId id="401" r:id="rId25"/>
    <p:sldId id="389" r:id="rId26"/>
    <p:sldId id="390" r:id="rId27"/>
    <p:sldId id="402" r:id="rId28"/>
    <p:sldId id="415" r:id="rId29"/>
    <p:sldId id="395" r:id="rId30"/>
    <p:sldId id="396" r:id="rId31"/>
    <p:sldId id="394" r:id="rId32"/>
    <p:sldId id="307" r:id="rId33"/>
    <p:sldId id="403" r:id="rId34"/>
    <p:sldId id="404" r:id="rId35"/>
    <p:sldId id="405" r:id="rId36"/>
    <p:sldId id="406" r:id="rId37"/>
    <p:sldId id="407" r:id="rId38"/>
    <p:sldId id="408" r:id="rId39"/>
    <p:sldId id="411" r:id="rId40"/>
    <p:sldId id="412" r:id="rId41"/>
    <p:sldId id="413" r:id="rId42"/>
    <p:sldId id="30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2706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3" autoAdjust="0"/>
    <p:restoredTop sz="75067" autoAdjust="0"/>
  </p:normalViewPr>
  <p:slideViewPr>
    <p:cSldViewPr snapToGrid="0">
      <p:cViewPr varScale="1">
        <p:scale>
          <a:sx n="54" d="100"/>
          <a:sy n="54" d="100"/>
        </p:scale>
        <p:origin x="4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16872-DC7A-41F5-AC5A-B0B44876A463}"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96F3D-238B-4D41-ABFE-DC27749010AA}" type="slidenum">
              <a:rPr lang="en-US" smtClean="0"/>
              <a:t>‹#›</a:t>
            </a:fld>
            <a:endParaRPr lang="en-US"/>
          </a:p>
        </p:txBody>
      </p:sp>
    </p:spTree>
    <p:extLst>
      <p:ext uri="{BB962C8B-B14F-4D97-AF65-F5344CB8AC3E}">
        <p14:creationId xmlns:p14="http://schemas.microsoft.com/office/powerpoint/2010/main" val="313320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1</a:t>
            </a:fld>
            <a:endParaRPr lang="en-US"/>
          </a:p>
        </p:txBody>
      </p:sp>
    </p:spTree>
    <p:extLst>
      <p:ext uri="{BB962C8B-B14F-4D97-AF65-F5344CB8AC3E}">
        <p14:creationId xmlns:p14="http://schemas.microsoft.com/office/powerpoint/2010/main" val="2363527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12</a:t>
            </a:fld>
            <a:endParaRPr lang="en-US"/>
          </a:p>
        </p:txBody>
      </p:sp>
    </p:spTree>
    <p:extLst>
      <p:ext uri="{BB962C8B-B14F-4D97-AF65-F5344CB8AC3E}">
        <p14:creationId xmlns:p14="http://schemas.microsoft.com/office/powerpoint/2010/main" val="286820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13</a:t>
            </a:fld>
            <a:endParaRPr lang="en-US"/>
          </a:p>
        </p:txBody>
      </p:sp>
    </p:spTree>
    <p:extLst>
      <p:ext uri="{BB962C8B-B14F-4D97-AF65-F5344CB8AC3E}">
        <p14:creationId xmlns:p14="http://schemas.microsoft.com/office/powerpoint/2010/main" val="1125475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14</a:t>
            </a:fld>
            <a:endParaRPr lang="en-US"/>
          </a:p>
        </p:txBody>
      </p:sp>
    </p:spTree>
    <p:extLst>
      <p:ext uri="{BB962C8B-B14F-4D97-AF65-F5344CB8AC3E}">
        <p14:creationId xmlns:p14="http://schemas.microsoft.com/office/powerpoint/2010/main" val="77690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15</a:t>
            </a:fld>
            <a:endParaRPr lang="en-US"/>
          </a:p>
        </p:txBody>
      </p:sp>
    </p:spTree>
    <p:extLst>
      <p:ext uri="{BB962C8B-B14F-4D97-AF65-F5344CB8AC3E}">
        <p14:creationId xmlns:p14="http://schemas.microsoft.com/office/powerpoint/2010/main" val="3513927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16</a:t>
            </a:fld>
            <a:endParaRPr lang="en-US"/>
          </a:p>
        </p:txBody>
      </p:sp>
    </p:spTree>
    <p:extLst>
      <p:ext uri="{BB962C8B-B14F-4D97-AF65-F5344CB8AC3E}">
        <p14:creationId xmlns:p14="http://schemas.microsoft.com/office/powerpoint/2010/main" val="2921229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17</a:t>
            </a:fld>
            <a:endParaRPr lang="en-US"/>
          </a:p>
        </p:txBody>
      </p:sp>
    </p:spTree>
    <p:extLst>
      <p:ext uri="{BB962C8B-B14F-4D97-AF65-F5344CB8AC3E}">
        <p14:creationId xmlns:p14="http://schemas.microsoft.com/office/powerpoint/2010/main" val="113388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18</a:t>
            </a:fld>
            <a:endParaRPr lang="en-US"/>
          </a:p>
        </p:txBody>
      </p:sp>
    </p:spTree>
    <p:extLst>
      <p:ext uri="{BB962C8B-B14F-4D97-AF65-F5344CB8AC3E}">
        <p14:creationId xmlns:p14="http://schemas.microsoft.com/office/powerpoint/2010/main" val="4293011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E96F3D-238B-4D41-ABFE-DC27749010AA}" type="slidenum">
              <a:rPr lang="en-US" smtClean="0"/>
              <a:t>19</a:t>
            </a:fld>
            <a:endParaRPr lang="en-US"/>
          </a:p>
        </p:txBody>
      </p:sp>
    </p:spTree>
    <p:extLst>
      <p:ext uri="{BB962C8B-B14F-4D97-AF65-F5344CB8AC3E}">
        <p14:creationId xmlns:p14="http://schemas.microsoft.com/office/powerpoint/2010/main" val="96748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E96F3D-238B-4D41-ABFE-DC27749010AA}" type="slidenum">
              <a:rPr lang="en-US" smtClean="0"/>
              <a:t>20</a:t>
            </a:fld>
            <a:endParaRPr lang="en-US"/>
          </a:p>
        </p:txBody>
      </p:sp>
    </p:spTree>
    <p:extLst>
      <p:ext uri="{BB962C8B-B14F-4D97-AF65-F5344CB8AC3E}">
        <p14:creationId xmlns:p14="http://schemas.microsoft.com/office/powerpoint/2010/main" val="1411167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21</a:t>
            </a:fld>
            <a:endParaRPr lang="en-US"/>
          </a:p>
        </p:txBody>
      </p:sp>
    </p:spTree>
    <p:extLst>
      <p:ext uri="{BB962C8B-B14F-4D97-AF65-F5344CB8AC3E}">
        <p14:creationId xmlns:p14="http://schemas.microsoft.com/office/powerpoint/2010/main" val="328530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2</a:t>
            </a:fld>
            <a:endParaRPr lang="en-US"/>
          </a:p>
        </p:txBody>
      </p:sp>
    </p:spTree>
    <p:extLst>
      <p:ext uri="{BB962C8B-B14F-4D97-AF65-F5344CB8AC3E}">
        <p14:creationId xmlns:p14="http://schemas.microsoft.com/office/powerpoint/2010/main" val="450645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06353-BD6D-4CAE-A7C6-614EBC7FBB04}" type="slidenum">
              <a:rPr lang="vi-VN" smtClean="0"/>
              <a:t>22</a:t>
            </a:fld>
            <a:endParaRPr lang="vi-VN"/>
          </a:p>
        </p:txBody>
      </p:sp>
    </p:spTree>
    <p:extLst>
      <p:ext uri="{BB962C8B-B14F-4D97-AF65-F5344CB8AC3E}">
        <p14:creationId xmlns:p14="http://schemas.microsoft.com/office/powerpoint/2010/main" val="1837070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25</a:t>
            </a:fld>
            <a:endParaRPr lang="en-US"/>
          </a:p>
        </p:txBody>
      </p:sp>
    </p:spTree>
    <p:extLst>
      <p:ext uri="{BB962C8B-B14F-4D97-AF65-F5344CB8AC3E}">
        <p14:creationId xmlns:p14="http://schemas.microsoft.com/office/powerpoint/2010/main" val="1245217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26</a:t>
            </a:fld>
            <a:endParaRPr lang="en-US"/>
          </a:p>
        </p:txBody>
      </p:sp>
    </p:spTree>
    <p:extLst>
      <p:ext uri="{BB962C8B-B14F-4D97-AF65-F5344CB8AC3E}">
        <p14:creationId xmlns:p14="http://schemas.microsoft.com/office/powerpoint/2010/main" val="3082558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27</a:t>
            </a:fld>
            <a:endParaRPr lang="en-US"/>
          </a:p>
        </p:txBody>
      </p:sp>
    </p:spTree>
    <p:extLst>
      <p:ext uri="{BB962C8B-B14F-4D97-AF65-F5344CB8AC3E}">
        <p14:creationId xmlns:p14="http://schemas.microsoft.com/office/powerpoint/2010/main" val="3025803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28</a:t>
            </a:fld>
            <a:endParaRPr lang="en-US"/>
          </a:p>
        </p:txBody>
      </p:sp>
    </p:spTree>
    <p:extLst>
      <p:ext uri="{BB962C8B-B14F-4D97-AF65-F5344CB8AC3E}">
        <p14:creationId xmlns:p14="http://schemas.microsoft.com/office/powerpoint/2010/main" val="3963268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29</a:t>
            </a:fld>
            <a:endParaRPr lang="en-US"/>
          </a:p>
        </p:txBody>
      </p:sp>
    </p:spTree>
    <p:extLst>
      <p:ext uri="{BB962C8B-B14F-4D97-AF65-F5344CB8AC3E}">
        <p14:creationId xmlns:p14="http://schemas.microsoft.com/office/powerpoint/2010/main" val="2941081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30</a:t>
            </a:fld>
            <a:endParaRPr lang="en-US"/>
          </a:p>
        </p:txBody>
      </p:sp>
    </p:spTree>
    <p:extLst>
      <p:ext uri="{BB962C8B-B14F-4D97-AF65-F5344CB8AC3E}">
        <p14:creationId xmlns:p14="http://schemas.microsoft.com/office/powerpoint/2010/main" val="2504710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32</a:t>
            </a:fld>
            <a:endParaRPr lang="en-US"/>
          </a:p>
        </p:txBody>
      </p:sp>
    </p:spTree>
    <p:extLst>
      <p:ext uri="{BB962C8B-B14F-4D97-AF65-F5344CB8AC3E}">
        <p14:creationId xmlns:p14="http://schemas.microsoft.com/office/powerpoint/2010/main" val="3427361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33</a:t>
            </a:fld>
            <a:endParaRPr lang="en-US"/>
          </a:p>
        </p:txBody>
      </p:sp>
    </p:spTree>
    <p:extLst>
      <p:ext uri="{BB962C8B-B14F-4D97-AF65-F5344CB8AC3E}">
        <p14:creationId xmlns:p14="http://schemas.microsoft.com/office/powerpoint/2010/main" val="326304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34</a:t>
            </a:fld>
            <a:endParaRPr lang="en-US"/>
          </a:p>
        </p:txBody>
      </p:sp>
    </p:spTree>
    <p:extLst>
      <p:ext uri="{BB962C8B-B14F-4D97-AF65-F5344CB8AC3E}">
        <p14:creationId xmlns:p14="http://schemas.microsoft.com/office/powerpoint/2010/main" val="1328664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4</a:t>
            </a:fld>
            <a:endParaRPr lang="en-US"/>
          </a:p>
        </p:txBody>
      </p:sp>
    </p:spTree>
    <p:extLst>
      <p:ext uri="{BB962C8B-B14F-4D97-AF65-F5344CB8AC3E}">
        <p14:creationId xmlns:p14="http://schemas.microsoft.com/office/powerpoint/2010/main" val="199708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35</a:t>
            </a:fld>
            <a:endParaRPr lang="en-US"/>
          </a:p>
        </p:txBody>
      </p:sp>
    </p:spTree>
    <p:extLst>
      <p:ext uri="{BB962C8B-B14F-4D97-AF65-F5344CB8AC3E}">
        <p14:creationId xmlns:p14="http://schemas.microsoft.com/office/powerpoint/2010/main" val="2276232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36</a:t>
            </a:fld>
            <a:endParaRPr lang="en-US"/>
          </a:p>
        </p:txBody>
      </p:sp>
    </p:spTree>
    <p:extLst>
      <p:ext uri="{BB962C8B-B14F-4D97-AF65-F5344CB8AC3E}">
        <p14:creationId xmlns:p14="http://schemas.microsoft.com/office/powerpoint/2010/main" val="2382933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37</a:t>
            </a:fld>
            <a:endParaRPr lang="en-US"/>
          </a:p>
        </p:txBody>
      </p:sp>
    </p:spTree>
    <p:extLst>
      <p:ext uri="{BB962C8B-B14F-4D97-AF65-F5344CB8AC3E}">
        <p14:creationId xmlns:p14="http://schemas.microsoft.com/office/powerpoint/2010/main" val="3559471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862D0-C0CC-7752-7D71-3719C9C591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EC84E6-611C-2017-EA8F-0448911124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4ACE4-94D0-C873-720D-08068FD8918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03EEFD0-2493-8329-FBE6-E14FAB8740BC}"/>
              </a:ext>
            </a:extLst>
          </p:cNvPr>
          <p:cNvSpPr>
            <a:spLocks noGrp="1"/>
          </p:cNvSpPr>
          <p:nvPr>
            <p:ph type="sldNum" sz="quarter" idx="10"/>
          </p:nvPr>
        </p:nvSpPr>
        <p:spPr/>
        <p:txBody>
          <a:bodyPr/>
          <a:lstStyle/>
          <a:p>
            <a:fld id="{5CE96F3D-238B-4D41-ABFE-DC27749010AA}" type="slidenum">
              <a:rPr lang="en-US" smtClean="0"/>
              <a:t>38</a:t>
            </a:fld>
            <a:endParaRPr lang="en-US"/>
          </a:p>
        </p:txBody>
      </p:sp>
    </p:spTree>
    <p:extLst>
      <p:ext uri="{BB962C8B-B14F-4D97-AF65-F5344CB8AC3E}">
        <p14:creationId xmlns:p14="http://schemas.microsoft.com/office/powerpoint/2010/main" val="1667275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4B465-CB37-E081-E249-C6D15065D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19576-0073-8E44-ABB2-87DA1A5FC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0C425-93EB-954F-0F3B-ECB920A331C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296E891-C442-EBC5-78C3-95543BD891C2}"/>
              </a:ext>
            </a:extLst>
          </p:cNvPr>
          <p:cNvSpPr>
            <a:spLocks noGrp="1"/>
          </p:cNvSpPr>
          <p:nvPr>
            <p:ph type="sldNum" sz="quarter" idx="10"/>
          </p:nvPr>
        </p:nvSpPr>
        <p:spPr/>
        <p:txBody>
          <a:bodyPr/>
          <a:lstStyle/>
          <a:p>
            <a:fld id="{5CE96F3D-238B-4D41-ABFE-DC27749010AA}" type="slidenum">
              <a:rPr lang="en-US" smtClean="0"/>
              <a:t>39</a:t>
            </a:fld>
            <a:endParaRPr lang="en-US"/>
          </a:p>
        </p:txBody>
      </p:sp>
    </p:spTree>
    <p:extLst>
      <p:ext uri="{BB962C8B-B14F-4D97-AF65-F5344CB8AC3E}">
        <p14:creationId xmlns:p14="http://schemas.microsoft.com/office/powerpoint/2010/main" val="2206893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0FABB-02D9-79A3-FD61-4D81DD5B61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0B7F9-25BE-BB67-3A0F-966BCE5CD6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53659-B3A1-258C-FCAE-02266A69303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4833549-054A-8BFD-0FF5-5DDCAEDB542A}"/>
              </a:ext>
            </a:extLst>
          </p:cNvPr>
          <p:cNvSpPr>
            <a:spLocks noGrp="1"/>
          </p:cNvSpPr>
          <p:nvPr>
            <p:ph type="sldNum" sz="quarter" idx="10"/>
          </p:nvPr>
        </p:nvSpPr>
        <p:spPr/>
        <p:txBody>
          <a:bodyPr/>
          <a:lstStyle/>
          <a:p>
            <a:fld id="{5CE96F3D-238B-4D41-ABFE-DC27749010AA}" type="slidenum">
              <a:rPr lang="en-US" smtClean="0"/>
              <a:t>40</a:t>
            </a:fld>
            <a:endParaRPr lang="en-US"/>
          </a:p>
        </p:txBody>
      </p:sp>
    </p:spTree>
    <p:extLst>
      <p:ext uri="{BB962C8B-B14F-4D97-AF65-F5344CB8AC3E}">
        <p14:creationId xmlns:p14="http://schemas.microsoft.com/office/powerpoint/2010/main" val="3591303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a:defRPr/>
            </a:pPr>
            <a:fld id="{940BC034-71C7-4AD7-B356-59327192A2F3}" type="slidenum">
              <a:rPr lang="en-US" smtClean="0"/>
              <a:pPr>
                <a:defRPr/>
              </a:pPr>
              <a:t>41</a:t>
            </a:fld>
            <a:endParaRPr lang="en-US"/>
          </a:p>
        </p:txBody>
      </p:sp>
      <p:sp>
        <p:nvSpPr>
          <p:cNvPr id="5" name="Date Placeholder 4"/>
          <p:cNvSpPr>
            <a:spLocks noGrp="1"/>
          </p:cNvSpPr>
          <p:nvPr>
            <p:ph type="dt" idx="11"/>
          </p:nvPr>
        </p:nvSpPr>
        <p:spPr/>
        <p:txBody>
          <a:bodyPr/>
          <a:lstStyle/>
          <a:p>
            <a:pPr>
              <a:defRPr/>
            </a:pPr>
            <a:fld id="{1416B4B4-C12F-477F-950E-F3C458C42576}" type="datetime1">
              <a:rPr lang="vi-VN" smtClean="0"/>
              <a:t>20/01/2026</a:t>
            </a:fld>
            <a:endParaRPr lang="vi-VN"/>
          </a:p>
        </p:txBody>
      </p:sp>
    </p:spTree>
    <p:extLst>
      <p:ext uri="{BB962C8B-B14F-4D97-AF65-F5344CB8AC3E}">
        <p14:creationId xmlns:p14="http://schemas.microsoft.com/office/powerpoint/2010/main" val="4256481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5</a:t>
            </a:fld>
            <a:endParaRPr lang="en-US"/>
          </a:p>
        </p:txBody>
      </p:sp>
    </p:spTree>
    <p:extLst>
      <p:ext uri="{BB962C8B-B14F-4D97-AF65-F5344CB8AC3E}">
        <p14:creationId xmlns:p14="http://schemas.microsoft.com/office/powerpoint/2010/main" val="32987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6</a:t>
            </a:fld>
            <a:endParaRPr lang="en-US"/>
          </a:p>
        </p:txBody>
      </p:sp>
    </p:spTree>
    <p:extLst>
      <p:ext uri="{BB962C8B-B14F-4D97-AF65-F5344CB8AC3E}">
        <p14:creationId xmlns:p14="http://schemas.microsoft.com/office/powerpoint/2010/main" val="218475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8</a:t>
            </a:fld>
            <a:endParaRPr lang="en-US"/>
          </a:p>
        </p:txBody>
      </p:sp>
    </p:spTree>
    <p:extLst>
      <p:ext uri="{BB962C8B-B14F-4D97-AF65-F5344CB8AC3E}">
        <p14:creationId xmlns:p14="http://schemas.microsoft.com/office/powerpoint/2010/main" val="1470164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9</a:t>
            </a:fld>
            <a:endParaRPr lang="en-US"/>
          </a:p>
        </p:txBody>
      </p:sp>
    </p:spTree>
    <p:extLst>
      <p:ext uri="{BB962C8B-B14F-4D97-AF65-F5344CB8AC3E}">
        <p14:creationId xmlns:p14="http://schemas.microsoft.com/office/powerpoint/2010/main" val="2040292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96F3D-238B-4D41-ABFE-DC27749010AA}" type="slidenum">
              <a:rPr lang="en-US" smtClean="0"/>
              <a:t>10</a:t>
            </a:fld>
            <a:endParaRPr lang="en-US"/>
          </a:p>
        </p:txBody>
      </p:sp>
    </p:spTree>
    <p:extLst>
      <p:ext uri="{BB962C8B-B14F-4D97-AF65-F5344CB8AC3E}">
        <p14:creationId xmlns:p14="http://schemas.microsoft.com/office/powerpoint/2010/main" val="1708504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96F3D-238B-4D41-ABFE-DC27749010AA}" type="slidenum">
              <a:rPr lang="en-US" smtClean="0"/>
              <a:t>11</a:t>
            </a:fld>
            <a:endParaRPr lang="en-US"/>
          </a:p>
        </p:txBody>
      </p:sp>
    </p:spTree>
    <p:extLst>
      <p:ext uri="{BB962C8B-B14F-4D97-AF65-F5344CB8AC3E}">
        <p14:creationId xmlns:p14="http://schemas.microsoft.com/office/powerpoint/2010/main" val="2283622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B062-D420-79C8-A2AA-0891F1654A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2F048-96E6-D87B-CEC3-A1C5469CD3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EDFB0F-2D7D-D903-E220-70FA40AB747A}"/>
              </a:ext>
            </a:extLst>
          </p:cNvPr>
          <p:cNvSpPr>
            <a:spLocks noGrp="1"/>
          </p:cNvSpPr>
          <p:nvPr>
            <p:ph type="dt" sz="half" idx="10"/>
          </p:nvPr>
        </p:nvSpPr>
        <p:spPr/>
        <p:txBody>
          <a:bodyPr/>
          <a:lstStyle/>
          <a:p>
            <a:fld id="{D3A841DE-3B9E-4733-B189-D2EAD384A26B}" type="datetimeFigureOut">
              <a:rPr lang="en-US" smtClean="0"/>
              <a:t>1/20/2026</a:t>
            </a:fld>
            <a:endParaRPr lang="en-US"/>
          </a:p>
        </p:txBody>
      </p:sp>
      <p:sp>
        <p:nvSpPr>
          <p:cNvPr id="5" name="Footer Placeholder 4">
            <a:extLst>
              <a:ext uri="{FF2B5EF4-FFF2-40B4-BE49-F238E27FC236}">
                <a16:creationId xmlns:a16="http://schemas.microsoft.com/office/drawing/2014/main" id="{FE2DFADB-E59B-F47C-A7DA-EC220A9DA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ADC45-68CA-480B-77D4-9D665104320B}"/>
              </a:ext>
            </a:extLst>
          </p:cNvPr>
          <p:cNvSpPr>
            <a:spLocks noGrp="1"/>
          </p:cNvSpPr>
          <p:nvPr>
            <p:ph type="sldNum" sz="quarter" idx="12"/>
          </p:nvPr>
        </p:nvSpPr>
        <p:spPr/>
        <p:txBody>
          <a:bodyPr/>
          <a:lstStyle/>
          <a:p>
            <a:fld id="{D74F3076-F191-457D-8E4A-F4B88D475900}" type="slidenum">
              <a:rPr lang="en-US" smtClean="0"/>
              <a:t>‹#›</a:t>
            </a:fld>
            <a:endParaRPr lang="en-US"/>
          </a:p>
        </p:txBody>
      </p:sp>
    </p:spTree>
    <p:extLst>
      <p:ext uri="{BB962C8B-B14F-4D97-AF65-F5344CB8AC3E}">
        <p14:creationId xmlns:p14="http://schemas.microsoft.com/office/powerpoint/2010/main" val="377092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F2D0-53C9-AA48-47AD-668B334FF8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FEF624-29C0-A7F9-CF66-7E908E2F6C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C3DCE-8EE8-7758-0161-9925AB52BD35}"/>
              </a:ext>
            </a:extLst>
          </p:cNvPr>
          <p:cNvSpPr>
            <a:spLocks noGrp="1"/>
          </p:cNvSpPr>
          <p:nvPr>
            <p:ph type="dt" sz="half" idx="10"/>
          </p:nvPr>
        </p:nvSpPr>
        <p:spPr/>
        <p:txBody>
          <a:bodyPr/>
          <a:lstStyle/>
          <a:p>
            <a:fld id="{D3A841DE-3B9E-4733-B189-D2EAD384A26B}" type="datetimeFigureOut">
              <a:rPr lang="en-US" smtClean="0"/>
              <a:t>1/20/2026</a:t>
            </a:fld>
            <a:endParaRPr lang="en-US"/>
          </a:p>
        </p:txBody>
      </p:sp>
      <p:sp>
        <p:nvSpPr>
          <p:cNvPr id="5" name="Footer Placeholder 4">
            <a:extLst>
              <a:ext uri="{FF2B5EF4-FFF2-40B4-BE49-F238E27FC236}">
                <a16:creationId xmlns:a16="http://schemas.microsoft.com/office/drawing/2014/main" id="{580576D0-06AC-602F-2040-A4C659A84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48A60-B69E-0190-1BFB-EBFDD4227A73}"/>
              </a:ext>
            </a:extLst>
          </p:cNvPr>
          <p:cNvSpPr>
            <a:spLocks noGrp="1"/>
          </p:cNvSpPr>
          <p:nvPr>
            <p:ph type="sldNum" sz="quarter" idx="12"/>
          </p:nvPr>
        </p:nvSpPr>
        <p:spPr/>
        <p:txBody>
          <a:bodyPr/>
          <a:lstStyle/>
          <a:p>
            <a:fld id="{D74F3076-F191-457D-8E4A-F4B88D475900}" type="slidenum">
              <a:rPr lang="en-US" smtClean="0"/>
              <a:t>‹#›</a:t>
            </a:fld>
            <a:endParaRPr lang="en-US"/>
          </a:p>
        </p:txBody>
      </p:sp>
    </p:spTree>
    <p:extLst>
      <p:ext uri="{BB962C8B-B14F-4D97-AF65-F5344CB8AC3E}">
        <p14:creationId xmlns:p14="http://schemas.microsoft.com/office/powerpoint/2010/main" val="171268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623FFA-723B-6A55-4981-45B91E5832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914BC9-A5FD-812C-7D3C-E11C9D2A87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C5102-21A8-16BC-43CC-FDFEA510C0E5}"/>
              </a:ext>
            </a:extLst>
          </p:cNvPr>
          <p:cNvSpPr>
            <a:spLocks noGrp="1"/>
          </p:cNvSpPr>
          <p:nvPr>
            <p:ph type="dt" sz="half" idx="10"/>
          </p:nvPr>
        </p:nvSpPr>
        <p:spPr/>
        <p:txBody>
          <a:bodyPr/>
          <a:lstStyle/>
          <a:p>
            <a:fld id="{D3A841DE-3B9E-4733-B189-D2EAD384A26B}" type="datetimeFigureOut">
              <a:rPr lang="en-US" smtClean="0"/>
              <a:t>1/20/2026</a:t>
            </a:fld>
            <a:endParaRPr lang="en-US"/>
          </a:p>
        </p:txBody>
      </p:sp>
      <p:sp>
        <p:nvSpPr>
          <p:cNvPr id="5" name="Footer Placeholder 4">
            <a:extLst>
              <a:ext uri="{FF2B5EF4-FFF2-40B4-BE49-F238E27FC236}">
                <a16:creationId xmlns:a16="http://schemas.microsoft.com/office/drawing/2014/main" id="{0F32C820-3E23-1180-C6C9-2E2440F62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9408C-D628-EDF3-8D17-FB2933082BCD}"/>
              </a:ext>
            </a:extLst>
          </p:cNvPr>
          <p:cNvSpPr>
            <a:spLocks noGrp="1"/>
          </p:cNvSpPr>
          <p:nvPr>
            <p:ph type="sldNum" sz="quarter" idx="12"/>
          </p:nvPr>
        </p:nvSpPr>
        <p:spPr/>
        <p:txBody>
          <a:bodyPr/>
          <a:lstStyle/>
          <a:p>
            <a:fld id="{D74F3076-F191-457D-8E4A-F4B88D475900}" type="slidenum">
              <a:rPr lang="en-US" smtClean="0"/>
              <a:t>‹#›</a:t>
            </a:fld>
            <a:endParaRPr lang="en-US"/>
          </a:p>
        </p:txBody>
      </p:sp>
    </p:spTree>
    <p:extLst>
      <p:ext uri="{BB962C8B-B14F-4D97-AF65-F5344CB8AC3E}">
        <p14:creationId xmlns:p14="http://schemas.microsoft.com/office/powerpoint/2010/main" val="2917038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F01EA1-839C-4D16-8632-B9114DBB52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5793D-3457-476F-9D72-B18CBD80CA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76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F01EA1-839C-4D16-8632-B9114DBB52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5793D-3457-476F-9D72-B18CBD80CA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33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F01EA1-839C-4D16-8632-B9114DBB52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5793D-3457-476F-9D72-B18CBD80CA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958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F01EA1-839C-4D16-8632-B9114DBB52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5793D-3457-476F-9D72-B18CBD80CA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71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F01EA1-839C-4D16-8632-B9114DBB52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5793D-3457-476F-9D72-B18CBD80CA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19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F01EA1-839C-4D16-8632-B9114DBB52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5793D-3457-476F-9D72-B18CBD80CA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151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F01EA1-839C-4D16-8632-B9114DBB52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5793D-3457-476F-9D72-B18CBD80CA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963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F01EA1-839C-4D16-8632-B9114DBB52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5793D-3457-476F-9D72-B18CBD80CA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22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A4DB-F01E-6A78-614A-31C2555CB8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404D2D-A802-1849-8062-802D899DBD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5645A-72C9-0F82-2DCB-C4E4508D36B2}"/>
              </a:ext>
            </a:extLst>
          </p:cNvPr>
          <p:cNvSpPr>
            <a:spLocks noGrp="1"/>
          </p:cNvSpPr>
          <p:nvPr>
            <p:ph type="dt" sz="half" idx="10"/>
          </p:nvPr>
        </p:nvSpPr>
        <p:spPr/>
        <p:txBody>
          <a:bodyPr/>
          <a:lstStyle/>
          <a:p>
            <a:fld id="{D3A841DE-3B9E-4733-B189-D2EAD384A26B}" type="datetimeFigureOut">
              <a:rPr lang="en-US" smtClean="0"/>
              <a:t>1/20/2026</a:t>
            </a:fld>
            <a:endParaRPr lang="en-US"/>
          </a:p>
        </p:txBody>
      </p:sp>
      <p:sp>
        <p:nvSpPr>
          <p:cNvPr id="5" name="Footer Placeholder 4">
            <a:extLst>
              <a:ext uri="{FF2B5EF4-FFF2-40B4-BE49-F238E27FC236}">
                <a16:creationId xmlns:a16="http://schemas.microsoft.com/office/drawing/2014/main" id="{39AE65BE-EB8C-2248-2712-5D0760675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66218-4183-E172-B173-74900C45BF8B}"/>
              </a:ext>
            </a:extLst>
          </p:cNvPr>
          <p:cNvSpPr>
            <a:spLocks noGrp="1"/>
          </p:cNvSpPr>
          <p:nvPr>
            <p:ph type="sldNum" sz="quarter" idx="12"/>
          </p:nvPr>
        </p:nvSpPr>
        <p:spPr/>
        <p:txBody>
          <a:bodyPr/>
          <a:lstStyle/>
          <a:p>
            <a:fld id="{D74F3076-F191-457D-8E4A-F4B88D475900}" type="slidenum">
              <a:rPr lang="en-US" smtClean="0"/>
              <a:t>‹#›</a:t>
            </a:fld>
            <a:endParaRPr lang="en-US"/>
          </a:p>
        </p:txBody>
      </p:sp>
    </p:spTree>
    <p:extLst>
      <p:ext uri="{BB962C8B-B14F-4D97-AF65-F5344CB8AC3E}">
        <p14:creationId xmlns:p14="http://schemas.microsoft.com/office/powerpoint/2010/main" val="820284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F01EA1-839C-4D16-8632-B9114DBB52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5793D-3457-476F-9D72-B18CBD80CA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661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F01EA1-839C-4D16-8632-B9114DBB52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5793D-3457-476F-9D72-B18CBD80CA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90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F01EA1-839C-4D16-8632-B9114DBB52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5793D-3457-476F-9D72-B18CBD80CA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393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1333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7AFC1-1DE2-F515-5144-EAC3136BD0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D44318-753B-9CE2-C147-C835D80134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CADDB3-58D7-346D-B4B0-F5C0B6575758}"/>
              </a:ext>
            </a:extLst>
          </p:cNvPr>
          <p:cNvSpPr>
            <a:spLocks noGrp="1"/>
          </p:cNvSpPr>
          <p:nvPr>
            <p:ph type="dt" sz="half" idx="10"/>
          </p:nvPr>
        </p:nvSpPr>
        <p:spPr/>
        <p:txBody>
          <a:bodyPr/>
          <a:lstStyle/>
          <a:p>
            <a:fld id="{D3A841DE-3B9E-4733-B189-D2EAD384A26B}" type="datetimeFigureOut">
              <a:rPr lang="en-US" smtClean="0"/>
              <a:t>1/20/2026</a:t>
            </a:fld>
            <a:endParaRPr lang="en-US"/>
          </a:p>
        </p:txBody>
      </p:sp>
      <p:sp>
        <p:nvSpPr>
          <p:cNvPr id="5" name="Footer Placeholder 4">
            <a:extLst>
              <a:ext uri="{FF2B5EF4-FFF2-40B4-BE49-F238E27FC236}">
                <a16:creationId xmlns:a16="http://schemas.microsoft.com/office/drawing/2014/main" id="{C1EFCAE0-E703-C1A9-8A07-DB1D170DB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046867-0BF8-5EBE-FA8A-92F6D1203481}"/>
              </a:ext>
            </a:extLst>
          </p:cNvPr>
          <p:cNvSpPr>
            <a:spLocks noGrp="1"/>
          </p:cNvSpPr>
          <p:nvPr>
            <p:ph type="sldNum" sz="quarter" idx="12"/>
          </p:nvPr>
        </p:nvSpPr>
        <p:spPr/>
        <p:txBody>
          <a:bodyPr/>
          <a:lstStyle/>
          <a:p>
            <a:fld id="{D74F3076-F191-457D-8E4A-F4B88D475900}" type="slidenum">
              <a:rPr lang="en-US" smtClean="0"/>
              <a:t>‹#›</a:t>
            </a:fld>
            <a:endParaRPr lang="en-US"/>
          </a:p>
        </p:txBody>
      </p:sp>
    </p:spTree>
    <p:extLst>
      <p:ext uri="{BB962C8B-B14F-4D97-AF65-F5344CB8AC3E}">
        <p14:creationId xmlns:p14="http://schemas.microsoft.com/office/powerpoint/2010/main" val="310541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20A5-D5EF-F736-AB9A-C656C5D26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8F4002-BB8D-4A91-4C1C-A0228F588E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9B2191-EF51-F7AC-4797-E0CCA83B88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BFEADE-FED6-DD4A-7486-CE5AA3D090AF}"/>
              </a:ext>
            </a:extLst>
          </p:cNvPr>
          <p:cNvSpPr>
            <a:spLocks noGrp="1"/>
          </p:cNvSpPr>
          <p:nvPr>
            <p:ph type="dt" sz="half" idx="10"/>
          </p:nvPr>
        </p:nvSpPr>
        <p:spPr/>
        <p:txBody>
          <a:bodyPr/>
          <a:lstStyle/>
          <a:p>
            <a:fld id="{D3A841DE-3B9E-4733-B189-D2EAD384A26B}" type="datetimeFigureOut">
              <a:rPr lang="en-US" smtClean="0"/>
              <a:t>1/20/2026</a:t>
            </a:fld>
            <a:endParaRPr lang="en-US"/>
          </a:p>
        </p:txBody>
      </p:sp>
      <p:sp>
        <p:nvSpPr>
          <p:cNvPr id="6" name="Footer Placeholder 5">
            <a:extLst>
              <a:ext uri="{FF2B5EF4-FFF2-40B4-BE49-F238E27FC236}">
                <a16:creationId xmlns:a16="http://schemas.microsoft.com/office/drawing/2014/main" id="{185B47EE-6BC2-88E8-0BB9-67FD69F93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080BB-8A42-44BD-2CAB-38DB845D80F4}"/>
              </a:ext>
            </a:extLst>
          </p:cNvPr>
          <p:cNvSpPr>
            <a:spLocks noGrp="1"/>
          </p:cNvSpPr>
          <p:nvPr>
            <p:ph type="sldNum" sz="quarter" idx="12"/>
          </p:nvPr>
        </p:nvSpPr>
        <p:spPr/>
        <p:txBody>
          <a:bodyPr/>
          <a:lstStyle/>
          <a:p>
            <a:fld id="{D74F3076-F191-457D-8E4A-F4B88D475900}" type="slidenum">
              <a:rPr lang="en-US" smtClean="0"/>
              <a:t>‹#›</a:t>
            </a:fld>
            <a:endParaRPr lang="en-US"/>
          </a:p>
        </p:txBody>
      </p:sp>
    </p:spTree>
    <p:extLst>
      <p:ext uri="{BB962C8B-B14F-4D97-AF65-F5344CB8AC3E}">
        <p14:creationId xmlns:p14="http://schemas.microsoft.com/office/powerpoint/2010/main" val="182982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A199-3530-E7A3-D204-9E66EC551E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18F50A-F95B-41F6-7E09-9CDC36A2F5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241848-6A05-837A-AF9E-1BBA1C7C9B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187CA2-9AFD-835B-C1FE-E3399780D4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9AF400-39B0-4482-EF3F-B8E310343E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E56C5D-09C0-F839-B2F5-FC982E476E19}"/>
              </a:ext>
            </a:extLst>
          </p:cNvPr>
          <p:cNvSpPr>
            <a:spLocks noGrp="1"/>
          </p:cNvSpPr>
          <p:nvPr>
            <p:ph type="dt" sz="half" idx="10"/>
          </p:nvPr>
        </p:nvSpPr>
        <p:spPr/>
        <p:txBody>
          <a:bodyPr/>
          <a:lstStyle/>
          <a:p>
            <a:fld id="{D3A841DE-3B9E-4733-B189-D2EAD384A26B}" type="datetimeFigureOut">
              <a:rPr lang="en-US" smtClean="0"/>
              <a:t>1/20/2026</a:t>
            </a:fld>
            <a:endParaRPr lang="en-US"/>
          </a:p>
        </p:txBody>
      </p:sp>
      <p:sp>
        <p:nvSpPr>
          <p:cNvPr id="8" name="Footer Placeholder 7">
            <a:extLst>
              <a:ext uri="{FF2B5EF4-FFF2-40B4-BE49-F238E27FC236}">
                <a16:creationId xmlns:a16="http://schemas.microsoft.com/office/drawing/2014/main" id="{4A346ED6-12F4-1340-C63E-1AAC98BA83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898760-9D5C-43B8-7094-DB4422FC4653}"/>
              </a:ext>
            </a:extLst>
          </p:cNvPr>
          <p:cNvSpPr>
            <a:spLocks noGrp="1"/>
          </p:cNvSpPr>
          <p:nvPr>
            <p:ph type="sldNum" sz="quarter" idx="12"/>
          </p:nvPr>
        </p:nvSpPr>
        <p:spPr/>
        <p:txBody>
          <a:bodyPr/>
          <a:lstStyle/>
          <a:p>
            <a:fld id="{D74F3076-F191-457D-8E4A-F4B88D475900}" type="slidenum">
              <a:rPr lang="en-US" smtClean="0"/>
              <a:t>‹#›</a:t>
            </a:fld>
            <a:endParaRPr lang="en-US"/>
          </a:p>
        </p:txBody>
      </p:sp>
    </p:spTree>
    <p:extLst>
      <p:ext uri="{BB962C8B-B14F-4D97-AF65-F5344CB8AC3E}">
        <p14:creationId xmlns:p14="http://schemas.microsoft.com/office/powerpoint/2010/main" val="64174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F36D-7425-F53D-F5CD-A8C9CD4D6A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3094C3-5589-CA01-977A-73477676A9D6}"/>
              </a:ext>
            </a:extLst>
          </p:cNvPr>
          <p:cNvSpPr>
            <a:spLocks noGrp="1"/>
          </p:cNvSpPr>
          <p:nvPr>
            <p:ph type="dt" sz="half" idx="10"/>
          </p:nvPr>
        </p:nvSpPr>
        <p:spPr/>
        <p:txBody>
          <a:bodyPr/>
          <a:lstStyle/>
          <a:p>
            <a:fld id="{D3A841DE-3B9E-4733-B189-D2EAD384A26B}" type="datetimeFigureOut">
              <a:rPr lang="en-US" smtClean="0"/>
              <a:t>1/20/2026</a:t>
            </a:fld>
            <a:endParaRPr lang="en-US"/>
          </a:p>
        </p:txBody>
      </p:sp>
      <p:sp>
        <p:nvSpPr>
          <p:cNvPr id="4" name="Footer Placeholder 3">
            <a:extLst>
              <a:ext uri="{FF2B5EF4-FFF2-40B4-BE49-F238E27FC236}">
                <a16:creationId xmlns:a16="http://schemas.microsoft.com/office/drawing/2014/main" id="{4FA23F68-5992-8791-3633-63C0C85841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8E1EE3-B2B4-0150-B718-6EEF584F9194}"/>
              </a:ext>
            </a:extLst>
          </p:cNvPr>
          <p:cNvSpPr>
            <a:spLocks noGrp="1"/>
          </p:cNvSpPr>
          <p:nvPr>
            <p:ph type="sldNum" sz="quarter" idx="12"/>
          </p:nvPr>
        </p:nvSpPr>
        <p:spPr/>
        <p:txBody>
          <a:bodyPr/>
          <a:lstStyle/>
          <a:p>
            <a:fld id="{D74F3076-F191-457D-8E4A-F4B88D475900}" type="slidenum">
              <a:rPr lang="en-US" smtClean="0"/>
              <a:t>‹#›</a:t>
            </a:fld>
            <a:endParaRPr lang="en-US"/>
          </a:p>
        </p:txBody>
      </p:sp>
    </p:spTree>
    <p:extLst>
      <p:ext uri="{BB962C8B-B14F-4D97-AF65-F5344CB8AC3E}">
        <p14:creationId xmlns:p14="http://schemas.microsoft.com/office/powerpoint/2010/main" val="212585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DBC22-9A0A-1DF0-6808-0AC61B7A8953}"/>
              </a:ext>
            </a:extLst>
          </p:cNvPr>
          <p:cNvSpPr>
            <a:spLocks noGrp="1"/>
          </p:cNvSpPr>
          <p:nvPr>
            <p:ph type="dt" sz="half" idx="10"/>
          </p:nvPr>
        </p:nvSpPr>
        <p:spPr/>
        <p:txBody>
          <a:bodyPr/>
          <a:lstStyle/>
          <a:p>
            <a:fld id="{D3A841DE-3B9E-4733-B189-D2EAD384A26B}" type="datetimeFigureOut">
              <a:rPr lang="en-US" smtClean="0"/>
              <a:t>1/20/2026</a:t>
            </a:fld>
            <a:endParaRPr lang="en-US"/>
          </a:p>
        </p:txBody>
      </p:sp>
      <p:sp>
        <p:nvSpPr>
          <p:cNvPr id="3" name="Footer Placeholder 2">
            <a:extLst>
              <a:ext uri="{FF2B5EF4-FFF2-40B4-BE49-F238E27FC236}">
                <a16:creationId xmlns:a16="http://schemas.microsoft.com/office/drawing/2014/main" id="{78D15518-EEF3-C6B8-163B-105610B0DF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AF0286-8112-AB9A-B339-244541CBA415}"/>
              </a:ext>
            </a:extLst>
          </p:cNvPr>
          <p:cNvSpPr>
            <a:spLocks noGrp="1"/>
          </p:cNvSpPr>
          <p:nvPr>
            <p:ph type="sldNum" sz="quarter" idx="12"/>
          </p:nvPr>
        </p:nvSpPr>
        <p:spPr/>
        <p:txBody>
          <a:bodyPr/>
          <a:lstStyle/>
          <a:p>
            <a:fld id="{D74F3076-F191-457D-8E4A-F4B88D475900}" type="slidenum">
              <a:rPr lang="en-US" smtClean="0"/>
              <a:t>‹#›</a:t>
            </a:fld>
            <a:endParaRPr lang="en-US"/>
          </a:p>
        </p:txBody>
      </p:sp>
    </p:spTree>
    <p:extLst>
      <p:ext uri="{BB962C8B-B14F-4D97-AF65-F5344CB8AC3E}">
        <p14:creationId xmlns:p14="http://schemas.microsoft.com/office/powerpoint/2010/main" val="244682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9734-ED04-F8DB-5C9B-BC90E186E3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716C71-3BEB-078A-54AE-8B896BC96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FDAB4B-09EC-28D6-B452-1A5CB99E4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6671FC-AB6C-D8E3-5D5E-FB468FC6E50C}"/>
              </a:ext>
            </a:extLst>
          </p:cNvPr>
          <p:cNvSpPr>
            <a:spLocks noGrp="1"/>
          </p:cNvSpPr>
          <p:nvPr>
            <p:ph type="dt" sz="half" idx="10"/>
          </p:nvPr>
        </p:nvSpPr>
        <p:spPr/>
        <p:txBody>
          <a:bodyPr/>
          <a:lstStyle/>
          <a:p>
            <a:fld id="{D3A841DE-3B9E-4733-B189-D2EAD384A26B}" type="datetimeFigureOut">
              <a:rPr lang="en-US" smtClean="0"/>
              <a:t>1/20/2026</a:t>
            </a:fld>
            <a:endParaRPr lang="en-US"/>
          </a:p>
        </p:txBody>
      </p:sp>
      <p:sp>
        <p:nvSpPr>
          <p:cNvPr id="6" name="Footer Placeholder 5">
            <a:extLst>
              <a:ext uri="{FF2B5EF4-FFF2-40B4-BE49-F238E27FC236}">
                <a16:creationId xmlns:a16="http://schemas.microsoft.com/office/drawing/2014/main" id="{DD41734D-A438-6201-F066-A9CA8D3E9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89197-3C54-F63F-E5D2-33E44DC97061}"/>
              </a:ext>
            </a:extLst>
          </p:cNvPr>
          <p:cNvSpPr>
            <a:spLocks noGrp="1"/>
          </p:cNvSpPr>
          <p:nvPr>
            <p:ph type="sldNum" sz="quarter" idx="12"/>
          </p:nvPr>
        </p:nvSpPr>
        <p:spPr/>
        <p:txBody>
          <a:bodyPr/>
          <a:lstStyle/>
          <a:p>
            <a:fld id="{D74F3076-F191-457D-8E4A-F4B88D475900}" type="slidenum">
              <a:rPr lang="en-US" smtClean="0"/>
              <a:t>‹#›</a:t>
            </a:fld>
            <a:endParaRPr lang="en-US"/>
          </a:p>
        </p:txBody>
      </p:sp>
    </p:spTree>
    <p:extLst>
      <p:ext uri="{BB962C8B-B14F-4D97-AF65-F5344CB8AC3E}">
        <p14:creationId xmlns:p14="http://schemas.microsoft.com/office/powerpoint/2010/main" val="237358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D6DD-E67B-A963-76B0-E52B4B6A92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AC28DB-6696-2B39-A5FA-0BBE62B6F2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8CADB3-3979-058E-1CE1-6184CACF3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E5006-2FF1-4201-828A-E8BC578BB948}"/>
              </a:ext>
            </a:extLst>
          </p:cNvPr>
          <p:cNvSpPr>
            <a:spLocks noGrp="1"/>
          </p:cNvSpPr>
          <p:nvPr>
            <p:ph type="dt" sz="half" idx="10"/>
          </p:nvPr>
        </p:nvSpPr>
        <p:spPr/>
        <p:txBody>
          <a:bodyPr/>
          <a:lstStyle/>
          <a:p>
            <a:fld id="{D3A841DE-3B9E-4733-B189-D2EAD384A26B}" type="datetimeFigureOut">
              <a:rPr lang="en-US" smtClean="0"/>
              <a:t>1/20/2026</a:t>
            </a:fld>
            <a:endParaRPr lang="en-US"/>
          </a:p>
        </p:txBody>
      </p:sp>
      <p:sp>
        <p:nvSpPr>
          <p:cNvPr id="6" name="Footer Placeholder 5">
            <a:extLst>
              <a:ext uri="{FF2B5EF4-FFF2-40B4-BE49-F238E27FC236}">
                <a16:creationId xmlns:a16="http://schemas.microsoft.com/office/drawing/2014/main" id="{183DA41C-62F3-3CFF-402F-DF482E789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AF8A7-CC98-0C7B-F1A2-E4564A40CAE2}"/>
              </a:ext>
            </a:extLst>
          </p:cNvPr>
          <p:cNvSpPr>
            <a:spLocks noGrp="1"/>
          </p:cNvSpPr>
          <p:nvPr>
            <p:ph type="sldNum" sz="quarter" idx="12"/>
          </p:nvPr>
        </p:nvSpPr>
        <p:spPr/>
        <p:txBody>
          <a:bodyPr/>
          <a:lstStyle/>
          <a:p>
            <a:fld id="{D74F3076-F191-457D-8E4A-F4B88D475900}" type="slidenum">
              <a:rPr lang="en-US" smtClean="0"/>
              <a:t>‹#›</a:t>
            </a:fld>
            <a:endParaRPr lang="en-US"/>
          </a:p>
        </p:txBody>
      </p:sp>
    </p:spTree>
    <p:extLst>
      <p:ext uri="{BB962C8B-B14F-4D97-AF65-F5344CB8AC3E}">
        <p14:creationId xmlns:p14="http://schemas.microsoft.com/office/powerpoint/2010/main" val="363565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5F1C43-B486-F003-9075-CD9B7FA41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5AC29A-C264-05C9-3F54-0011946A51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069EB-E5F5-8278-581E-CFFEF471E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A841DE-3B9E-4733-B189-D2EAD384A26B}" type="datetimeFigureOut">
              <a:rPr lang="en-US" smtClean="0"/>
              <a:t>1/20/2026</a:t>
            </a:fld>
            <a:endParaRPr lang="en-US"/>
          </a:p>
        </p:txBody>
      </p:sp>
      <p:sp>
        <p:nvSpPr>
          <p:cNvPr id="5" name="Footer Placeholder 4">
            <a:extLst>
              <a:ext uri="{FF2B5EF4-FFF2-40B4-BE49-F238E27FC236}">
                <a16:creationId xmlns:a16="http://schemas.microsoft.com/office/drawing/2014/main" id="{700623A6-B1E4-77B4-F43D-CF91EBB7B4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239F761-D823-2079-0D25-118CF7DBDE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4F3076-F191-457D-8E4A-F4B88D475900}" type="slidenum">
              <a:rPr lang="en-US" smtClean="0"/>
              <a:t>‹#›</a:t>
            </a:fld>
            <a:endParaRPr lang="en-US"/>
          </a:p>
        </p:txBody>
      </p:sp>
    </p:spTree>
    <p:extLst>
      <p:ext uri="{BB962C8B-B14F-4D97-AF65-F5344CB8AC3E}">
        <p14:creationId xmlns:p14="http://schemas.microsoft.com/office/powerpoint/2010/main" val="321643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F01EA1-839C-4D16-8632-B9114DBB52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C5793D-3457-476F-9D72-B18CBD80CA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556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donthuocquocgia.vn/" TargetMode="Externa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thuvienphapluat.vn/van-ban/Bo-may-hanh-chinh/Nghi-quyet-190-2025-QH15-xu-ly-van-de-lien-quan-dep-sap-xep-to-chuc-bo-may-nha-nuoc-643777.aspx" TargetMode="Externa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9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436" y="125507"/>
            <a:ext cx="11923058" cy="6598022"/>
          </a:xfrm>
          <a:solidFill>
            <a:srgbClr val="562BF3"/>
          </a:solidFill>
          <a:ln/>
        </p:spPr>
        <p:style>
          <a:lnRef idx="2">
            <a:schemeClr val="accent1">
              <a:shade val="50000"/>
            </a:schemeClr>
          </a:lnRef>
          <a:fillRef idx="1001">
            <a:schemeClr val="dk1"/>
          </a:fillRef>
          <a:effectRef idx="0">
            <a:schemeClr val="accent1"/>
          </a:effectRef>
          <a:fontRef idx="minor">
            <a:schemeClr val="lt1"/>
          </a:fontRef>
        </p:style>
        <p:txBody>
          <a:bodyPr>
            <a:normAutofit fontScale="55000" lnSpcReduction="20000"/>
          </a:bodyPr>
          <a:lstStyle/>
          <a:p>
            <a:pPr>
              <a:spcBef>
                <a:spcPts val="2400"/>
              </a:spcBef>
            </a:pPr>
            <a:endParaRPr lang="en-US" sz="800" b="1" dirty="0">
              <a:solidFill>
                <a:schemeClr val="bg1"/>
              </a:solidFill>
              <a:effectLst>
                <a:outerShdw blurRad="38100" dist="38100" dir="2700000" algn="tl">
                  <a:srgbClr val="000000">
                    <a:alpha val="43137"/>
                  </a:srgbClr>
                </a:outerShdw>
              </a:effectLst>
            </a:endParaRPr>
          </a:p>
          <a:p>
            <a:pPr algn="ctr">
              <a:spcBef>
                <a:spcPts val="2400"/>
              </a:spcBef>
            </a:pPr>
            <a:r>
              <a:rPr lang="en-US" sz="5100" b="1" spc="15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SỞ Y TẾ HÀ TĨNH</a:t>
            </a:r>
          </a:p>
          <a:p>
            <a:pPr algn="ctr"/>
            <a:endParaRPr lang="en-US" sz="4400" b="1" dirty="0">
              <a:solidFill>
                <a:schemeClr val="bg1"/>
              </a:solidFill>
              <a:effectLst>
                <a:outerShdw blurRad="38100" dist="38100" dir="2700000" algn="tl">
                  <a:srgbClr val="000000">
                    <a:alpha val="43137"/>
                  </a:srgbClr>
                </a:outerShdw>
              </a:effectLst>
            </a:endParaRPr>
          </a:p>
          <a:p>
            <a:pPr algn="ctr">
              <a:lnSpc>
                <a:spcPct val="150000"/>
              </a:lnSpc>
              <a:spcBef>
                <a:spcPts val="0"/>
              </a:spcBef>
            </a:pPr>
            <a:r>
              <a:rPr lang="en-US" sz="10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HỘI NGHỊ</a:t>
            </a:r>
          </a:p>
          <a:p>
            <a:pPr lvl="0">
              <a:lnSpc>
                <a:spcPct val="140000"/>
              </a:lnSpc>
              <a:spcBef>
                <a:spcPts val="600"/>
              </a:spcBef>
              <a:spcAft>
                <a:spcPts val="600"/>
              </a:spcAft>
            </a:pPr>
            <a:r>
              <a:rPr lang="en-US" sz="8000" b="1" cap="all"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hướng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dẫn</a:t>
            </a:r>
            <a:r>
              <a:rPr lang="en-US" sz="8000" b="1"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công</a:t>
            </a:r>
            <a:r>
              <a:rPr lang="en-US" sz="8000" b="1"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tác</a:t>
            </a:r>
            <a:r>
              <a:rPr lang="en-US" sz="8000" b="1"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chuyên</a:t>
            </a:r>
            <a:r>
              <a:rPr lang="en-US" sz="8000" b="1"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môn</a:t>
            </a:r>
            <a:r>
              <a:rPr lang="en-US" sz="8000" b="1"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của</a:t>
            </a:r>
            <a:r>
              <a:rPr lang="en-US" sz="8000" b="1"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Trạm</a:t>
            </a:r>
            <a:r>
              <a:rPr lang="en-US" sz="8000" b="1"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y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tế</a:t>
            </a:r>
            <a:r>
              <a:rPr lang="en-US" sz="8000" b="1"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sau</a:t>
            </a:r>
            <a:r>
              <a:rPr lang="en-US" sz="8000" b="1"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bàn</a:t>
            </a:r>
            <a:r>
              <a:rPr lang="en-US" sz="8000" b="1"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giao</a:t>
            </a:r>
            <a:r>
              <a:rPr lang="en-US" sz="8000" b="1"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về</a:t>
            </a:r>
            <a:r>
              <a:rPr lang="en-US" sz="8000" b="1"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các</a:t>
            </a:r>
            <a:r>
              <a:rPr lang="en-US" sz="8000" b="1"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xã</a:t>
            </a:r>
            <a:r>
              <a:rPr lang="en-US" sz="8000" b="1"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phường</a:t>
            </a:r>
            <a:r>
              <a:rPr lang="en-US" sz="8000" b="1"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quản</a:t>
            </a:r>
            <a:r>
              <a:rPr lang="en-US" sz="8000" b="1"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8000" b="1" cap="all"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lý</a:t>
            </a:r>
            <a:endParaRPr lang="en-GB" sz="8000" cap="all"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lnSpc>
                <a:spcPct val="150000"/>
              </a:lnSpc>
              <a:spcBef>
                <a:spcPts val="0"/>
              </a:spcBef>
            </a:pPr>
            <a:endParaRPr lang="en-US" sz="5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spcBef>
                <a:spcPts val="1200"/>
              </a:spcBef>
            </a:pPr>
            <a:r>
              <a:rPr lang="en-US" sz="5100" b="1" spc="15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HÀ TĨNH 20/01/2026</a:t>
            </a:r>
            <a:endParaRPr lang="en-US" sz="5100" b="1" spc="15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760274" y="869577"/>
            <a:ext cx="2734234"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659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2376" y="770965"/>
            <a:ext cx="11170024" cy="49305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pPr>
            <a:r>
              <a:rPr lang="en-US" sz="4400" b="1"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 2</a:t>
            </a:r>
          </a:p>
          <a:p>
            <a:pPr algn="ctr"/>
            <a:r>
              <a:rPr lang="en-US" sz="4400" b="1"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ĐIỀU CHỈNH GPHĐ KHÁM BỆNH, CHỮA BỆNH</a:t>
            </a:r>
            <a:endParaRPr lang="en-GB" sz="44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086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264" y="1414272"/>
            <a:ext cx="11777472" cy="5230367"/>
          </a:xfrm>
        </p:spPr>
        <p:txBody>
          <a:bodyPr>
            <a:normAutofit fontScale="92500" lnSpcReduction="20000"/>
          </a:bodyPr>
          <a:lstStyle/>
          <a:p>
            <a:pPr marL="514350" indent="-514350" algn="just">
              <a:lnSpc>
                <a:spcPct val="150000"/>
              </a:lnSpc>
              <a:buAutoNum type="arabicPeriod"/>
            </a:pPr>
            <a:r>
              <a:rPr lang="en-US" b="1" smtClean="0">
                <a:solidFill>
                  <a:srgbClr val="C00000"/>
                </a:solidFill>
                <a:latin typeface="Arial" panose="020B0604020202020204" pitchFamily="34" charset="0"/>
                <a:cs typeface="Arial" panose="020B0604020202020204" pitchFamily="34" charset="0"/>
              </a:rPr>
              <a:t>Tên gọi, hình thức tổ chức</a:t>
            </a:r>
            <a:endParaRPr lang="en-US" b="1" dirty="0">
              <a:solidFill>
                <a:srgbClr val="C00000"/>
              </a:solidFill>
              <a:latin typeface="Arial" panose="020B0604020202020204" pitchFamily="34" charset="0"/>
              <a:cs typeface="Arial" panose="020B0604020202020204" pitchFamily="34" charset="0"/>
            </a:endParaRPr>
          </a:p>
          <a:p>
            <a:pPr marL="0" indent="0" algn="just">
              <a:lnSpc>
                <a:spcPct val="150000"/>
              </a:lnSpc>
              <a:buNone/>
            </a:pPr>
            <a:r>
              <a:rPr lang="en-US" smtClean="0">
                <a:solidFill>
                  <a:srgbClr val="0000CC"/>
                </a:solidFill>
                <a:latin typeface="Arial" panose="020B0604020202020204" pitchFamily="34" charset="0"/>
                <a:cs typeface="Arial" panose="020B0604020202020204" pitchFamily="34" charset="0"/>
              </a:rPr>
              <a:t>a) Trạm </a:t>
            </a:r>
            <a:r>
              <a:rPr lang="en-US">
                <a:solidFill>
                  <a:srgbClr val="2706EA"/>
                </a:solidFill>
                <a:latin typeface="Arial" panose="020B0604020202020204" pitchFamily="34" charset="0"/>
                <a:cs typeface="Arial" panose="020B0604020202020204" pitchFamily="34" charset="0"/>
              </a:rPr>
              <a:t>y tế xã/phường</a:t>
            </a:r>
            <a:r>
              <a:rPr lang="en-US" smtClean="0">
                <a:solidFill>
                  <a:srgbClr val="2706EA"/>
                </a:solidFill>
                <a:latin typeface="Arial" panose="020B0604020202020204" pitchFamily="34" charset="0"/>
                <a:cs typeface="Arial" panose="020B0604020202020204" pitchFamily="34" charset="0"/>
              </a:rPr>
              <a:t>…..</a:t>
            </a:r>
          </a:p>
          <a:p>
            <a:pPr marL="0" indent="0" algn="just">
              <a:lnSpc>
                <a:spcPct val="150000"/>
              </a:lnSpc>
              <a:buNone/>
            </a:pPr>
            <a:r>
              <a:rPr lang="en-US" b="1" smtClean="0">
                <a:solidFill>
                  <a:srgbClr val="C00000"/>
                </a:solidFill>
                <a:latin typeface="Arial" panose="020B0604020202020204" pitchFamily="34" charset="0"/>
                <a:cs typeface="Arial" panose="020B0604020202020204" pitchFamily="34" charset="0"/>
              </a:rPr>
              <a:t>Hình thức tổ chức: Trạm y tế</a:t>
            </a:r>
            <a:endParaRPr lang="en-US" b="1">
              <a:solidFill>
                <a:srgbClr val="C00000"/>
              </a:solidFill>
              <a:latin typeface="Arial" panose="020B0604020202020204" pitchFamily="34" charset="0"/>
              <a:cs typeface="Arial" panose="020B0604020202020204" pitchFamily="34" charset="0"/>
            </a:endParaRPr>
          </a:p>
          <a:p>
            <a:pPr marL="0" indent="0" algn="just">
              <a:lnSpc>
                <a:spcPct val="150000"/>
              </a:lnSpc>
              <a:buNone/>
            </a:pPr>
            <a:r>
              <a:rPr lang="en-US" smtClean="0">
                <a:solidFill>
                  <a:srgbClr val="2706EA"/>
                </a:solidFill>
                <a:latin typeface="Arial" panose="020B0604020202020204" pitchFamily="34" charset="0"/>
                <a:cs typeface="Arial" panose="020B0604020202020204" pitchFamily="34" charset="0"/>
              </a:rPr>
              <a:t>b) Điểm trạm/ Điểm y tế: </a:t>
            </a:r>
            <a:r>
              <a:rPr lang="en-US">
                <a:solidFill>
                  <a:srgbClr val="2706EA"/>
                </a:solidFill>
                <a:latin typeface="Arial" panose="020B0604020202020204" pitchFamily="34" charset="0"/>
                <a:cs typeface="Arial" panose="020B0604020202020204" pitchFamily="34" charset="0"/>
              </a:rPr>
              <a:t>Đề nghị các TYT thống nhất cách đặt tên:</a:t>
            </a:r>
          </a:p>
          <a:p>
            <a:pPr marL="0" indent="0" algn="just">
              <a:lnSpc>
                <a:spcPct val="150000"/>
              </a:lnSpc>
              <a:buNone/>
            </a:pPr>
            <a:r>
              <a:rPr lang="en-US">
                <a:solidFill>
                  <a:srgbClr val="2706EA"/>
                </a:solidFill>
                <a:latin typeface="Arial" panose="020B0604020202020204" pitchFamily="34" charset="0"/>
                <a:cs typeface="Arial" panose="020B0604020202020204" pitchFamily="34" charset="0"/>
              </a:rPr>
              <a:t>Điểm </a:t>
            </a:r>
            <a:r>
              <a:rPr lang="en-US" smtClean="0">
                <a:solidFill>
                  <a:srgbClr val="2706EA"/>
                </a:solidFill>
                <a:latin typeface="Arial" panose="020B0604020202020204" pitchFamily="34" charset="0"/>
                <a:cs typeface="Arial" panose="020B0604020202020204" pitchFamily="34" charset="0"/>
              </a:rPr>
              <a:t>trạm/Điểm Y tế </a:t>
            </a:r>
            <a:r>
              <a:rPr lang="en-US">
                <a:solidFill>
                  <a:srgbClr val="2706EA"/>
                </a:solidFill>
                <a:latin typeface="Arial" panose="020B0604020202020204" pitchFamily="34" charset="0"/>
                <a:cs typeface="Arial" panose="020B0604020202020204" pitchFamily="34" charset="0"/>
              </a:rPr>
              <a:t>… (trực thuộc TYT xã/phường….)</a:t>
            </a:r>
          </a:p>
          <a:p>
            <a:pPr marL="0" indent="0" algn="just">
              <a:lnSpc>
                <a:spcPct val="150000"/>
              </a:lnSpc>
              <a:buNone/>
            </a:pPr>
            <a:r>
              <a:rPr lang="en-US">
                <a:solidFill>
                  <a:srgbClr val="2706EA"/>
                </a:solidFill>
                <a:latin typeface="Arial" panose="020B0604020202020204" pitchFamily="34" charset="0"/>
                <a:cs typeface="Arial" panose="020B0604020202020204" pitchFamily="34" charset="0"/>
              </a:rPr>
              <a:t>Ví dụ: Điểm </a:t>
            </a:r>
            <a:r>
              <a:rPr lang="en-US" smtClean="0">
                <a:solidFill>
                  <a:srgbClr val="2706EA"/>
                </a:solidFill>
                <a:latin typeface="Arial" panose="020B0604020202020204" pitchFamily="34" charset="0"/>
                <a:cs typeface="Arial" panose="020B0604020202020204" pitchFamily="34" charset="0"/>
              </a:rPr>
              <a:t>Y tế</a:t>
            </a:r>
            <a:r>
              <a:rPr lang="en-US" smtClean="0">
                <a:solidFill>
                  <a:srgbClr val="2706EA"/>
                </a:solidFill>
                <a:latin typeface="Arial" panose="020B0604020202020204" pitchFamily="34" charset="0"/>
                <a:cs typeface="Arial" panose="020B0604020202020204" pitchFamily="34" charset="0"/>
              </a:rPr>
              <a:t> </a:t>
            </a:r>
            <a:r>
              <a:rPr lang="en-US">
                <a:solidFill>
                  <a:srgbClr val="2706EA"/>
                </a:solidFill>
                <a:latin typeface="Arial" panose="020B0604020202020204" pitchFamily="34" charset="0"/>
                <a:cs typeface="Arial" panose="020B0604020202020204" pitchFamily="34" charset="0"/>
              </a:rPr>
              <a:t>Đại Nài (thuộc Trạm Y tế phường Thành Sen</a:t>
            </a:r>
            <a:r>
              <a:rPr lang="en-US" smtClean="0">
                <a:solidFill>
                  <a:srgbClr val="2706EA"/>
                </a:solidFill>
                <a:latin typeface="Arial" panose="020B0604020202020204" pitchFamily="34" charset="0"/>
                <a:cs typeface="Arial" panose="020B0604020202020204" pitchFamily="34" charset="0"/>
              </a:rPr>
              <a:t>)</a:t>
            </a:r>
          </a:p>
          <a:p>
            <a:pPr marL="0" indent="0" algn="just">
              <a:lnSpc>
                <a:spcPct val="150000"/>
              </a:lnSpc>
              <a:buNone/>
            </a:pPr>
            <a:r>
              <a:rPr lang="en-US" b="1">
                <a:solidFill>
                  <a:srgbClr val="C00000"/>
                </a:solidFill>
                <a:latin typeface="Arial" panose="020B0604020202020204" pitchFamily="34" charset="0"/>
                <a:cs typeface="Arial" panose="020B0604020202020204" pitchFamily="34" charset="0"/>
              </a:rPr>
              <a:t>Hình thức tổ chức: Trạm </a:t>
            </a:r>
            <a:r>
              <a:rPr lang="en-US" b="1">
                <a:solidFill>
                  <a:srgbClr val="C00000"/>
                </a:solidFill>
                <a:latin typeface="Arial" panose="020B0604020202020204" pitchFamily="34" charset="0"/>
                <a:cs typeface="Arial" panose="020B0604020202020204" pitchFamily="34" charset="0"/>
              </a:rPr>
              <a:t>y </a:t>
            </a:r>
            <a:r>
              <a:rPr lang="en-US" b="1" smtClean="0">
                <a:solidFill>
                  <a:srgbClr val="C00000"/>
                </a:solidFill>
                <a:latin typeface="Arial" panose="020B0604020202020204" pitchFamily="34" charset="0"/>
                <a:cs typeface="Arial" panose="020B0604020202020204" pitchFamily="34" charset="0"/>
              </a:rPr>
              <a:t>tế</a:t>
            </a:r>
            <a:r>
              <a:rPr lang="vi-VN" b="1">
                <a:solidFill>
                  <a:srgbClr val="C00000"/>
                </a:solidFill>
                <a:latin typeface="Arial" panose="020B0604020202020204" pitchFamily="34" charset="0"/>
                <a:cs typeface="Arial" panose="020B0604020202020204" pitchFamily="34" charset="0"/>
              </a:rPr>
              <a:t> thực hiện toàn bộ hoặc một phần chức năng, nhiệm vụ của Trạm Y tế </a:t>
            </a:r>
            <a:r>
              <a:rPr lang="vi-VN" b="1">
                <a:solidFill>
                  <a:srgbClr val="C00000"/>
                </a:solidFill>
                <a:latin typeface="Arial" panose="020B0604020202020204" pitchFamily="34" charset="0"/>
                <a:cs typeface="Arial" panose="020B0604020202020204" pitchFamily="34" charset="0"/>
              </a:rPr>
              <a:t>cấp </a:t>
            </a:r>
            <a:r>
              <a:rPr lang="vi-VN" b="1" smtClean="0">
                <a:solidFill>
                  <a:srgbClr val="C00000"/>
                </a:solidFill>
                <a:latin typeface="Arial" panose="020B0604020202020204" pitchFamily="34" charset="0"/>
                <a:cs typeface="Arial" panose="020B0604020202020204" pitchFamily="34" charset="0"/>
              </a:rPr>
              <a:t>xã</a:t>
            </a:r>
            <a:r>
              <a:rPr lang="en-US" b="1" smtClean="0">
                <a:solidFill>
                  <a:srgbClr val="C00000"/>
                </a:solidFill>
                <a:latin typeface="Arial" panose="020B0604020202020204" pitchFamily="34" charset="0"/>
                <a:cs typeface="Arial" panose="020B0604020202020204" pitchFamily="34" charset="0"/>
              </a:rPr>
              <a:t>.</a:t>
            </a:r>
            <a:endParaRPr lang="en-US" b="1">
              <a:solidFill>
                <a:srgbClr val="C00000"/>
              </a:solidFill>
              <a:latin typeface="Arial" panose="020B0604020202020204" pitchFamily="34" charset="0"/>
              <a:cs typeface="Arial" panose="020B0604020202020204" pitchFamily="34" charset="0"/>
            </a:endParaRPr>
          </a:p>
          <a:p>
            <a:pPr marL="0" indent="0" algn="just">
              <a:lnSpc>
                <a:spcPct val="150000"/>
              </a:lnSpc>
              <a:buNone/>
            </a:pPr>
            <a:endParaRPr lang="en-GB" dirty="0">
              <a:solidFill>
                <a:srgbClr val="2706EA"/>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76A2DD4-E889-C8E9-A1F8-9A34289542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873" y="210003"/>
            <a:ext cx="1096425" cy="923853"/>
          </a:xfrm>
          <a:prstGeom prst="rect">
            <a:avLst/>
          </a:prstGeom>
        </p:spPr>
      </p:pic>
      <p:sp>
        <p:nvSpPr>
          <p:cNvPr id="5" name="Rectangle 4"/>
          <p:cNvSpPr/>
          <p:nvPr/>
        </p:nvSpPr>
        <p:spPr>
          <a:xfrm>
            <a:off x="950976" y="210003"/>
            <a:ext cx="10411968" cy="584775"/>
          </a:xfrm>
          <a:prstGeom prst="rect">
            <a:avLst/>
          </a:prstGeom>
        </p:spPr>
        <p:txBody>
          <a:bodyPr wrap="square">
            <a:spAutoFit/>
          </a:bodyPr>
          <a:lstStyle/>
          <a:p>
            <a:pPr lvl="0" algn="ctr"/>
            <a:r>
              <a:rPr lang="en-US" sz="3200" b="1" dirty="0">
                <a:solidFill>
                  <a:srgbClr val="0000CC"/>
                </a:solidFill>
                <a:latin typeface="Times New Roman" panose="02020603050405020304" pitchFamily="18" charset="0"/>
                <a:cs typeface="Times New Roman" panose="02020603050405020304" pitchFamily="18" charset="0"/>
              </a:rPr>
              <a:t>II. CẤP ĐIỀU CHỈNH GPHĐ TẠI TYT</a:t>
            </a:r>
          </a:p>
        </p:txBody>
      </p:sp>
    </p:spTree>
    <p:extLst>
      <p:ext uri="{BB962C8B-B14F-4D97-AF65-F5344CB8AC3E}">
        <p14:creationId xmlns:p14="http://schemas.microsoft.com/office/powerpoint/2010/main" val="13484395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8749552"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II. CẤP ĐIỀU CHỈNH GPHĐ TẠI TYT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8" name="Content Placeholder 2"/>
          <p:cNvSpPr txBox="1">
            <a:spLocks/>
          </p:cNvSpPr>
          <p:nvPr/>
        </p:nvSpPr>
        <p:spPr>
          <a:xfrm>
            <a:off x="207264" y="1162484"/>
            <a:ext cx="11777472" cy="52303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Font typeface="Arial" panose="020B0604020202020204" pitchFamily="34" charset="0"/>
              <a:buNone/>
            </a:pPr>
            <a:r>
              <a:rPr lang="en-US" b="1" dirty="0">
                <a:solidFill>
                  <a:srgbClr val="C00000"/>
                </a:solidFill>
                <a:latin typeface="Arial" panose="020B0604020202020204" pitchFamily="34" charset="0"/>
                <a:cs typeface="Arial" panose="020B0604020202020204" pitchFamily="34" charset="0"/>
              </a:rPr>
              <a:t>2. </a:t>
            </a:r>
            <a:r>
              <a:rPr lang="en-US" b="1" dirty="0" err="1">
                <a:solidFill>
                  <a:srgbClr val="C00000"/>
                </a:solidFill>
                <a:latin typeface="Arial" panose="020B0604020202020204" pitchFamily="34" charset="0"/>
                <a:cs typeface="Arial" panose="020B0604020202020204" pitchFamily="34" charset="0"/>
              </a:rPr>
              <a:t>Cơ</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sở</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pháp</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lý</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thực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hiện</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cấp</a:t>
            </a:r>
            <a:r>
              <a:rPr lang="en-US" b="1" dirty="0">
                <a:solidFill>
                  <a:srgbClr val="C00000"/>
                </a:solidFill>
                <a:latin typeface="Arial" panose="020B0604020202020204" pitchFamily="34" charset="0"/>
                <a:cs typeface="Arial" panose="020B0604020202020204" pitchFamily="34" charset="0"/>
              </a:rPr>
              <a:t> GPHĐ</a:t>
            </a:r>
          </a:p>
          <a:p>
            <a:pPr algn="just">
              <a:lnSpc>
                <a:spcPct val="120000"/>
              </a:lnSpc>
              <a:spcBef>
                <a:spcPts val="0"/>
              </a:spcBef>
              <a:buFontTx/>
              <a:buChar char="-"/>
            </a:pPr>
            <a:r>
              <a:rPr lang="en-US" dirty="0" err="1">
                <a:solidFill>
                  <a:srgbClr val="2706EA"/>
                </a:solidFill>
                <a:latin typeface="Arial" panose="020B0604020202020204" pitchFamily="34" charset="0"/>
                <a:cs typeface="Arial" panose="020B0604020202020204" pitchFamily="34" charset="0"/>
              </a:rPr>
              <a:t>Trạm</a:t>
            </a:r>
            <a:r>
              <a:rPr lang="en-US" dirty="0">
                <a:solidFill>
                  <a:srgbClr val="2706EA"/>
                </a:solidFill>
                <a:latin typeface="Arial" panose="020B0604020202020204" pitchFamily="34" charset="0"/>
                <a:cs typeface="Arial" panose="020B0604020202020204" pitchFamily="34" charset="0"/>
              </a:rPr>
              <a:t> y </a:t>
            </a:r>
            <a:r>
              <a:rPr lang="en-US" dirty="0" err="1">
                <a:solidFill>
                  <a:srgbClr val="2706EA"/>
                </a:solidFill>
                <a:latin typeface="Arial" panose="020B0604020202020204" pitchFamily="34" charset="0"/>
                <a:cs typeface="Arial" panose="020B0604020202020204" pitchFamily="34" charset="0"/>
              </a:rPr>
              <a:t>tế</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hoặc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điểm</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Trạm</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được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giao</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làm</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công</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tác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khám</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bệnh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chữa</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bệnh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tuỳ</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vào</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cơ</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sở</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vật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chất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nhân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lực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thiết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bị</a:t>
            </a:r>
            <a:r>
              <a:rPr lang="en-US" dirty="0">
                <a:solidFill>
                  <a:srgbClr val="2706EA"/>
                </a:solidFill>
                <a:latin typeface="Arial" panose="020B0604020202020204" pitchFamily="34" charset="0"/>
                <a:cs typeface="Arial" panose="020B0604020202020204" pitchFamily="34" charset="0"/>
              </a:rPr>
              <a:t> y </a:t>
            </a:r>
            <a:r>
              <a:rPr lang="en-US" dirty="0" err="1">
                <a:solidFill>
                  <a:srgbClr val="2706EA"/>
                </a:solidFill>
                <a:latin typeface="Arial" panose="020B0604020202020204" pitchFamily="34" charset="0"/>
                <a:cs typeface="Arial" panose="020B0604020202020204" pitchFamily="34" charset="0"/>
              </a:rPr>
              <a:t>tế</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để</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lựa</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chọn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hình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thức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tổ</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chúc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theo</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quy</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định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tại</a:t>
            </a:r>
            <a:r>
              <a:rPr lang="en-US" dirty="0">
                <a:solidFill>
                  <a:srgbClr val="2706EA"/>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Điều</a:t>
            </a:r>
            <a:r>
              <a:rPr lang="en-US" b="1" dirty="0">
                <a:solidFill>
                  <a:srgbClr val="C00000"/>
                </a:solidFill>
                <a:latin typeface="Arial" panose="020B0604020202020204" pitchFamily="34" charset="0"/>
                <a:cs typeface="Arial" panose="020B0604020202020204" pitchFamily="34" charset="0"/>
              </a:rPr>
              <a:t> 39 </a:t>
            </a:r>
            <a:r>
              <a:rPr lang="en-US" b="1" dirty="0" err="1">
                <a:solidFill>
                  <a:srgbClr val="C00000"/>
                </a:solidFill>
                <a:latin typeface="Arial" panose="020B0604020202020204" pitchFamily="34" charset="0"/>
                <a:cs typeface="Arial" panose="020B0604020202020204" pitchFamily="34" charset="0"/>
              </a:rPr>
              <a:t>Nghị</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định</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số</a:t>
            </a:r>
            <a:r>
              <a:rPr lang="en-US" b="1" dirty="0">
                <a:solidFill>
                  <a:srgbClr val="C00000"/>
                </a:solidFill>
                <a:latin typeface="Arial" panose="020B0604020202020204" pitchFamily="34" charset="0"/>
                <a:cs typeface="Arial" panose="020B0604020202020204" pitchFamily="34" charset="0"/>
              </a:rPr>
              <a:t> 96/2023</a:t>
            </a:r>
            <a:r>
              <a:rPr lang="en-US" dirty="0">
                <a:solidFill>
                  <a:srgbClr val="2706EA"/>
                </a:solidFill>
                <a:latin typeface="Arial" panose="020B0604020202020204" pitchFamily="34" charset="0"/>
                <a:cs typeface="Arial" panose="020B0604020202020204" pitchFamily="34" charset="0"/>
              </a:rPr>
              <a:t>.</a:t>
            </a:r>
          </a:p>
          <a:p>
            <a:pPr algn="just">
              <a:lnSpc>
                <a:spcPct val="120000"/>
              </a:lnSpc>
              <a:spcBef>
                <a:spcPts val="0"/>
              </a:spcBef>
              <a:buFontTx/>
              <a:buChar char="-"/>
            </a:pP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Phải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đảm</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bảo</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các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điều</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kiện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quy</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định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tại</a:t>
            </a:r>
            <a:r>
              <a:rPr lang="en-US" dirty="0">
                <a:solidFill>
                  <a:srgbClr val="2706EA"/>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Điều</a:t>
            </a:r>
            <a:r>
              <a:rPr lang="en-US" b="1" dirty="0">
                <a:solidFill>
                  <a:srgbClr val="C00000"/>
                </a:solidFill>
                <a:latin typeface="Arial" panose="020B0604020202020204" pitchFamily="34" charset="0"/>
                <a:cs typeface="Arial" panose="020B0604020202020204" pitchFamily="34" charset="0"/>
              </a:rPr>
              <a:t> 40, </a:t>
            </a:r>
            <a:r>
              <a:rPr lang="en-US" b="1" dirty="0" err="1">
                <a:solidFill>
                  <a:srgbClr val="C00000"/>
                </a:solidFill>
                <a:latin typeface="Arial" panose="020B0604020202020204" pitchFamily="34" charset="0"/>
                <a:cs typeface="Arial" panose="020B0604020202020204" pitchFamily="34" charset="0"/>
              </a:rPr>
              <a:t>Điều</a:t>
            </a:r>
            <a:r>
              <a:rPr lang="en-US" b="1" dirty="0">
                <a:solidFill>
                  <a:srgbClr val="C00000"/>
                </a:solidFill>
                <a:latin typeface="Arial" panose="020B0604020202020204" pitchFamily="34" charset="0"/>
                <a:cs typeface="Arial" panose="020B0604020202020204" pitchFamily="34" charset="0"/>
              </a:rPr>
              <a:t> 50, </a:t>
            </a:r>
            <a:r>
              <a:rPr lang="en-US" b="1" dirty="0" err="1">
                <a:solidFill>
                  <a:srgbClr val="C00000"/>
                </a:solidFill>
                <a:latin typeface="Arial" panose="020B0604020202020204" pitchFamily="34" charset="0"/>
                <a:cs typeface="Arial" panose="020B0604020202020204" pitchFamily="34" charset="0"/>
              </a:rPr>
              <a:t>Nghị</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định</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số</a:t>
            </a:r>
            <a:r>
              <a:rPr lang="en-US" b="1" dirty="0">
                <a:solidFill>
                  <a:srgbClr val="C00000"/>
                </a:solidFill>
                <a:latin typeface="Arial" panose="020B0604020202020204" pitchFamily="34" charset="0"/>
                <a:cs typeface="Arial" panose="020B0604020202020204" pitchFamily="34" charset="0"/>
              </a:rPr>
              <a:t> 96/2023/NĐ-CP </a:t>
            </a:r>
            <a:r>
              <a:rPr lang="en-US" b="1" dirty="0" err="1">
                <a:solidFill>
                  <a:srgbClr val="C00000"/>
                </a:solidFill>
                <a:latin typeface="Arial" panose="020B0604020202020204" pitchFamily="34" charset="0"/>
                <a:cs typeface="Arial" panose="020B0604020202020204" pitchFamily="34" charset="0"/>
              </a:rPr>
              <a:t>ngày</a:t>
            </a:r>
            <a:r>
              <a:rPr lang="en-US" b="1" dirty="0">
                <a:solidFill>
                  <a:srgbClr val="C00000"/>
                </a:solidFill>
                <a:latin typeface="Arial" panose="020B0604020202020204" pitchFamily="34" charset="0"/>
                <a:cs typeface="Arial" panose="020B0604020202020204" pitchFamily="34" charset="0"/>
              </a:rPr>
              <a:t> 30/12/2023 </a:t>
            </a:r>
            <a:r>
              <a:rPr lang="en-US" b="1" dirty="0" err="1">
                <a:solidFill>
                  <a:srgbClr val="C00000"/>
                </a:solidFill>
                <a:latin typeface="Arial" panose="020B0604020202020204" pitchFamily="34" charset="0"/>
                <a:cs typeface="Arial" panose="020B0604020202020204" pitchFamily="34" charset="0"/>
              </a:rPr>
              <a:t>của</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Chính</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phủ</a:t>
            </a:r>
            <a:r>
              <a:rPr lang="en-GB" dirty="0">
                <a:solidFill>
                  <a:srgbClr val="2706EA"/>
                </a:solidFill>
                <a:latin typeface="Arial" panose="020B0604020202020204" pitchFamily="34" charset="0"/>
                <a:cs typeface="Arial" panose="020B0604020202020204" pitchFamily="34" charset="0"/>
              </a:rPr>
              <a:t>.</a:t>
            </a:r>
          </a:p>
          <a:p>
            <a:pPr algn="just">
              <a:lnSpc>
                <a:spcPct val="120000"/>
              </a:lnSpc>
              <a:spcBef>
                <a:spcPts val="0"/>
              </a:spcBef>
              <a:buFontTx/>
              <a:buChar char="-"/>
            </a:pPr>
            <a:r>
              <a:rPr lang="en-GB" dirty="0" err="1">
                <a:solidFill>
                  <a:srgbClr val="2706EA"/>
                </a:solidFill>
                <a:latin typeface="Arial" panose="020B0604020202020204" pitchFamily="34" charset="0"/>
                <a:cs typeface="Arial" panose="020B0604020202020204" pitchFamily="34" charset="0"/>
              </a:rPr>
              <a:t>Đối</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với</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điểm</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trạm</a:t>
            </a:r>
            <a:r>
              <a:rPr lang="en-GB" dirty="0">
                <a:solidFill>
                  <a:srgbClr val="2706EA"/>
                </a:solidFill>
                <a:latin typeface="Arial" panose="020B0604020202020204" pitchFamily="34" charset="0"/>
                <a:cs typeface="Arial" panose="020B0604020202020204" pitchFamily="34" charset="0"/>
              </a:rPr>
              <a:t> y </a:t>
            </a:r>
            <a:r>
              <a:rPr lang="en-GB" dirty="0" err="1">
                <a:solidFill>
                  <a:srgbClr val="2706EA"/>
                </a:solidFill>
                <a:latin typeface="Arial" panose="020B0604020202020204" pitchFamily="34" charset="0"/>
                <a:cs typeface="Arial" panose="020B0604020202020204" pitchFamily="34" charset="0"/>
              </a:rPr>
              <a:t>tế</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thực</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hiện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khám</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bệnh</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chữa</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bệnh</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phải</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có</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văn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bản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của</a:t>
            </a:r>
            <a:r>
              <a:rPr lang="en-GB" dirty="0">
                <a:solidFill>
                  <a:srgbClr val="2706EA"/>
                </a:solidFill>
                <a:latin typeface="Arial" panose="020B0604020202020204" pitchFamily="34" charset="0"/>
                <a:cs typeface="Arial" panose="020B0604020202020204" pitchFamily="34" charset="0"/>
              </a:rPr>
              <a:t> UBND </a:t>
            </a:r>
            <a:r>
              <a:rPr lang="en-GB" dirty="0" err="1">
                <a:solidFill>
                  <a:srgbClr val="2706EA"/>
                </a:solidFill>
                <a:latin typeface="Arial" panose="020B0604020202020204" pitchFamily="34" charset="0"/>
                <a:cs typeface="Arial" panose="020B0604020202020204" pitchFamily="34" charset="0"/>
              </a:rPr>
              <a:t>cấp</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xã</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quy</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định</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cho</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phép</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thực</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hiện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khám</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bệnh</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chữa</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bệnh</a:t>
            </a:r>
            <a:r>
              <a:rPr lang="en-GB" dirty="0">
                <a:solidFill>
                  <a:srgbClr val="2706EA"/>
                </a:solidFill>
                <a:latin typeface="Arial" panose="020B0604020202020204" pitchFamily="34" charset="0"/>
                <a:cs typeface="Arial" panose="020B0604020202020204" pitchFamily="34" charset="0"/>
              </a:rPr>
              <a:t>.</a:t>
            </a:r>
          </a:p>
          <a:p>
            <a:pPr algn="just">
              <a:lnSpc>
                <a:spcPct val="120000"/>
              </a:lnSpc>
              <a:spcBef>
                <a:spcPts val="0"/>
              </a:spcBef>
              <a:buFontTx/>
              <a:buChar char="-"/>
            </a:pPr>
            <a:r>
              <a:rPr lang="en-GB" dirty="0" err="1">
                <a:solidFill>
                  <a:srgbClr val="2706EA"/>
                </a:solidFill>
                <a:latin typeface="Arial" panose="020B0604020202020204" pitchFamily="34" charset="0"/>
                <a:cs typeface="Arial" panose="020B0604020202020204" pitchFamily="34" charset="0"/>
              </a:rPr>
              <a:t>Có</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văn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bản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phân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công</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người</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chịu</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trách</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nhiệm</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chuyên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môn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kỹ</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thuật</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của</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cấp</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có</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thẩm</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quyền</a:t>
            </a:r>
            <a:r>
              <a:rPr lang="en-GB" dirty="0">
                <a:solidFill>
                  <a:srgbClr val="2706EA"/>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108761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8749552"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II. CẤP ĐIỀU CHỈNH GPHĐ TẠI TYT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9" name="Content Placeholder 2">
            <a:extLst>
              <a:ext uri="{FF2B5EF4-FFF2-40B4-BE49-F238E27FC236}">
                <a16:creationId xmlns:a16="http://schemas.microsoft.com/office/drawing/2014/main" id="{088A54ED-01D8-9B60-5A45-52635EA6CED7}"/>
              </a:ext>
            </a:extLst>
          </p:cNvPr>
          <p:cNvSpPr txBox="1">
            <a:spLocks/>
          </p:cNvSpPr>
          <p:nvPr/>
        </p:nvSpPr>
        <p:spPr>
          <a:xfrm>
            <a:off x="207264" y="1199124"/>
            <a:ext cx="11777472" cy="5230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r>
              <a:rPr lang="en-US" b="1" dirty="0">
                <a:solidFill>
                  <a:srgbClr val="C00000"/>
                </a:solidFill>
                <a:latin typeface="Arial" panose="020B0604020202020204" pitchFamily="34" charset="0"/>
                <a:cs typeface="Arial" panose="020B0604020202020204" pitchFamily="34" charset="0"/>
              </a:rPr>
              <a:t>3. </a:t>
            </a:r>
            <a:r>
              <a:rPr lang="en-US" b="1" dirty="0" err="1">
                <a:solidFill>
                  <a:srgbClr val="C00000"/>
                </a:solidFill>
                <a:latin typeface="Arial" panose="020B0604020202020204" pitchFamily="34" charset="0"/>
                <a:cs typeface="Arial" panose="020B0604020202020204" pitchFamily="34" charset="0"/>
              </a:rPr>
              <a:t>Cấp</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điều</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chỉnh</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giấy</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phép</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hoạt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động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theo</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các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trường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hợp</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sau</a:t>
            </a:r>
            <a:r>
              <a:rPr lang="en-US" b="1" dirty="0">
                <a:solidFill>
                  <a:srgbClr val="C00000"/>
                </a:solidFill>
                <a:latin typeface="Arial" panose="020B0604020202020204" pitchFamily="34" charset="0"/>
                <a:cs typeface="Arial" panose="020B0604020202020204" pitchFamily="34" charset="0"/>
              </a:rPr>
              <a:t>:</a:t>
            </a:r>
            <a:endParaRPr lang="en-GB" b="1" dirty="0">
              <a:solidFill>
                <a:srgbClr val="C00000"/>
              </a:solidFill>
              <a:latin typeface="Arial" panose="020B0604020202020204" pitchFamily="34" charset="0"/>
              <a:cs typeface="Arial" panose="020B0604020202020204" pitchFamily="34" charset="0"/>
            </a:endParaRPr>
          </a:p>
          <a:p>
            <a:pPr algn="just">
              <a:lnSpc>
                <a:spcPct val="150000"/>
              </a:lnSpc>
              <a:spcBef>
                <a:spcPts val="0"/>
              </a:spcBef>
            </a:pPr>
            <a:r>
              <a:rPr lang="en-US" b="1" dirty="0">
                <a:solidFill>
                  <a:srgbClr val="2706EA"/>
                </a:solidFill>
                <a:latin typeface="Arial" panose="020B0604020202020204" pitchFamily="34" charset="0"/>
                <a:cs typeface="Arial" panose="020B0604020202020204" pitchFamily="34" charset="0"/>
              </a:rPr>
              <a:t>Trường </a:t>
            </a:r>
            <a:r>
              <a:rPr lang="en-US" b="1" dirty="0" err="1">
                <a:solidFill>
                  <a:srgbClr val="2706EA"/>
                </a:solidFill>
                <a:latin typeface="Arial" panose="020B0604020202020204" pitchFamily="34" charset="0"/>
                <a:cs typeface="Arial" panose="020B0604020202020204" pitchFamily="34" charset="0"/>
              </a:rPr>
              <a:t>hợp</a:t>
            </a:r>
            <a:r>
              <a:rPr lang="en-US" b="1" dirty="0">
                <a:solidFill>
                  <a:srgbClr val="2706EA"/>
                </a:solidFill>
                <a:latin typeface="Arial" panose="020B0604020202020204" pitchFamily="34" charset="0"/>
                <a:cs typeface="Arial" panose="020B0604020202020204" pitchFamily="34" charset="0"/>
              </a:rPr>
              <a:t> 1</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Trạm</a:t>
            </a:r>
            <a:r>
              <a:rPr lang="en-US" dirty="0">
                <a:solidFill>
                  <a:srgbClr val="2706EA"/>
                </a:solidFill>
                <a:latin typeface="Arial" panose="020B0604020202020204" pitchFamily="34" charset="0"/>
                <a:cs typeface="Arial" panose="020B0604020202020204" pitchFamily="34" charset="0"/>
              </a:rPr>
              <a:t> y </a:t>
            </a:r>
            <a:r>
              <a:rPr lang="en-US" dirty="0" err="1">
                <a:solidFill>
                  <a:srgbClr val="2706EA"/>
                </a:solidFill>
                <a:latin typeface="Arial" panose="020B0604020202020204" pitchFamily="34" charset="0"/>
                <a:cs typeface="Arial" panose="020B0604020202020204" pitchFamily="34" charset="0"/>
              </a:rPr>
              <a:t>tế</a:t>
            </a:r>
            <a:r>
              <a:rPr lang="en-US" dirty="0">
                <a:solidFill>
                  <a:srgbClr val="2706EA"/>
                </a:solidFill>
                <a:latin typeface="Arial" panose="020B0604020202020204" pitchFamily="34" charset="0"/>
                <a:cs typeface="Arial" panose="020B0604020202020204" pitchFamily="34" charset="0"/>
              </a:rPr>
              <a:t>/</a:t>
            </a:r>
            <a:r>
              <a:rPr lang="en-US" dirty="0" err="1">
                <a:solidFill>
                  <a:srgbClr val="2706EA"/>
                </a:solidFill>
                <a:latin typeface="Arial" panose="020B0604020202020204" pitchFamily="34" charset="0"/>
                <a:cs typeface="Arial" panose="020B0604020202020204" pitchFamily="34" charset="0"/>
              </a:rPr>
              <a:t>Điểm</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trạm</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không</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thay</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đổi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về</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nhân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sự</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cơ</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sở</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vật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chất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phạm</a:t>
            </a:r>
            <a:r>
              <a:rPr lang="en-US" dirty="0">
                <a:solidFill>
                  <a:srgbClr val="2706EA"/>
                </a:solidFill>
                <a:latin typeface="Arial" panose="020B0604020202020204" pitchFamily="34" charset="0"/>
                <a:cs typeface="Arial" panose="020B0604020202020204" pitchFamily="34" charset="0"/>
              </a:rPr>
              <a:t> vi </a:t>
            </a:r>
            <a:r>
              <a:rPr lang="en-US" dirty="0" err="1">
                <a:solidFill>
                  <a:srgbClr val="2706EA"/>
                </a:solidFill>
                <a:latin typeface="Arial" panose="020B0604020202020204" pitchFamily="34" charset="0"/>
                <a:cs typeface="Arial" panose="020B0604020202020204" pitchFamily="34" charset="0"/>
              </a:rPr>
              <a:t>hoạt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động</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Thực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hiện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thủ</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tục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cấp</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điều</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chỉnh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Giấy</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phép</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hoạt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động</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khám</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bệnh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chữa</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bệnh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theo</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trường</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hợp</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thay</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đổi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tên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địa</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chỉ</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không</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thay</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đổi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địa</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điểm</a:t>
            </a:r>
            <a:r>
              <a:rPr lang="en-US" dirty="0">
                <a:solidFill>
                  <a:srgbClr val="2706EA"/>
                </a:solidFill>
                <a:latin typeface="Arial" panose="020B0604020202020204" pitchFamily="34" charset="0"/>
                <a:cs typeface="Arial" panose="020B0604020202020204" pitchFamily="34" charset="0"/>
              </a:rPr>
              <a:t>).</a:t>
            </a:r>
            <a:endParaRPr lang="en-GB" dirty="0">
              <a:solidFill>
                <a:srgbClr val="2706EA"/>
              </a:solidFill>
              <a:latin typeface="Arial" panose="020B0604020202020204" pitchFamily="34" charset="0"/>
              <a:cs typeface="Arial" panose="020B0604020202020204" pitchFamily="34" charset="0"/>
            </a:endParaRPr>
          </a:p>
          <a:p>
            <a:pPr algn="just">
              <a:lnSpc>
                <a:spcPct val="150000"/>
              </a:lnSpc>
              <a:spcBef>
                <a:spcPts val="0"/>
              </a:spcBef>
            </a:pPr>
            <a:r>
              <a:rPr lang="en-US" b="1" dirty="0">
                <a:solidFill>
                  <a:srgbClr val="2706EA"/>
                </a:solidFill>
                <a:latin typeface="Arial" panose="020B0604020202020204" pitchFamily="34" charset="0"/>
                <a:cs typeface="Arial" panose="020B0604020202020204" pitchFamily="34" charset="0"/>
              </a:rPr>
              <a:t>Trường </a:t>
            </a:r>
            <a:r>
              <a:rPr lang="en-US" b="1" dirty="0" err="1">
                <a:solidFill>
                  <a:srgbClr val="2706EA"/>
                </a:solidFill>
                <a:latin typeface="Arial" panose="020B0604020202020204" pitchFamily="34" charset="0"/>
                <a:cs typeface="Arial" panose="020B0604020202020204" pitchFamily="34" charset="0"/>
              </a:rPr>
              <a:t>hợp</a:t>
            </a:r>
            <a:r>
              <a:rPr lang="en-US" b="1" dirty="0">
                <a:solidFill>
                  <a:srgbClr val="2706EA"/>
                </a:solidFill>
                <a:latin typeface="Arial" panose="020B0604020202020204" pitchFamily="34" charset="0"/>
                <a:cs typeface="Arial" panose="020B0604020202020204" pitchFamily="34" charset="0"/>
              </a:rPr>
              <a:t> 2</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Đối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với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Trạm</a:t>
            </a:r>
            <a:r>
              <a:rPr lang="en-US" dirty="0">
                <a:solidFill>
                  <a:srgbClr val="2706EA"/>
                </a:solidFill>
                <a:latin typeface="Arial" panose="020B0604020202020204" pitchFamily="34" charset="0"/>
                <a:cs typeface="Arial" panose="020B0604020202020204" pitchFamily="34" charset="0"/>
              </a:rPr>
              <a:t> y </a:t>
            </a:r>
            <a:r>
              <a:rPr lang="en-US" dirty="0" err="1">
                <a:solidFill>
                  <a:srgbClr val="2706EA"/>
                </a:solidFill>
                <a:latin typeface="Arial" panose="020B0604020202020204" pitchFamily="34" charset="0"/>
                <a:cs typeface="Arial" panose="020B0604020202020204" pitchFamily="34" charset="0"/>
              </a:rPr>
              <a:t>tế</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thành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lập</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mới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sau</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khi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sáp</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nhập</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các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trạm</a:t>
            </a:r>
            <a:r>
              <a:rPr lang="en-US" dirty="0">
                <a:solidFill>
                  <a:srgbClr val="2706EA"/>
                </a:solidFill>
                <a:latin typeface="Arial" panose="020B0604020202020204" pitchFamily="34" charset="0"/>
                <a:cs typeface="Arial" panose="020B0604020202020204" pitchFamily="34" charset="0"/>
              </a:rPr>
              <a:t> y </a:t>
            </a:r>
            <a:r>
              <a:rPr lang="en-US" dirty="0" err="1">
                <a:solidFill>
                  <a:srgbClr val="2706EA"/>
                </a:solidFill>
                <a:latin typeface="Arial" panose="020B0604020202020204" pitchFamily="34" charset="0"/>
                <a:cs typeface="Arial" panose="020B0604020202020204" pitchFamily="34" charset="0"/>
              </a:rPr>
              <a:t>tế</a:t>
            </a:r>
            <a:r>
              <a:rPr lang="vi-VN" dirty="0">
                <a:solidFill>
                  <a:srgbClr val="2706EA"/>
                </a:solidFill>
                <a:latin typeface="Arial" panose="020B0604020202020204" pitchFamily="34" charset="0"/>
                <a:cs typeface="Arial" panose="020B0604020202020204" pitchFamily="34" charset="0"/>
              </a:rPr>
              <a:t> (thay đổi về cơ sở vật chất, nhân lực, vị trí)</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Thực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hiện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thủ</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tục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cấp</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mới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giấy</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phép</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hoạt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động</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khám</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bệnh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chữa</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bệnh</a:t>
            </a:r>
            <a:r>
              <a:rPr lang="en-US" dirty="0">
                <a:solidFill>
                  <a:srgbClr val="2706EA"/>
                </a:solidFill>
                <a:latin typeface="Arial" panose="020B0604020202020204" pitchFamily="34" charset="0"/>
                <a:cs typeface="Arial" panose="020B0604020202020204" pitchFamily="34" charset="0"/>
              </a:rPr>
              <a:t>.</a:t>
            </a:r>
            <a:endParaRPr lang="en-GB" dirty="0">
              <a:solidFill>
                <a:srgbClr val="2706EA"/>
              </a:solidFill>
              <a:latin typeface="Arial" panose="020B0604020202020204" pitchFamily="34" charset="0"/>
              <a:cs typeface="Arial" panose="020B0604020202020204" pitchFamily="34" charset="0"/>
            </a:endParaRPr>
          </a:p>
          <a:p>
            <a:pPr algn="just">
              <a:lnSpc>
                <a:spcPct val="150000"/>
              </a:lnSpc>
              <a:spcBef>
                <a:spcPts val="0"/>
              </a:spcBef>
              <a:buFontTx/>
              <a:buChar char="-"/>
            </a:pPr>
            <a:endParaRPr lang="en-GB" dirty="0">
              <a:solidFill>
                <a:srgbClr val="2706E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1419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8749552"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II. CẤP ĐIỀU CHỈNH GPHĐ TẠI TYT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8" name="Content Placeholder 2">
            <a:extLst>
              <a:ext uri="{FF2B5EF4-FFF2-40B4-BE49-F238E27FC236}">
                <a16:creationId xmlns:a16="http://schemas.microsoft.com/office/drawing/2014/main" id="{088A54ED-01D8-9B60-5A45-52635EA6CED7}"/>
              </a:ext>
            </a:extLst>
          </p:cNvPr>
          <p:cNvSpPr txBox="1">
            <a:spLocks/>
          </p:cNvSpPr>
          <p:nvPr/>
        </p:nvSpPr>
        <p:spPr>
          <a:xfrm>
            <a:off x="207264" y="1145457"/>
            <a:ext cx="11777472" cy="53736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b="1" dirty="0">
                <a:solidFill>
                  <a:srgbClr val="2706EA"/>
                </a:solidFill>
                <a:latin typeface="Arial" panose="020B0604020202020204" pitchFamily="34" charset="0"/>
                <a:cs typeface="Arial" panose="020B0604020202020204" pitchFamily="34" charset="0"/>
              </a:rPr>
              <a:t>3.1.</a:t>
            </a:r>
            <a:r>
              <a:rPr lang="en-US" dirty="0">
                <a:solidFill>
                  <a:srgbClr val="2706EA"/>
                </a:solidFill>
                <a:latin typeface="Arial" panose="020B0604020202020204" pitchFamily="34" charset="0"/>
                <a:cs typeface="Arial" panose="020B0604020202020204" pitchFamily="34" charset="0"/>
              </a:rPr>
              <a:t> </a:t>
            </a:r>
            <a:r>
              <a:rPr lang="en-US" b="1" dirty="0">
                <a:solidFill>
                  <a:srgbClr val="2706EA"/>
                </a:solidFill>
                <a:latin typeface="Arial" panose="020B0604020202020204" pitchFamily="34" charset="0"/>
                <a:cs typeface="Arial" panose="020B0604020202020204" pitchFamily="34" charset="0"/>
              </a:rPr>
              <a:t>Trường </a:t>
            </a:r>
            <a:r>
              <a:rPr lang="en-US" b="1" dirty="0" err="1">
                <a:solidFill>
                  <a:srgbClr val="2706EA"/>
                </a:solidFill>
                <a:latin typeface="Arial" panose="020B0604020202020204" pitchFamily="34" charset="0"/>
                <a:cs typeface="Arial" panose="020B0604020202020204" pitchFamily="34" charset="0"/>
              </a:rPr>
              <a:t>hợp</a:t>
            </a:r>
            <a:r>
              <a:rPr lang="en-US" b="1" dirty="0">
                <a:solidFill>
                  <a:srgbClr val="2706EA"/>
                </a:solidFill>
                <a:latin typeface="Arial" panose="020B0604020202020204" pitchFamily="34" charset="0"/>
                <a:cs typeface="Arial" panose="020B0604020202020204" pitchFamily="34" charset="0"/>
              </a:rPr>
              <a:t> 1</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Trạm</a:t>
            </a:r>
            <a:r>
              <a:rPr lang="en-US" dirty="0">
                <a:solidFill>
                  <a:srgbClr val="2706EA"/>
                </a:solidFill>
                <a:latin typeface="Arial" panose="020B0604020202020204" pitchFamily="34" charset="0"/>
                <a:cs typeface="Arial" panose="020B0604020202020204" pitchFamily="34" charset="0"/>
              </a:rPr>
              <a:t> y </a:t>
            </a:r>
            <a:r>
              <a:rPr lang="en-US" err="1">
                <a:solidFill>
                  <a:srgbClr val="2706EA"/>
                </a:solidFill>
                <a:latin typeface="Arial" panose="020B0604020202020204" pitchFamily="34" charset="0"/>
                <a:cs typeface="Arial" panose="020B0604020202020204" pitchFamily="34" charset="0"/>
              </a:rPr>
              <a:t>tế</a:t>
            </a:r>
            <a:r>
              <a:rPr lang="en-US">
                <a:solidFill>
                  <a:srgbClr val="2706EA"/>
                </a:solidFill>
                <a:latin typeface="Arial" panose="020B0604020202020204" pitchFamily="34" charset="0"/>
                <a:cs typeface="Arial" panose="020B0604020202020204" pitchFamily="34" charset="0"/>
              </a:rPr>
              <a:t>/</a:t>
            </a:r>
            <a:r>
              <a:rPr lang="en-US" err="1">
                <a:solidFill>
                  <a:srgbClr val="2706EA"/>
                </a:solidFill>
                <a:latin typeface="Arial" panose="020B0604020202020204" pitchFamily="34" charset="0"/>
                <a:cs typeface="Arial" panose="020B0604020202020204" pitchFamily="34" charset="0"/>
              </a:rPr>
              <a:t>Điểm</a:t>
            </a:r>
            <a:r>
              <a:rPr lang="en-US">
                <a:solidFill>
                  <a:srgbClr val="2706EA"/>
                </a:solidFill>
                <a:latin typeface="Arial" panose="020B0604020202020204" pitchFamily="34" charset="0"/>
                <a:cs typeface="Arial" panose="020B0604020202020204" pitchFamily="34" charset="0"/>
              </a:rPr>
              <a:t> </a:t>
            </a:r>
            <a:r>
              <a:rPr lang="en-US" smtClean="0">
                <a:solidFill>
                  <a:srgbClr val="2706EA"/>
                </a:solidFill>
                <a:latin typeface="Arial" panose="020B0604020202020204" pitchFamily="34" charset="0"/>
                <a:cs typeface="Arial" panose="020B0604020202020204" pitchFamily="34" charset="0"/>
              </a:rPr>
              <a:t>y tế</a:t>
            </a:r>
            <a:r>
              <a:rPr lang="en-US" smtClean="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không</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thay</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đổi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về</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nhân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sự</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cơ</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sở</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vật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chất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phạm</a:t>
            </a:r>
            <a:r>
              <a:rPr lang="en-US" dirty="0">
                <a:solidFill>
                  <a:srgbClr val="2706EA"/>
                </a:solidFill>
                <a:latin typeface="Arial" panose="020B0604020202020204" pitchFamily="34" charset="0"/>
                <a:cs typeface="Arial" panose="020B0604020202020204" pitchFamily="34" charset="0"/>
              </a:rPr>
              <a:t> vi </a:t>
            </a:r>
            <a:r>
              <a:rPr lang="en-US" dirty="0" err="1">
                <a:solidFill>
                  <a:srgbClr val="2706EA"/>
                </a:solidFill>
                <a:latin typeface="Arial" panose="020B0604020202020204" pitchFamily="34" charset="0"/>
                <a:cs typeface="Arial" panose="020B0604020202020204" pitchFamily="34" charset="0"/>
              </a:rPr>
              <a:t>hoạt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động</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Thực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hiện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thủ</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tục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cấp</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điều</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chỉnh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Giấy</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phép</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hoạt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động</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khám</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bệnh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chữa</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bệnh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theo</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trường</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hợp</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thay</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đổi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tên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địa</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chỉ</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không</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thay</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đổi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địa</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điểm</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thành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phần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hồ</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sơ</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gồm</a:t>
            </a:r>
            <a:r>
              <a:rPr lang="en-US" dirty="0">
                <a:solidFill>
                  <a:srgbClr val="2706EA"/>
                </a:solidFill>
                <a:latin typeface="Arial" panose="020B0604020202020204" pitchFamily="34" charset="0"/>
                <a:cs typeface="Arial" panose="020B0604020202020204" pitchFamily="34" charset="0"/>
              </a:rPr>
              <a:t>: </a:t>
            </a:r>
          </a:p>
          <a:p>
            <a:pPr marL="0" indent="0">
              <a:lnSpc>
                <a:spcPct val="100000"/>
              </a:lnSpc>
              <a:spcBef>
                <a:spcPts val="600"/>
              </a:spcBef>
              <a:spcAft>
                <a:spcPts val="600"/>
              </a:spcAft>
              <a:buFont typeface="Arial" panose="020B0604020202020204" pitchFamily="34" charset="0"/>
              <a:buNone/>
            </a:pPr>
            <a:r>
              <a:rPr lang="en-US" dirty="0">
                <a:solidFill>
                  <a:srgbClr val="C00000"/>
                </a:solidFill>
                <a:latin typeface="Arial" panose="020B0604020202020204" pitchFamily="34" charset="0"/>
                <a:cs typeface="Arial" panose="020B0604020202020204" pitchFamily="34" charset="0"/>
              </a:rPr>
              <a:t>a) </a:t>
            </a:r>
            <a:r>
              <a:rPr lang="en-US" dirty="0" err="1">
                <a:solidFill>
                  <a:srgbClr val="C00000"/>
                </a:solidFill>
                <a:latin typeface="Arial" panose="020B0604020202020204" pitchFamily="34" charset="0"/>
                <a:cs typeface="Arial" panose="020B0604020202020204" pitchFamily="34" charset="0"/>
              </a:rPr>
              <a:t>Đơn</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đề</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nghị</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điều</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chỉnh</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giấy</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phép</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hoạt</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động</a:t>
            </a:r>
            <a:r>
              <a:rPr lang="en-US" dirty="0">
                <a:solidFill>
                  <a:srgbClr val="C00000"/>
                </a:solidFill>
                <a:latin typeface="Arial" panose="020B0604020202020204" pitchFamily="34" charset="0"/>
                <a:cs typeface="Arial" panose="020B0604020202020204" pitchFamily="34" charset="0"/>
              </a:rPr>
              <a:t>;</a:t>
            </a:r>
          </a:p>
          <a:p>
            <a:pPr marL="0" indent="0">
              <a:lnSpc>
                <a:spcPct val="100000"/>
              </a:lnSpc>
              <a:spcBef>
                <a:spcPts val="600"/>
              </a:spcBef>
              <a:spcAft>
                <a:spcPts val="600"/>
              </a:spcAft>
              <a:buFont typeface="Arial" panose="020B0604020202020204" pitchFamily="34" charset="0"/>
              <a:buNone/>
            </a:pPr>
            <a:r>
              <a:rPr lang="en-US" dirty="0">
                <a:solidFill>
                  <a:srgbClr val="C00000"/>
                </a:solidFill>
                <a:latin typeface="Arial" panose="020B0604020202020204" pitchFamily="34" charset="0"/>
                <a:cs typeface="Arial" panose="020B0604020202020204" pitchFamily="34" charset="0"/>
              </a:rPr>
              <a:t>b) Các </a:t>
            </a:r>
            <a:r>
              <a:rPr lang="en-US" dirty="0" err="1">
                <a:solidFill>
                  <a:srgbClr val="C00000"/>
                </a:solidFill>
                <a:latin typeface="Arial" panose="020B0604020202020204" pitchFamily="34" charset="0"/>
                <a:cs typeface="Arial" panose="020B0604020202020204" pitchFamily="34" charset="0"/>
              </a:rPr>
              <a:t>giấy</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tờ</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chứng</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minh</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nội</a:t>
            </a:r>
            <a:r>
              <a:rPr lang="en-US" dirty="0">
                <a:solidFill>
                  <a:srgbClr val="C00000"/>
                </a:solidFill>
                <a:latin typeface="Arial" panose="020B0604020202020204" pitchFamily="34" charset="0"/>
                <a:cs typeface="Arial" panose="020B0604020202020204" pitchFamily="34" charset="0"/>
              </a:rPr>
              <a:t> dung </a:t>
            </a:r>
            <a:r>
              <a:rPr lang="en-US" dirty="0" err="1">
                <a:solidFill>
                  <a:srgbClr val="C00000"/>
                </a:solidFill>
                <a:latin typeface="Arial" panose="020B0604020202020204" pitchFamily="34" charset="0"/>
                <a:cs typeface="Arial" panose="020B0604020202020204" pitchFamily="34" charset="0"/>
              </a:rPr>
              <a:t>thay</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đổi</a:t>
            </a:r>
            <a:r>
              <a:rPr lang="en-US" dirty="0">
                <a:solidFill>
                  <a:srgbClr val="C00000"/>
                </a:solidFill>
                <a:latin typeface="Arial" panose="020B0604020202020204" pitchFamily="34" charset="0"/>
                <a:cs typeface="Arial" panose="020B0604020202020204" pitchFamily="34" charset="0"/>
              </a:rPr>
              <a:t>;</a:t>
            </a:r>
          </a:p>
          <a:p>
            <a:pPr marL="0" indent="0">
              <a:lnSpc>
                <a:spcPct val="100000"/>
              </a:lnSpc>
              <a:spcBef>
                <a:spcPts val="600"/>
              </a:spcBef>
              <a:spcAft>
                <a:spcPts val="600"/>
              </a:spcAft>
              <a:buFont typeface="Arial" panose="020B0604020202020204" pitchFamily="34" charset="0"/>
              <a:buNone/>
            </a:pPr>
            <a:r>
              <a:rPr lang="en-US" dirty="0">
                <a:solidFill>
                  <a:srgbClr val="C00000"/>
                </a:solidFill>
                <a:latin typeface="Arial" panose="020B0604020202020204" pitchFamily="34" charset="0"/>
                <a:cs typeface="Arial" panose="020B0604020202020204" pitchFamily="34" charset="0"/>
              </a:rPr>
              <a:t>c) </a:t>
            </a:r>
            <a:r>
              <a:rPr lang="en-US" dirty="0" err="1">
                <a:solidFill>
                  <a:srgbClr val="C00000"/>
                </a:solidFill>
                <a:latin typeface="Arial" panose="020B0604020202020204" pitchFamily="34" charset="0"/>
                <a:cs typeface="Arial" panose="020B0604020202020204" pitchFamily="34" charset="0"/>
              </a:rPr>
              <a:t>Bản</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gốc</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Giấy</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phép</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hoạt</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động</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và</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danh</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mục</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kỹ</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thuật</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đã</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được</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cấp</a:t>
            </a:r>
            <a:r>
              <a:rPr lang="en-US" dirty="0">
                <a:solidFill>
                  <a:srgbClr val="C00000"/>
                </a:solidFill>
                <a:latin typeface="Arial" panose="020B0604020202020204" pitchFamily="34" charset="0"/>
                <a:cs typeface="Arial" panose="020B0604020202020204" pitchFamily="34" charset="0"/>
              </a:rPr>
              <a:t>;</a:t>
            </a:r>
          </a:p>
          <a:p>
            <a:pPr marL="0" indent="0">
              <a:lnSpc>
                <a:spcPct val="100000"/>
              </a:lnSpc>
              <a:spcBef>
                <a:spcPts val="600"/>
              </a:spcBef>
              <a:spcAft>
                <a:spcPts val="600"/>
              </a:spcAft>
              <a:buFont typeface="Arial" panose="020B0604020202020204" pitchFamily="34" charset="0"/>
              <a:buNone/>
            </a:pPr>
            <a:r>
              <a:rPr lang="en-US" dirty="0">
                <a:solidFill>
                  <a:srgbClr val="C00000"/>
                </a:solidFill>
                <a:latin typeface="Arial" panose="020B0604020202020204" pitchFamily="34" charset="0"/>
                <a:cs typeface="Arial" panose="020B0604020202020204" pitchFamily="34" charset="0"/>
              </a:rPr>
              <a:t>d) Các </a:t>
            </a:r>
            <a:r>
              <a:rPr lang="en-US" dirty="0" err="1">
                <a:solidFill>
                  <a:srgbClr val="C00000"/>
                </a:solidFill>
                <a:latin typeface="Arial" panose="020B0604020202020204" pitchFamily="34" charset="0"/>
                <a:cs typeface="Arial" panose="020B0604020202020204" pitchFamily="34" charset="0"/>
              </a:rPr>
              <a:t>giấy</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tờ</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liên</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quan</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đảm</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bảo</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đáp</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ứng</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theo</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các</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điều</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kiện</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quy</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định</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tại</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Điều</a:t>
            </a:r>
            <a:r>
              <a:rPr lang="en-US" dirty="0">
                <a:solidFill>
                  <a:srgbClr val="C00000"/>
                </a:solidFill>
                <a:latin typeface="Arial" panose="020B0604020202020204" pitchFamily="34" charset="0"/>
                <a:cs typeface="Arial" panose="020B0604020202020204" pitchFamily="34" charset="0"/>
              </a:rPr>
              <a:t> 40 </a:t>
            </a:r>
            <a:r>
              <a:rPr lang="en-US" dirty="0" err="1">
                <a:solidFill>
                  <a:srgbClr val="C00000"/>
                </a:solidFill>
                <a:latin typeface="Arial" panose="020B0604020202020204" pitchFamily="34" charset="0"/>
                <a:cs typeface="Arial" panose="020B0604020202020204" pitchFamily="34" charset="0"/>
              </a:rPr>
              <a:t>và</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Điều</a:t>
            </a:r>
            <a:r>
              <a:rPr lang="en-US" dirty="0">
                <a:solidFill>
                  <a:srgbClr val="C00000"/>
                </a:solidFill>
                <a:latin typeface="Arial" panose="020B0604020202020204" pitchFamily="34" charset="0"/>
                <a:cs typeface="Arial" panose="020B0604020202020204" pitchFamily="34" charset="0"/>
              </a:rPr>
              <a:t> 5</a:t>
            </a:r>
            <a:r>
              <a:rPr lang="vi-VN" dirty="0">
                <a:solidFill>
                  <a:srgbClr val="C00000"/>
                </a:solidFill>
                <a:latin typeface="Arial" panose="020B0604020202020204" pitchFamily="34" charset="0"/>
                <a:cs typeface="Arial" panose="020B0604020202020204" pitchFamily="34" charset="0"/>
              </a:rPr>
              <a:t>0</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Nghị</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định</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số</a:t>
            </a:r>
            <a:r>
              <a:rPr lang="en-US" dirty="0">
                <a:solidFill>
                  <a:srgbClr val="C00000"/>
                </a:solidFill>
                <a:latin typeface="Arial" panose="020B0604020202020204" pitchFamily="34" charset="0"/>
                <a:cs typeface="Arial" panose="020B0604020202020204" pitchFamily="34" charset="0"/>
              </a:rPr>
              <a:t> 96/2023/NĐ-CP </a:t>
            </a:r>
            <a:r>
              <a:rPr lang="en-US" dirty="0" err="1">
                <a:solidFill>
                  <a:srgbClr val="C00000"/>
                </a:solidFill>
                <a:latin typeface="Arial" panose="020B0604020202020204" pitchFamily="34" charset="0"/>
                <a:cs typeface="Arial" panose="020B0604020202020204" pitchFamily="34" charset="0"/>
              </a:rPr>
              <a:t>ngày</a:t>
            </a:r>
            <a:r>
              <a:rPr lang="en-US" dirty="0">
                <a:solidFill>
                  <a:srgbClr val="C00000"/>
                </a:solidFill>
                <a:latin typeface="Arial" panose="020B0604020202020204" pitchFamily="34" charset="0"/>
                <a:cs typeface="Arial" panose="020B0604020202020204" pitchFamily="34" charset="0"/>
              </a:rPr>
              <a:t> 30/12/2023 </a:t>
            </a:r>
            <a:r>
              <a:rPr lang="en-US" dirty="0" err="1">
                <a:solidFill>
                  <a:srgbClr val="C00000"/>
                </a:solidFill>
                <a:latin typeface="Arial" panose="020B0604020202020204" pitchFamily="34" charset="0"/>
                <a:cs typeface="Arial" panose="020B0604020202020204" pitchFamily="34" charset="0"/>
              </a:rPr>
              <a:t>của</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Chính</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phủ</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quy</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định</a:t>
            </a:r>
            <a:r>
              <a:rPr lang="en-US" dirty="0">
                <a:solidFill>
                  <a:srgbClr val="C00000"/>
                </a:solidFill>
                <a:latin typeface="Arial" panose="020B0604020202020204" pitchFamily="34" charset="0"/>
                <a:cs typeface="Arial" panose="020B0604020202020204" pitchFamily="34" charset="0"/>
              </a:rPr>
              <a:t> chi </a:t>
            </a:r>
            <a:r>
              <a:rPr lang="en-US" dirty="0" err="1">
                <a:solidFill>
                  <a:srgbClr val="C00000"/>
                </a:solidFill>
                <a:latin typeface="Arial" panose="020B0604020202020204" pitchFamily="34" charset="0"/>
                <a:cs typeface="Arial" panose="020B0604020202020204" pitchFamily="34" charset="0"/>
              </a:rPr>
              <a:t>tiết</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một</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số</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điều</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của</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Luật</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Khám</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bệnh</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chữa</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bệnh</a:t>
            </a:r>
            <a:r>
              <a:rPr lang="en-US"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267556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8749552"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II. CẤP ĐIỀU CHỈNH GPHĐ TẠI TYT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9" name="Content Placeholder 2">
            <a:extLst>
              <a:ext uri="{FF2B5EF4-FFF2-40B4-BE49-F238E27FC236}">
                <a16:creationId xmlns:a16="http://schemas.microsoft.com/office/drawing/2014/main" id="{088A54ED-01D8-9B60-5A45-52635EA6CED7}"/>
              </a:ext>
            </a:extLst>
          </p:cNvPr>
          <p:cNvSpPr txBox="1">
            <a:spLocks/>
          </p:cNvSpPr>
          <p:nvPr/>
        </p:nvSpPr>
        <p:spPr>
          <a:xfrm>
            <a:off x="207264" y="1109479"/>
            <a:ext cx="11777472" cy="5506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buFont typeface="Arial" panose="020B0604020202020204" pitchFamily="34" charset="0"/>
              <a:buNone/>
            </a:pPr>
            <a:r>
              <a:rPr lang="en-US" b="1">
                <a:solidFill>
                  <a:srgbClr val="0000CC"/>
                </a:solidFill>
                <a:latin typeface="Arial" panose="020B0604020202020204" pitchFamily="34" charset="0"/>
                <a:cs typeface="Arial" panose="020B0604020202020204" pitchFamily="34" charset="0"/>
              </a:rPr>
              <a:t>3.2. Trường hợp 2</a:t>
            </a:r>
            <a:r>
              <a:rPr lang="en-US">
                <a:solidFill>
                  <a:srgbClr val="0000CC"/>
                </a:solidFill>
                <a:latin typeface="Arial" panose="020B0604020202020204" pitchFamily="34" charset="0"/>
                <a:cs typeface="Arial" panose="020B0604020202020204" pitchFamily="34" charset="0"/>
              </a:rPr>
              <a:t>: Đối với Trạm y tế thành lập mới sau khi sáp nhập các trạm y tế</a:t>
            </a:r>
            <a:r>
              <a:rPr lang="vi-VN">
                <a:solidFill>
                  <a:srgbClr val="0000CC"/>
                </a:solidFill>
                <a:latin typeface="Arial" panose="020B0604020202020204" pitchFamily="34" charset="0"/>
                <a:cs typeface="Arial" panose="020B0604020202020204" pitchFamily="34" charset="0"/>
              </a:rPr>
              <a:t> (thay đổi về cơ sở vật chất, nhân lực, vị trí)</a:t>
            </a:r>
            <a:r>
              <a:rPr lang="en-US">
                <a:solidFill>
                  <a:srgbClr val="0000CC"/>
                </a:solidFill>
                <a:latin typeface="Arial" panose="020B0604020202020204" pitchFamily="34" charset="0"/>
                <a:cs typeface="Arial" panose="020B0604020202020204" pitchFamily="34" charset="0"/>
              </a:rPr>
              <a:t>: Thực hiện thủ tục cấp mới giấy phép hoạt động khám bệnh, chữa bệnh, thành phần hồ sơ gồm:</a:t>
            </a:r>
          </a:p>
          <a:p>
            <a:pPr marL="0" indent="0" algn="just">
              <a:lnSpc>
                <a:spcPct val="100000"/>
              </a:lnSpc>
              <a:spcBef>
                <a:spcPts val="600"/>
              </a:spcBef>
              <a:buFont typeface="Arial" panose="020B0604020202020204" pitchFamily="34" charset="0"/>
              <a:buNone/>
            </a:pPr>
            <a:r>
              <a:rPr lang="en-US">
                <a:solidFill>
                  <a:srgbClr val="C00000"/>
                </a:solidFill>
                <a:latin typeface="Arial" panose="020B0604020202020204" pitchFamily="34" charset="0"/>
                <a:cs typeface="Arial" panose="020B0604020202020204" pitchFamily="34" charset="0"/>
              </a:rPr>
              <a:t>1. Đơn đề nghị cấp mới giấy phép hoạt động;</a:t>
            </a:r>
          </a:p>
          <a:p>
            <a:pPr marL="0" indent="0" algn="just">
              <a:lnSpc>
                <a:spcPct val="100000"/>
              </a:lnSpc>
              <a:spcBef>
                <a:spcPts val="600"/>
              </a:spcBef>
              <a:buFont typeface="Arial" panose="020B0604020202020204" pitchFamily="34" charset="0"/>
              <a:buNone/>
            </a:pPr>
            <a:r>
              <a:rPr lang="en-US">
                <a:solidFill>
                  <a:srgbClr val="C00000"/>
                </a:solidFill>
                <a:latin typeface="Arial" panose="020B0604020202020204" pitchFamily="34" charset="0"/>
                <a:cs typeface="Arial" panose="020B0604020202020204" pitchFamily="34" charset="0"/>
              </a:rPr>
              <a:t>2. Bản sao hợp lệ quyết định thành lập hoặc văn bản có tên của cơ sở khám bệnh, chữa bệnh của cơ quan nhà nước có thẩm quyền đối với cơ sở khám bệnh, chữa bệnh của nhà nước;</a:t>
            </a:r>
          </a:p>
          <a:p>
            <a:pPr marL="0" indent="0" algn="just">
              <a:lnSpc>
                <a:spcPct val="100000"/>
              </a:lnSpc>
              <a:spcBef>
                <a:spcPts val="600"/>
              </a:spcBef>
              <a:buNone/>
            </a:pPr>
            <a:r>
              <a:rPr lang="en-US">
                <a:solidFill>
                  <a:srgbClr val="C00000"/>
                </a:solidFill>
                <a:latin typeface="Arial" panose="020B0604020202020204" pitchFamily="34" charset="0"/>
                <a:cs typeface="Arial" panose="020B0604020202020204" pitchFamily="34" charset="0"/>
              </a:rPr>
              <a:t>3. Bản sao hợp lệ Chứng chỉ/giấy phép hành nghề và giấy xác nhận quá trình hành nghề của người chịu trách nhiệm chuyên môn kỹ thuật của cơ sở khám bệnh, chữa bệnh.</a:t>
            </a:r>
          </a:p>
        </p:txBody>
      </p:sp>
    </p:spTree>
    <p:extLst>
      <p:ext uri="{BB962C8B-B14F-4D97-AF65-F5344CB8AC3E}">
        <p14:creationId xmlns:p14="http://schemas.microsoft.com/office/powerpoint/2010/main" val="18662727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8749552"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II. CẤP ĐIỀU CHỈNH GPHĐ TẠI TYT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29761"/>
            <a:ext cx="1070172" cy="1007967"/>
          </a:xfrm>
          <a:prstGeom prst="rect">
            <a:avLst/>
          </a:prstGeom>
        </p:spPr>
      </p:pic>
      <p:sp>
        <p:nvSpPr>
          <p:cNvPr id="8" name="Content Placeholder 2"/>
          <p:cNvSpPr txBox="1">
            <a:spLocks/>
          </p:cNvSpPr>
          <p:nvPr/>
        </p:nvSpPr>
        <p:spPr>
          <a:xfrm>
            <a:off x="131099" y="1035052"/>
            <a:ext cx="11791959" cy="5616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a:solidFill>
                  <a:srgbClr val="C00000"/>
                </a:solidFill>
                <a:latin typeface="Arial" panose="020B0604020202020204" pitchFamily="34" charset="0"/>
                <a:cs typeface="Arial" panose="020B0604020202020204" pitchFamily="34" charset="0"/>
              </a:rPr>
              <a:t>4 Bản kê khai cơ sở vật chất, danh mục thiết bị y tế, danh sách nhân sự đáp ứng điều kiện cấp giấy phép hoạt động tương ứng với từng hình thức tổ chức; </a:t>
            </a:r>
          </a:p>
          <a:p>
            <a:pPr marL="0" indent="0" algn="just">
              <a:lnSpc>
                <a:spcPct val="100000"/>
              </a:lnSpc>
              <a:spcBef>
                <a:spcPts val="600"/>
              </a:spcBef>
              <a:spcAft>
                <a:spcPts val="600"/>
              </a:spcAft>
              <a:buFont typeface="Arial" panose="020B0604020202020204" pitchFamily="34" charset="0"/>
              <a:buNone/>
            </a:pPr>
            <a:r>
              <a:rPr lang="en-US">
                <a:solidFill>
                  <a:srgbClr val="C00000"/>
                </a:solidFill>
                <a:latin typeface="Arial" panose="020B0604020202020204" pitchFamily="34" charset="0"/>
                <a:cs typeface="Arial" panose="020B0604020202020204" pitchFamily="34" charset="0"/>
              </a:rPr>
              <a:t>- Danh sách ghi rõ họ tên, số giấy phép hành nghề của từng người hành nghề đăng ký hành nghề;</a:t>
            </a:r>
          </a:p>
          <a:p>
            <a:pPr marL="0" indent="0" algn="just">
              <a:lnSpc>
                <a:spcPct val="100000"/>
              </a:lnSpc>
              <a:spcBef>
                <a:spcPts val="600"/>
              </a:spcBef>
              <a:spcAft>
                <a:spcPts val="600"/>
              </a:spcAft>
              <a:buFont typeface="Arial" panose="020B0604020202020204" pitchFamily="34" charset="0"/>
              <a:buNone/>
            </a:pPr>
            <a:r>
              <a:rPr lang="en-US">
                <a:solidFill>
                  <a:srgbClr val="C00000"/>
                </a:solidFill>
                <a:latin typeface="Arial" panose="020B0604020202020204" pitchFamily="34" charset="0"/>
                <a:cs typeface="Arial" panose="020B0604020202020204" pitchFamily="34" charset="0"/>
              </a:rPr>
              <a:t>5. Danh mục chuyên môn kỹ thuật của cơ sở khám bệnh, chữa bệnh đề xuất trên cơ sở danh mục chuyên môn kỹ thuật do Bộ Y tế ban hành;</a:t>
            </a:r>
          </a:p>
          <a:p>
            <a:pPr marL="0" indent="0" algn="just">
              <a:lnSpc>
                <a:spcPct val="100000"/>
              </a:lnSpc>
              <a:spcBef>
                <a:spcPts val="600"/>
              </a:spcBef>
              <a:spcAft>
                <a:spcPts val="600"/>
              </a:spcAft>
              <a:buFont typeface="Arial" panose="020B0604020202020204" pitchFamily="34" charset="0"/>
              <a:buNone/>
            </a:pPr>
            <a:r>
              <a:rPr lang="en-US">
                <a:solidFill>
                  <a:srgbClr val="C00000"/>
                </a:solidFill>
                <a:latin typeface="Arial" panose="020B0604020202020204" pitchFamily="34" charset="0"/>
                <a:cs typeface="Arial" panose="020B0604020202020204" pitchFamily="34" charset="0"/>
              </a:rPr>
              <a:t>6. Các giấy tờ liên quan đảm bảo đáp ứng theo các điều kiện quy định tại Điều 40 và Điều 5</a:t>
            </a:r>
            <a:r>
              <a:rPr lang="vi-VN">
                <a:solidFill>
                  <a:srgbClr val="C00000"/>
                </a:solidFill>
                <a:latin typeface="Arial" panose="020B0604020202020204" pitchFamily="34" charset="0"/>
                <a:cs typeface="Arial" panose="020B0604020202020204" pitchFamily="34" charset="0"/>
              </a:rPr>
              <a:t>0</a:t>
            </a:r>
            <a:r>
              <a:rPr lang="en-US">
                <a:solidFill>
                  <a:srgbClr val="C00000"/>
                </a:solidFill>
                <a:latin typeface="Arial" panose="020B0604020202020204" pitchFamily="34" charset="0"/>
                <a:cs typeface="Arial" panose="020B0604020202020204" pitchFamily="34" charset="0"/>
              </a:rPr>
              <a:t> Nghị định số 96/2023/NĐ-CP ngày 30/12/2023 của Chính phủ quy định chi tiết một số điều của Luật Khám bệnh, chữa bệnh.</a:t>
            </a:r>
            <a:endParaRPr lang="en-GB">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2539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8749552"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II. CẤP ĐIỀU CHỈNH GPHĐ TẠI TYT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8" name="Content Placeholder 2">
            <a:extLst>
              <a:ext uri="{FF2B5EF4-FFF2-40B4-BE49-F238E27FC236}">
                <a16:creationId xmlns:a16="http://schemas.microsoft.com/office/drawing/2014/main" id="{76F93C10-AC8B-2574-122F-66A71A1A42B7}"/>
              </a:ext>
            </a:extLst>
          </p:cNvPr>
          <p:cNvSpPr txBox="1">
            <a:spLocks/>
          </p:cNvSpPr>
          <p:nvPr/>
        </p:nvSpPr>
        <p:spPr>
          <a:xfrm>
            <a:off x="207264" y="1181195"/>
            <a:ext cx="11777472" cy="5230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b="1" dirty="0">
                <a:solidFill>
                  <a:srgbClr val="C00000"/>
                </a:solidFill>
                <a:latin typeface="Arial" panose="020B0604020202020204" pitchFamily="34" charset="0"/>
                <a:cs typeface="Arial" panose="020B0604020202020204" pitchFamily="34" charset="0"/>
              </a:rPr>
              <a:t>4. </a:t>
            </a:r>
            <a:r>
              <a:rPr lang="en-GB" b="1" dirty="0" err="1">
                <a:solidFill>
                  <a:srgbClr val="C00000"/>
                </a:solidFill>
                <a:latin typeface="Arial" panose="020B0604020202020204" pitchFamily="34" charset="0"/>
                <a:cs typeface="Arial" panose="020B0604020202020204" pitchFamily="34" charset="0"/>
              </a:rPr>
              <a:t>Hướng</a:t>
            </a:r>
            <a:r>
              <a:rPr lang="en-GB" b="1" dirty="0">
                <a:solidFill>
                  <a:srgbClr val="C00000"/>
                </a:solidFill>
                <a:latin typeface="Arial" panose="020B0604020202020204" pitchFamily="34" charset="0"/>
                <a:cs typeface="Arial" panose="020B0604020202020204" pitchFamily="34" charset="0"/>
              </a:rPr>
              <a:t> </a:t>
            </a:r>
            <a:r>
              <a:rPr lang="en-GB" b="1" dirty="0" err="1">
                <a:solidFill>
                  <a:srgbClr val="C00000"/>
                </a:solidFill>
                <a:latin typeface="Arial" panose="020B0604020202020204" pitchFamily="34" charset="0"/>
                <a:cs typeface="Arial" panose="020B0604020202020204" pitchFamily="34" charset="0"/>
              </a:rPr>
              <a:t>dẫn</a:t>
            </a:r>
            <a:r>
              <a:rPr lang="en-GB" b="1" dirty="0">
                <a:solidFill>
                  <a:srgbClr val="C00000"/>
                </a:solidFill>
                <a:latin typeface="Arial" panose="020B0604020202020204" pitchFamily="34" charset="0"/>
                <a:cs typeface="Arial" panose="020B0604020202020204" pitchFamily="34" charset="0"/>
              </a:rPr>
              <a:t> </a:t>
            </a:r>
            <a:r>
              <a:rPr lang="en-GB" b="1" dirty="0" err="1">
                <a:solidFill>
                  <a:srgbClr val="C00000"/>
                </a:solidFill>
                <a:latin typeface="Arial" panose="020B0604020202020204" pitchFamily="34" charset="0"/>
                <a:cs typeface="Arial" panose="020B0604020202020204" pitchFamily="34" charset="0"/>
              </a:rPr>
              <a:t>một</a:t>
            </a:r>
            <a:r>
              <a:rPr lang="en-GB" b="1" dirty="0">
                <a:solidFill>
                  <a:srgbClr val="C00000"/>
                </a:solidFill>
                <a:latin typeface="Arial" panose="020B0604020202020204" pitchFamily="34" charset="0"/>
                <a:cs typeface="Arial" panose="020B0604020202020204" pitchFamily="34" charset="0"/>
              </a:rPr>
              <a:t> </a:t>
            </a:r>
            <a:r>
              <a:rPr lang="en-GB" b="1" dirty="0" err="1">
                <a:solidFill>
                  <a:srgbClr val="C00000"/>
                </a:solidFill>
                <a:latin typeface="Arial" panose="020B0604020202020204" pitchFamily="34" charset="0"/>
                <a:cs typeface="Arial" panose="020B0604020202020204" pitchFamily="34" charset="0"/>
              </a:rPr>
              <a:t>số</a:t>
            </a:r>
            <a:r>
              <a:rPr lang="en-GB" b="1" dirty="0">
                <a:solidFill>
                  <a:srgbClr val="C00000"/>
                </a:solidFill>
                <a:latin typeface="Arial" panose="020B0604020202020204" pitchFamily="34" charset="0"/>
                <a:cs typeface="Arial" panose="020B0604020202020204" pitchFamily="34" charset="0"/>
              </a:rPr>
              <a:t> </a:t>
            </a:r>
            <a:r>
              <a:rPr lang="en-GB" b="1" dirty="0" err="1">
                <a:solidFill>
                  <a:srgbClr val="C00000"/>
                </a:solidFill>
                <a:latin typeface="Arial" panose="020B0604020202020204" pitchFamily="34" charset="0"/>
                <a:cs typeface="Arial" panose="020B0604020202020204" pitchFamily="34" charset="0"/>
              </a:rPr>
              <a:t>nội</a:t>
            </a:r>
            <a:r>
              <a:rPr lang="en-GB" b="1" dirty="0">
                <a:solidFill>
                  <a:srgbClr val="C00000"/>
                </a:solidFill>
                <a:latin typeface="Arial" panose="020B0604020202020204" pitchFamily="34" charset="0"/>
                <a:cs typeface="Arial" panose="020B0604020202020204" pitchFamily="34" charset="0"/>
              </a:rPr>
              <a:t> dung chi </a:t>
            </a:r>
            <a:r>
              <a:rPr lang="en-GB" b="1" dirty="0" err="1">
                <a:solidFill>
                  <a:srgbClr val="C00000"/>
                </a:solidFill>
                <a:latin typeface="Arial" panose="020B0604020202020204" pitchFamily="34" charset="0"/>
                <a:cs typeface="Arial" panose="020B0604020202020204" pitchFamily="34" charset="0"/>
              </a:rPr>
              <a:t>tiết</a:t>
            </a:r>
            <a:r>
              <a:rPr lang="en-GB" b="1" dirty="0">
                <a:solidFill>
                  <a:srgbClr val="C00000"/>
                </a:solidFill>
                <a:latin typeface="Arial" panose="020B0604020202020204" pitchFamily="34" charset="0"/>
                <a:cs typeface="Arial" panose="020B0604020202020204" pitchFamily="34" charset="0"/>
              </a:rPr>
              <a:t> </a:t>
            </a:r>
            <a:r>
              <a:rPr lang="en-GB" b="1" dirty="0" err="1">
                <a:solidFill>
                  <a:srgbClr val="C00000"/>
                </a:solidFill>
                <a:latin typeface="Arial" panose="020B0604020202020204" pitchFamily="34" charset="0"/>
                <a:cs typeface="Arial" panose="020B0604020202020204" pitchFamily="34" charset="0"/>
              </a:rPr>
              <a:t>trong</a:t>
            </a:r>
            <a:r>
              <a:rPr lang="en-GB" b="1" dirty="0">
                <a:solidFill>
                  <a:srgbClr val="C00000"/>
                </a:solidFill>
                <a:latin typeface="Arial" panose="020B0604020202020204" pitchFamily="34" charset="0"/>
                <a:cs typeface="Arial" panose="020B0604020202020204" pitchFamily="34" charset="0"/>
              </a:rPr>
              <a:t> </a:t>
            </a:r>
            <a:r>
              <a:rPr lang="en-GB" b="1" dirty="0" err="1">
                <a:solidFill>
                  <a:srgbClr val="C00000"/>
                </a:solidFill>
                <a:latin typeface="Arial" panose="020B0604020202020204" pitchFamily="34" charset="0"/>
                <a:cs typeface="Arial" panose="020B0604020202020204" pitchFamily="34" charset="0"/>
              </a:rPr>
              <a:t>cấp</a:t>
            </a:r>
            <a:r>
              <a:rPr lang="en-GB" b="1" dirty="0">
                <a:solidFill>
                  <a:srgbClr val="C00000"/>
                </a:solidFill>
                <a:latin typeface="Arial" panose="020B0604020202020204" pitchFamily="34" charset="0"/>
                <a:cs typeface="Arial" panose="020B0604020202020204" pitchFamily="34" charset="0"/>
              </a:rPr>
              <a:t> </a:t>
            </a:r>
            <a:r>
              <a:rPr lang="en-GB" b="1" dirty="0" err="1">
                <a:solidFill>
                  <a:srgbClr val="C00000"/>
                </a:solidFill>
                <a:latin typeface="Arial" panose="020B0604020202020204" pitchFamily="34" charset="0"/>
                <a:cs typeface="Arial" panose="020B0604020202020204" pitchFamily="34" charset="0"/>
              </a:rPr>
              <a:t>điều</a:t>
            </a:r>
            <a:r>
              <a:rPr lang="en-GB" b="1" dirty="0">
                <a:solidFill>
                  <a:srgbClr val="C00000"/>
                </a:solidFill>
                <a:latin typeface="Arial" panose="020B0604020202020204" pitchFamily="34" charset="0"/>
                <a:cs typeface="Arial" panose="020B0604020202020204" pitchFamily="34" charset="0"/>
              </a:rPr>
              <a:t> </a:t>
            </a:r>
            <a:r>
              <a:rPr lang="en-GB" b="1" dirty="0" err="1">
                <a:solidFill>
                  <a:srgbClr val="C00000"/>
                </a:solidFill>
                <a:latin typeface="Arial" panose="020B0604020202020204" pitchFamily="34" charset="0"/>
                <a:cs typeface="Arial" panose="020B0604020202020204" pitchFamily="34" charset="0"/>
              </a:rPr>
              <a:t>chỉnh</a:t>
            </a:r>
            <a:r>
              <a:rPr lang="en-GB" b="1" dirty="0">
                <a:solidFill>
                  <a:srgbClr val="C00000"/>
                </a:solidFill>
                <a:latin typeface="Arial" panose="020B0604020202020204" pitchFamily="34" charset="0"/>
                <a:cs typeface="Arial" panose="020B0604020202020204" pitchFamily="34" charset="0"/>
              </a:rPr>
              <a:t> GPHĐ</a:t>
            </a:r>
          </a:p>
          <a:p>
            <a:pPr marL="0" indent="0" algn="just">
              <a:buFont typeface="Arial" panose="020B0604020202020204" pitchFamily="34" charset="0"/>
              <a:buNone/>
            </a:pPr>
            <a:r>
              <a:rPr lang="en-GB" b="1" dirty="0">
                <a:solidFill>
                  <a:srgbClr val="0000CC"/>
                </a:solidFill>
                <a:latin typeface="Arial" panose="020B0604020202020204" pitchFamily="34" charset="0"/>
                <a:cs typeface="Arial" panose="020B0604020202020204" pitchFamily="34" charset="0"/>
              </a:rPr>
              <a:t>4.1. </a:t>
            </a:r>
            <a:r>
              <a:rPr lang="en-GB" b="1" dirty="0" err="1">
                <a:solidFill>
                  <a:srgbClr val="0000CC"/>
                </a:solidFill>
                <a:latin typeface="Arial" panose="020B0604020202020204" pitchFamily="34" charset="0"/>
                <a:cs typeface="Arial" panose="020B0604020202020204" pitchFamily="34" charset="0"/>
              </a:rPr>
              <a:t>Xác</a:t>
            </a:r>
            <a:r>
              <a:rPr lang="en-GB" b="1" dirty="0">
                <a:solidFill>
                  <a:srgbClr val="0000CC"/>
                </a:solidFill>
                <a:latin typeface="Arial" panose="020B0604020202020204" pitchFamily="34" charset="0"/>
                <a:cs typeface="Arial" panose="020B0604020202020204" pitchFamily="34" charset="0"/>
              </a:rPr>
              <a:t> </a:t>
            </a:r>
            <a:r>
              <a:rPr lang="en-GB" b="1" dirty="0" err="1">
                <a:solidFill>
                  <a:srgbClr val="0000CC"/>
                </a:solidFill>
                <a:latin typeface="Arial" panose="020B0604020202020204" pitchFamily="34" charset="0"/>
                <a:cs typeface="Arial" panose="020B0604020202020204" pitchFamily="34" charset="0"/>
              </a:rPr>
              <a:t>nhận</a:t>
            </a:r>
            <a:r>
              <a:rPr lang="en-GB" b="1" dirty="0">
                <a:solidFill>
                  <a:srgbClr val="0000CC"/>
                </a:solidFill>
                <a:latin typeface="Arial" panose="020B0604020202020204" pitchFamily="34" charset="0"/>
                <a:cs typeface="Arial" panose="020B0604020202020204" pitchFamily="34" charset="0"/>
              </a:rPr>
              <a:t> </a:t>
            </a:r>
            <a:r>
              <a:rPr lang="en-GB" b="1" dirty="0" err="1">
                <a:solidFill>
                  <a:srgbClr val="0000CC"/>
                </a:solidFill>
                <a:latin typeface="Arial" panose="020B0604020202020204" pitchFamily="34" charset="0"/>
                <a:cs typeface="Arial" panose="020B0604020202020204" pitchFamily="34" charset="0"/>
              </a:rPr>
              <a:t>quá</a:t>
            </a:r>
            <a:r>
              <a:rPr lang="en-GB" b="1" dirty="0">
                <a:solidFill>
                  <a:srgbClr val="0000CC"/>
                </a:solidFill>
                <a:latin typeface="Arial" panose="020B0604020202020204" pitchFamily="34" charset="0"/>
                <a:cs typeface="Arial" panose="020B0604020202020204" pitchFamily="34" charset="0"/>
              </a:rPr>
              <a:t> </a:t>
            </a:r>
            <a:r>
              <a:rPr lang="en-GB" b="1" dirty="0" err="1">
                <a:solidFill>
                  <a:srgbClr val="0000CC"/>
                </a:solidFill>
                <a:latin typeface="Arial" panose="020B0604020202020204" pitchFamily="34" charset="0"/>
                <a:cs typeface="Arial" panose="020B0604020202020204" pitchFamily="34" charset="0"/>
              </a:rPr>
              <a:t>trình</a:t>
            </a:r>
            <a:r>
              <a:rPr lang="en-GB" b="1" dirty="0">
                <a:solidFill>
                  <a:srgbClr val="0000CC"/>
                </a:solidFill>
                <a:latin typeface="Arial" panose="020B0604020202020204" pitchFamily="34" charset="0"/>
                <a:cs typeface="Arial" panose="020B0604020202020204" pitchFamily="34" charset="0"/>
              </a:rPr>
              <a:t> </a:t>
            </a:r>
            <a:r>
              <a:rPr lang="en-GB" b="1" dirty="0" err="1">
                <a:solidFill>
                  <a:srgbClr val="0000CC"/>
                </a:solidFill>
                <a:latin typeface="Arial" panose="020B0604020202020204" pitchFamily="34" charset="0"/>
                <a:cs typeface="Arial" panose="020B0604020202020204" pitchFamily="34" charset="0"/>
              </a:rPr>
              <a:t>hành</a:t>
            </a:r>
            <a:r>
              <a:rPr lang="en-GB" b="1" dirty="0">
                <a:solidFill>
                  <a:srgbClr val="0000CC"/>
                </a:solidFill>
                <a:latin typeface="Arial" panose="020B0604020202020204" pitchFamily="34" charset="0"/>
                <a:cs typeface="Arial" panose="020B0604020202020204" pitchFamily="34" charset="0"/>
              </a:rPr>
              <a:t> </a:t>
            </a:r>
            <a:r>
              <a:rPr lang="en-GB" b="1" dirty="0" err="1">
                <a:solidFill>
                  <a:srgbClr val="0000CC"/>
                </a:solidFill>
                <a:latin typeface="Arial" panose="020B0604020202020204" pitchFamily="34" charset="0"/>
                <a:cs typeface="Arial" panose="020B0604020202020204" pitchFamily="34" charset="0"/>
              </a:rPr>
              <a:t>nghề</a:t>
            </a:r>
            <a:r>
              <a:rPr lang="en-GB" b="1" dirty="0">
                <a:solidFill>
                  <a:srgbClr val="0000CC"/>
                </a:solidFill>
                <a:latin typeface="Arial" panose="020B0604020202020204" pitchFamily="34" charset="0"/>
                <a:cs typeface="Arial" panose="020B0604020202020204" pitchFamily="34" charset="0"/>
              </a:rPr>
              <a:t> 36 </a:t>
            </a:r>
            <a:r>
              <a:rPr lang="en-GB" b="1" dirty="0" err="1">
                <a:solidFill>
                  <a:srgbClr val="0000CC"/>
                </a:solidFill>
                <a:latin typeface="Arial" panose="020B0604020202020204" pitchFamily="34" charset="0"/>
                <a:cs typeface="Arial" panose="020B0604020202020204" pitchFamily="34" charset="0"/>
              </a:rPr>
              <a:t>tháng</a:t>
            </a:r>
            <a:endParaRPr lang="en-GB" b="1" dirty="0">
              <a:solidFill>
                <a:srgbClr val="0000CC"/>
              </a:solidFill>
              <a:latin typeface="Arial" panose="020B0604020202020204" pitchFamily="34" charset="0"/>
              <a:cs typeface="Arial" panose="020B0604020202020204" pitchFamily="34" charset="0"/>
            </a:endParaRPr>
          </a:p>
          <a:p>
            <a:pPr algn="just">
              <a:buFontTx/>
              <a:buChar char="-"/>
            </a:pPr>
            <a:r>
              <a:rPr lang="en-GB" dirty="0" err="1">
                <a:solidFill>
                  <a:srgbClr val="0000CC"/>
                </a:solidFill>
                <a:latin typeface="Arial" panose="020B0604020202020204" pitchFamily="34" charset="0"/>
                <a:cs typeface="Arial" panose="020B0604020202020204" pitchFamily="34" charset="0"/>
              </a:rPr>
              <a:t>Đối</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với</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trường</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hợp</a:t>
            </a:r>
            <a:r>
              <a:rPr lang="en-GB" dirty="0">
                <a:solidFill>
                  <a:srgbClr val="0000CC"/>
                </a:solidFill>
                <a:latin typeface="Arial" panose="020B0604020202020204" pitchFamily="34" charset="0"/>
                <a:cs typeface="Arial" panose="020B0604020202020204" pitchFamily="34" charset="0"/>
              </a:rPr>
              <a:t> 1 </a:t>
            </a:r>
            <a:r>
              <a:rPr lang="en-GB" dirty="0" err="1">
                <a:solidFill>
                  <a:srgbClr val="0000CC"/>
                </a:solidFill>
                <a:latin typeface="Arial" panose="020B0604020202020204" pitchFamily="34" charset="0"/>
                <a:cs typeface="Arial" panose="020B0604020202020204" pitchFamily="34" charset="0"/>
              </a:rPr>
              <a:t>tại</a:t>
            </a:r>
            <a:r>
              <a:rPr lang="en-GB" dirty="0">
                <a:solidFill>
                  <a:srgbClr val="0000CC"/>
                </a:solidFill>
                <a:latin typeface="Arial" panose="020B0604020202020204" pitchFamily="34" charset="0"/>
                <a:cs typeface="Arial" panose="020B0604020202020204" pitchFamily="34" charset="0"/>
              </a:rPr>
              <a:t> VB 02/SYT-NVY </a:t>
            </a:r>
            <a:r>
              <a:rPr lang="en-GB" dirty="0" err="1">
                <a:solidFill>
                  <a:srgbClr val="0000CC"/>
                </a:solidFill>
                <a:latin typeface="Arial" panose="020B0604020202020204" pitchFamily="34" charset="0"/>
                <a:cs typeface="Arial" panose="020B0604020202020204" pitchFamily="34" charset="0"/>
              </a:rPr>
              <a:t>thì</a:t>
            </a:r>
            <a:r>
              <a:rPr lang="en-GB" dirty="0">
                <a:solidFill>
                  <a:srgbClr val="0000CC"/>
                </a:solidFill>
                <a:latin typeface="Arial" panose="020B0604020202020204" pitchFamily="34" charset="0"/>
                <a:cs typeface="Arial" panose="020B0604020202020204" pitchFamily="34" charset="0"/>
              </a:rPr>
              <a:t> k </a:t>
            </a:r>
            <a:r>
              <a:rPr lang="en-GB" dirty="0" err="1">
                <a:solidFill>
                  <a:srgbClr val="0000CC"/>
                </a:solidFill>
                <a:latin typeface="Arial" panose="020B0604020202020204" pitchFamily="34" charset="0"/>
                <a:cs typeface="Arial" panose="020B0604020202020204" pitchFamily="34" charset="0"/>
              </a:rPr>
              <a:t>yêu</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cầu</a:t>
            </a:r>
            <a:endParaRPr lang="en-GB" dirty="0">
              <a:solidFill>
                <a:srgbClr val="0000CC"/>
              </a:solidFill>
              <a:latin typeface="Arial" panose="020B0604020202020204" pitchFamily="34" charset="0"/>
              <a:cs typeface="Arial" panose="020B0604020202020204" pitchFamily="34" charset="0"/>
            </a:endParaRPr>
          </a:p>
          <a:p>
            <a:pPr algn="just">
              <a:buFontTx/>
              <a:buChar char="-"/>
            </a:pPr>
            <a:r>
              <a:rPr lang="en-GB" dirty="0" err="1">
                <a:solidFill>
                  <a:srgbClr val="0000CC"/>
                </a:solidFill>
                <a:latin typeface="Arial" panose="020B0604020202020204" pitchFamily="34" charset="0"/>
                <a:cs typeface="Arial" panose="020B0604020202020204" pitchFamily="34" charset="0"/>
              </a:rPr>
              <a:t>Đối</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với</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trường</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hợp</a:t>
            </a:r>
            <a:r>
              <a:rPr lang="en-GB" dirty="0">
                <a:solidFill>
                  <a:srgbClr val="0000CC"/>
                </a:solidFill>
                <a:latin typeface="Arial" panose="020B0604020202020204" pitchFamily="34" charset="0"/>
                <a:cs typeface="Arial" panose="020B0604020202020204" pitchFamily="34" charset="0"/>
              </a:rPr>
              <a:t> 2,3:</a:t>
            </a:r>
          </a:p>
          <a:p>
            <a:pPr marL="0" indent="0" algn="just">
              <a:buFont typeface="Arial" panose="020B0604020202020204" pitchFamily="34" charset="0"/>
              <a:buNone/>
            </a:pPr>
            <a:r>
              <a:rPr lang="en-GB" dirty="0">
                <a:solidFill>
                  <a:srgbClr val="0000CC"/>
                </a:solidFill>
                <a:latin typeface="Arial" panose="020B0604020202020204" pitchFamily="34" charset="0"/>
                <a:cs typeface="Arial" panose="020B0604020202020204" pitchFamily="34" charset="0"/>
              </a:rPr>
              <a:t>	+ </a:t>
            </a:r>
            <a:r>
              <a:rPr lang="en-GB" dirty="0" err="1">
                <a:solidFill>
                  <a:srgbClr val="0000CC"/>
                </a:solidFill>
                <a:latin typeface="Arial" panose="020B0604020202020204" pitchFamily="34" charset="0"/>
                <a:cs typeface="Arial" panose="020B0604020202020204" pitchFamily="34" charset="0"/>
              </a:rPr>
              <a:t>Người</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phụ</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trách</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chuyên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môn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thuộc</a:t>
            </a:r>
            <a:r>
              <a:rPr lang="en-GB" dirty="0">
                <a:solidFill>
                  <a:srgbClr val="0000CC"/>
                </a:solidFill>
                <a:latin typeface="Arial" panose="020B0604020202020204" pitchFamily="34" charset="0"/>
                <a:cs typeface="Arial" panose="020B0604020202020204" pitchFamily="34" charset="0"/>
              </a:rPr>
              <a:t> TTYT </a:t>
            </a:r>
            <a:r>
              <a:rPr lang="en-GB" dirty="0" err="1">
                <a:solidFill>
                  <a:srgbClr val="0000CC"/>
                </a:solidFill>
                <a:latin typeface="Arial" panose="020B0604020202020204" pitchFamily="34" charset="0"/>
                <a:cs typeface="Arial" panose="020B0604020202020204" pitchFamily="34" charset="0"/>
              </a:rPr>
              <a:t>trước</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ngày</a:t>
            </a:r>
            <a:r>
              <a:rPr lang="en-GB" dirty="0">
                <a:solidFill>
                  <a:srgbClr val="0000CC"/>
                </a:solidFill>
                <a:latin typeface="Arial" panose="020B0604020202020204" pitchFamily="34" charset="0"/>
                <a:cs typeface="Arial" panose="020B0604020202020204" pitchFamily="34" charset="0"/>
              </a:rPr>
              <a:t> 01/01/2026 </a:t>
            </a:r>
            <a:r>
              <a:rPr lang="en-GB" dirty="0" err="1">
                <a:solidFill>
                  <a:srgbClr val="0000CC"/>
                </a:solidFill>
                <a:latin typeface="Arial" panose="020B0604020202020204" pitchFamily="34" charset="0"/>
                <a:cs typeface="Arial" panose="020B0604020202020204" pitchFamily="34" charset="0"/>
              </a:rPr>
              <a:t>thì</a:t>
            </a:r>
            <a:r>
              <a:rPr lang="en-GB" dirty="0">
                <a:solidFill>
                  <a:srgbClr val="0000CC"/>
                </a:solidFill>
                <a:latin typeface="Arial" panose="020B0604020202020204" pitchFamily="34" charset="0"/>
                <a:cs typeface="Arial" panose="020B0604020202020204" pitchFamily="34" charset="0"/>
              </a:rPr>
              <a:t> do </a:t>
            </a:r>
            <a:r>
              <a:rPr lang="en-GB" dirty="0" err="1">
                <a:solidFill>
                  <a:srgbClr val="0000CC"/>
                </a:solidFill>
                <a:latin typeface="Arial" panose="020B0604020202020204" pitchFamily="34" charset="0"/>
                <a:cs typeface="Arial" panose="020B0604020202020204" pitchFamily="34" charset="0"/>
              </a:rPr>
              <a:t>lãnh</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đạo</a:t>
            </a:r>
            <a:r>
              <a:rPr lang="en-GB" dirty="0">
                <a:solidFill>
                  <a:srgbClr val="0000CC"/>
                </a:solidFill>
                <a:latin typeface="Arial" panose="020B0604020202020204" pitchFamily="34" charset="0"/>
                <a:cs typeface="Arial" panose="020B0604020202020204" pitchFamily="34" charset="0"/>
              </a:rPr>
              <a:t> TTYT </a:t>
            </a:r>
            <a:r>
              <a:rPr lang="en-GB" dirty="0" err="1">
                <a:solidFill>
                  <a:srgbClr val="0000CC"/>
                </a:solidFill>
                <a:latin typeface="Arial" panose="020B0604020202020204" pitchFamily="34" charset="0"/>
                <a:cs typeface="Arial" panose="020B0604020202020204" pitchFamily="34" charset="0"/>
              </a:rPr>
              <a:t>xác</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nhận</a:t>
            </a:r>
            <a:r>
              <a:rPr lang="en-GB" dirty="0">
                <a:solidFill>
                  <a:srgbClr val="0000CC"/>
                </a:solidFill>
                <a:latin typeface="Arial" panose="020B0604020202020204" pitchFamily="34" charset="0"/>
                <a:cs typeface="Arial" panose="020B0604020202020204" pitchFamily="34" charset="0"/>
              </a:rPr>
              <a:t>.</a:t>
            </a:r>
          </a:p>
          <a:p>
            <a:pPr marL="0" indent="0" algn="just">
              <a:buFont typeface="Arial" panose="020B0604020202020204" pitchFamily="34" charset="0"/>
              <a:buNone/>
            </a:pPr>
            <a:r>
              <a:rPr lang="en-GB" dirty="0">
                <a:solidFill>
                  <a:srgbClr val="0000CC"/>
                </a:solidFill>
                <a:latin typeface="Arial" panose="020B0604020202020204" pitchFamily="34" charset="0"/>
                <a:cs typeface="Arial" panose="020B0604020202020204" pitchFamily="34" charset="0"/>
              </a:rPr>
              <a:t>	+ </a:t>
            </a:r>
            <a:r>
              <a:rPr lang="en-GB" dirty="0" err="1">
                <a:solidFill>
                  <a:srgbClr val="0000CC"/>
                </a:solidFill>
                <a:latin typeface="Arial" panose="020B0604020202020204" pitchFamily="34" charset="0"/>
                <a:cs typeface="Arial" panose="020B0604020202020204" pitchFamily="34" charset="0"/>
              </a:rPr>
              <a:t>Đối</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với</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các</a:t>
            </a:r>
            <a:r>
              <a:rPr lang="en-GB" dirty="0">
                <a:solidFill>
                  <a:srgbClr val="0000CC"/>
                </a:solidFill>
                <a:latin typeface="Arial" panose="020B0604020202020204" pitchFamily="34" charset="0"/>
                <a:cs typeface="Arial" panose="020B0604020202020204" pitchFamily="34" charset="0"/>
              </a:rPr>
              <a:t> TYT </a:t>
            </a:r>
            <a:r>
              <a:rPr lang="en-GB" dirty="0" err="1">
                <a:solidFill>
                  <a:srgbClr val="0000CC"/>
                </a:solidFill>
                <a:latin typeface="Arial" panose="020B0604020202020204" pitchFamily="34" charset="0"/>
                <a:cs typeface="Arial" panose="020B0604020202020204" pitchFamily="34" charset="0"/>
              </a:rPr>
              <a:t>thuộc</a:t>
            </a:r>
            <a:r>
              <a:rPr lang="en-GB" dirty="0">
                <a:solidFill>
                  <a:srgbClr val="0000CC"/>
                </a:solidFill>
                <a:latin typeface="Arial" panose="020B0604020202020204" pitchFamily="34" charset="0"/>
                <a:cs typeface="Arial" panose="020B0604020202020204" pitchFamily="34" charset="0"/>
              </a:rPr>
              <a:t> TTYT </a:t>
            </a:r>
            <a:r>
              <a:rPr lang="en-GB" dirty="0" err="1">
                <a:solidFill>
                  <a:srgbClr val="0000CC"/>
                </a:solidFill>
                <a:latin typeface="Arial" panose="020B0604020202020204" pitchFamily="34" charset="0"/>
                <a:cs typeface="Arial" panose="020B0604020202020204" pitchFamily="34" charset="0"/>
              </a:rPr>
              <a:t>Hoành</a:t>
            </a:r>
            <a:r>
              <a:rPr lang="en-GB" dirty="0">
                <a:solidFill>
                  <a:srgbClr val="0000CC"/>
                </a:solidFill>
                <a:latin typeface="Arial" panose="020B0604020202020204" pitchFamily="34" charset="0"/>
                <a:cs typeface="Arial" panose="020B0604020202020204" pitchFamily="34" charset="0"/>
              </a:rPr>
              <a:t> Sơn </a:t>
            </a:r>
            <a:r>
              <a:rPr lang="en-GB" dirty="0" err="1">
                <a:solidFill>
                  <a:srgbClr val="0000CC"/>
                </a:solidFill>
                <a:latin typeface="Arial" panose="020B0604020202020204" pitchFamily="34" charset="0"/>
                <a:cs typeface="Arial" panose="020B0604020202020204" pitchFamily="34" charset="0"/>
              </a:rPr>
              <a:t>trước</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đây</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người</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phụ</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trách</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chuyên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môn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làm</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giấy</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xác</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nhận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quá</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trình</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hành</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nghề</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ghi</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rõ</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thời</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gian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quá</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trình</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hành</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nghề</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tại</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Trạm</a:t>
            </a:r>
            <a:r>
              <a:rPr lang="en-GB" dirty="0">
                <a:solidFill>
                  <a:srgbClr val="0000CC"/>
                </a:solidFill>
                <a:latin typeface="Arial" panose="020B0604020202020204" pitchFamily="34" charset="0"/>
                <a:cs typeface="Arial" panose="020B0604020202020204" pitchFamily="34" charset="0"/>
              </a:rPr>
              <a:t> y </a:t>
            </a:r>
            <a:r>
              <a:rPr lang="en-GB" dirty="0" err="1">
                <a:solidFill>
                  <a:srgbClr val="0000CC"/>
                </a:solidFill>
                <a:latin typeface="Arial" panose="020B0604020202020204" pitchFamily="34" charset="0"/>
                <a:cs typeface="Arial" panose="020B0604020202020204" pitchFamily="34" charset="0"/>
              </a:rPr>
              <a:t>tế</a:t>
            </a:r>
            <a:r>
              <a:rPr lang="en-GB" dirty="0">
                <a:solidFill>
                  <a:srgbClr val="0000CC"/>
                </a:solidFill>
                <a:latin typeface="Arial" panose="020B0604020202020204" pitchFamily="34" charset="0"/>
                <a:cs typeface="Arial" panose="020B0604020202020204" pitchFamily="34" charset="0"/>
              </a:rPr>
              <a:t> … </a:t>
            </a:r>
            <a:r>
              <a:rPr lang="en-GB" dirty="0" err="1">
                <a:solidFill>
                  <a:srgbClr val="0000CC"/>
                </a:solidFill>
                <a:latin typeface="Arial" panose="020B0604020202020204" pitchFamily="34" charset="0"/>
                <a:cs typeface="Arial" panose="020B0604020202020204" pitchFamily="34" charset="0"/>
              </a:rPr>
              <a:t>và</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đề</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xuất</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Sở</a:t>
            </a:r>
            <a:r>
              <a:rPr lang="en-GB" dirty="0">
                <a:solidFill>
                  <a:srgbClr val="0000CC"/>
                </a:solidFill>
                <a:latin typeface="Arial" panose="020B0604020202020204" pitchFamily="34" charset="0"/>
                <a:cs typeface="Arial" panose="020B0604020202020204" pitchFamily="34" charset="0"/>
              </a:rPr>
              <a:t> Y </a:t>
            </a:r>
            <a:r>
              <a:rPr lang="en-GB" dirty="0" err="1">
                <a:solidFill>
                  <a:srgbClr val="0000CC"/>
                </a:solidFill>
                <a:latin typeface="Arial" panose="020B0604020202020204" pitchFamily="34" charset="0"/>
                <a:cs typeface="Arial" panose="020B0604020202020204" pitchFamily="34" charset="0"/>
              </a:rPr>
              <a:t>tế</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xác</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nhận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Sở</a:t>
            </a:r>
            <a:r>
              <a:rPr lang="en-GB" dirty="0">
                <a:solidFill>
                  <a:srgbClr val="0000CC"/>
                </a:solidFill>
                <a:latin typeface="Arial" panose="020B0604020202020204" pitchFamily="34" charset="0"/>
                <a:cs typeface="Arial" panose="020B0604020202020204" pitchFamily="34" charset="0"/>
              </a:rPr>
              <a:t> Y </a:t>
            </a:r>
            <a:r>
              <a:rPr lang="en-GB" dirty="0" err="1">
                <a:solidFill>
                  <a:srgbClr val="0000CC"/>
                </a:solidFill>
                <a:latin typeface="Arial" panose="020B0604020202020204" pitchFamily="34" charset="0"/>
                <a:cs typeface="Arial" panose="020B0604020202020204" pitchFamily="34" charset="0"/>
              </a:rPr>
              <a:t>tế</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căn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cứ</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quá</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trình</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đăng</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ký</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hành</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nghề</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sẽ</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xác</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nhận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cho</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người</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hành</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nghề</a:t>
            </a:r>
            <a:r>
              <a:rPr lang="en-GB" dirty="0">
                <a:solidFill>
                  <a:srgbClr val="0000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333222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8749552"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II. CẤP ĐIỀU CHỈNH GPHĐ TẠI TYT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8" name="Content Placeholder 2">
            <a:extLst>
              <a:ext uri="{FF2B5EF4-FFF2-40B4-BE49-F238E27FC236}">
                <a16:creationId xmlns:a16="http://schemas.microsoft.com/office/drawing/2014/main" id="{6DE7AC21-0C3D-5AAC-B993-629ADC9DDA69}"/>
              </a:ext>
            </a:extLst>
          </p:cNvPr>
          <p:cNvSpPr txBox="1">
            <a:spLocks/>
          </p:cNvSpPr>
          <p:nvPr/>
        </p:nvSpPr>
        <p:spPr>
          <a:xfrm>
            <a:off x="207264" y="1163266"/>
            <a:ext cx="11777472" cy="5230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b="1" dirty="0">
                <a:solidFill>
                  <a:srgbClr val="2706EA"/>
                </a:solidFill>
                <a:latin typeface="Arial" panose="020B0604020202020204" pitchFamily="34" charset="0"/>
                <a:cs typeface="Arial" panose="020B0604020202020204" pitchFamily="34" charset="0"/>
              </a:rPr>
              <a:t>4.2. </a:t>
            </a:r>
            <a:r>
              <a:rPr lang="en-GB" b="1" dirty="0" err="1">
                <a:solidFill>
                  <a:srgbClr val="2706EA"/>
                </a:solidFill>
                <a:latin typeface="Arial" panose="020B0604020202020204" pitchFamily="34" charset="0"/>
                <a:cs typeface="Arial" panose="020B0604020202020204" pitchFamily="34" charset="0"/>
              </a:rPr>
              <a:t>Hồ</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sơ</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phòng</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cháy</a:t>
            </a:r>
            <a:endParaRPr lang="en-GB" b="1" dirty="0">
              <a:solidFill>
                <a:srgbClr val="2706EA"/>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GB" dirty="0">
                <a:solidFill>
                  <a:srgbClr val="0000CC"/>
                </a:solidFill>
                <a:latin typeface="Arial" panose="020B0604020202020204" pitchFamily="34" charset="0"/>
                <a:cs typeface="Arial" panose="020B0604020202020204" pitchFamily="34" charset="0"/>
              </a:rPr>
              <a:t>Các TYT, </a:t>
            </a:r>
            <a:r>
              <a:rPr lang="en-GB" dirty="0" err="1">
                <a:solidFill>
                  <a:srgbClr val="0000CC"/>
                </a:solidFill>
                <a:latin typeface="Arial" panose="020B0604020202020204" pitchFamily="34" charset="0"/>
                <a:cs typeface="Arial" panose="020B0604020202020204" pitchFamily="34" charset="0"/>
              </a:rPr>
              <a:t>điểm</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trạm</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liên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hệ</a:t>
            </a:r>
            <a:r>
              <a:rPr lang="en-GB" dirty="0">
                <a:solidFill>
                  <a:srgbClr val="0000CC"/>
                </a:solidFill>
                <a:latin typeface="Arial" panose="020B0604020202020204" pitchFamily="34" charset="0"/>
                <a:cs typeface="Arial" panose="020B0604020202020204" pitchFamily="34" charset="0"/>
              </a:rPr>
              <a:t> Công an </a:t>
            </a:r>
            <a:r>
              <a:rPr lang="en-GB" dirty="0" err="1">
                <a:solidFill>
                  <a:srgbClr val="0000CC"/>
                </a:solidFill>
                <a:latin typeface="Arial" panose="020B0604020202020204" pitchFamily="34" charset="0"/>
                <a:cs typeface="Arial" panose="020B0604020202020204" pitchFamily="34" charset="0"/>
              </a:rPr>
              <a:t>xã</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phường</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để</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hoàn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thiện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hồ</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sơ</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và</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có</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biên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bản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kiểm</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tra</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phòng</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cháy</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có</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đóng</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dấu</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của</a:t>
            </a:r>
            <a:r>
              <a:rPr lang="en-GB" dirty="0">
                <a:solidFill>
                  <a:srgbClr val="0000CC"/>
                </a:solidFill>
                <a:latin typeface="Arial" panose="020B0604020202020204" pitchFamily="34" charset="0"/>
                <a:cs typeface="Arial" panose="020B0604020202020204" pitchFamily="34" charset="0"/>
              </a:rPr>
              <a:t> Công an.</a:t>
            </a:r>
          </a:p>
          <a:p>
            <a:pPr marL="0" indent="0" algn="just">
              <a:buFont typeface="Arial" panose="020B0604020202020204" pitchFamily="34" charset="0"/>
              <a:buNone/>
            </a:pPr>
            <a:r>
              <a:rPr lang="en-GB" b="1" dirty="0">
                <a:solidFill>
                  <a:srgbClr val="2706EA"/>
                </a:solidFill>
                <a:latin typeface="Arial" panose="020B0604020202020204" pitchFamily="34" charset="0"/>
                <a:cs typeface="Arial" panose="020B0604020202020204" pitchFamily="34" charset="0"/>
              </a:rPr>
              <a:t>4.3. </a:t>
            </a:r>
            <a:r>
              <a:rPr lang="en-GB" b="1" dirty="0" err="1">
                <a:solidFill>
                  <a:srgbClr val="2706EA"/>
                </a:solidFill>
                <a:latin typeface="Arial" panose="020B0604020202020204" pitchFamily="34" charset="0"/>
                <a:cs typeface="Arial" panose="020B0604020202020204" pitchFamily="34" charset="0"/>
              </a:rPr>
              <a:t>Hồ</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sơ</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xử</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lý</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rác</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thải</a:t>
            </a:r>
            <a:r>
              <a:rPr lang="en-GB" b="1" dirty="0">
                <a:solidFill>
                  <a:srgbClr val="2706EA"/>
                </a:solidFill>
                <a:latin typeface="Arial" panose="020B0604020202020204" pitchFamily="34" charset="0"/>
                <a:cs typeface="Arial" panose="020B0604020202020204" pitchFamily="34" charset="0"/>
              </a:rPr>
              <a:t> y </a:t>
            </a:r>
            <a:r>
              <a:rPr lang="en-GB" b="1" dirty="0" err="1">
                <a:solidFill>
                  <a:srgbClr val="2706EA"/>
                </a:solidFill>
                <a:latin typeface="Arial" panose="020B0604020202020204" pitchFamily="34" charset="0"/>
                <a:cs typeface="Arial" panose="020B0604020202020204" pitchFamily="34" charset="0"/>
              </a:rPr>
              <a:t>tế</a:t>
            </a:r>
            <a:r>
              <a:rPr lang="en-GB" b="1" dirty="0">
                <a:solidFill>
                  <a:srgbClr val="2706EA"/>
                </a:solidFill>
                <a:latin typeface="Arial" panose="020B0604020202020204" pitchFamily="34" charset="0"/>
                <a:cs typeface="Arial" panose="020B0604020202020204" pitchFamily="34" charset="0"/>
              </a:rPr>
              <a:t>:</a:t>
            </a:r>
          </a:p>
          <a:p>
            <a:pPr algn="just">
              <a:buFontTx/>
              <a:buChar char="-"/>
            </a:pPr>
            <a:r>
              <a:rPr lang="en-GB" dirty="0" err="1">
                <a:solidFill>
                  <a:srgbClr val="0000CC"/>
                </a:solidFill>
                <a:latin typeface="Arial" panose="020B0604020202020204" pitchFamily="34" charset="0"/>
                <a:cs typeface="Arial" panose="020B0604020202020204" pitchFamily="34" charset="0"/>
              </a:rPr>
              <a:t>Chôn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đốt</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nếu</a:t>
            </a:r>
            <a:r>
              <a:rPr lang="en-GB" dirty="0">
                <a:solidFill>
                  <a:srgbClr val="0000CC"/>
                </a:solidFill>
                <a:latin typeface="Arial" panose="020B0604020202020204" pitchFamily="34" charset="0"/>
                <a:cs typeface="Arial" panose="020B0604020202020204" pitchFamily="34" charset="0"/>
              </a:rPr>
              <a:t> TYT/</a:t>
            </a:r>
            <a:r>
              <a:rPr lang="en-GB" dirty="0" err="1">
                <a:solidFill>
                  <a:srgbClr val="0000CC"/>
                </a:solidFill>
                <a:latin typeface="Arial" panose="020B0604020202020204" pitchFamily="34" charset="0"/>
                <a:cs typeface="Arial" panose="020B0604020202020204" pitchFamily="34" charset="0"/>
              </a:rPr>
              <a:t>điểm</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trạm</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có</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đủ</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điều</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kiện</a:t>
            </a:r>
            <a:endParaRPr lang="en-GB" dirty="0">
              <a:solidFill>
                <a:srgbClr val="0000CC"/>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Hợp</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đồng</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thu</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gom</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với</a:t>
            </a:r>
            <a:r>
              <a:rPr lang="en-GB" dirty="0">
                <a:solidFill>
                  <a:srgbClr val="0000CC"/>
                </a:solidFill>
                <a:latin typeface="Arial" panose="020B0604020202020204" pitchFamily="34" charset="0"/>
                <a:cs typeface="Arial" panose="020B0604020202020204" pitchFamily="34" charset="0"/>
              </a:rPr>
              <a:t> TTYT/ </a:t>
            </a:r>
            <a:r>
              <a:rPr lang="en-GB" dirty="0" err="1">
                <a:solidFill>
                  <a:srgbClr val="0000CC"/>
                </a:solidFill>
                <a:latin typeface="Arial" panose="020B0604020202020204" pitchFamily="34" charset="0"/>
                <a:cs typeface="Arial" panose="020B0604020202020204" pitchFamily="34" charset="0"/>
              </a:rPr>
              <a:t>bệnh</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viện</a:t>
            </a:r>
            <a:r>
              <a:rPr lang="en-GB" dirty="0">
                <a:solidFill>
                  <a:srgbClr val="0000CC"/>
                </a:solidFill>
                <a:latin typeface="Arial" panose="020B0604020202020204" pitchFamily="34" charset="0"/>
                <a:cs typeface="Arial" panose="020B0604020202020204" pitchFamily="34" charset="0"/>
              </a:rPr>
              <a:t> </a:t>
            </a:r>
            <a:r>
              <a:rPr lang="en-GB" err="1">
                <a:solidFill>
                  <a:srgbClr val="0000CC"/>
                </a:solidFill>
                <a:latin typeface="Arial" panose="020B0604020202020204" pitchFamily="34" charset="0"/>
                <a:cs typeface="Arial" panose="020B0604020202020204" pitchFamily="34" charset="0"/>
              </a:rPr>
              <a:t>đa</a:t>
            </a:r>
            <a:r>
              <a:rPr lang="en-GB">
                <a:solidFill>
                  <a:srgbClr val="0000CC"/>
                </a:solidFill>
                <a:latin typeface="Arial" panose="020B0604020202020204" pitchFamily="34" charset="0"/>
                <a:cs typeface="Arial" panose="020B0604020202020204" pitchFamily="34" charset="0"/>
              </a:rPr>
              <a:t> </a:t>
            </a:r>
            <a:r>
              <a:rPr lang="en-GB" smtClean="0">
                <a:solidFill>
                  <a:srgbClr val="0000CC"/>
                </a:solidFill>
                <a:latin typeface="Arial" panose="020B0604020202020204" pitchFamily="34" charset="0"/>
                <a:cs typeface="Arial" panose="020B0604020202020204" pitchFamily="34" charset="0"/>
              </a:rPr>
              <a:t>khoa khu vực </a:t>
            </a:r>
            <a:r>
              <a:rPr lang="en-GB" dirty="0" err="1">
                <a:solidFill>
                  <a:srgbClr val="0000CC"/>
                </a:solidFill>
                <a:latin typeface="Arial" panose="020B0604020202020204" pitchFamily="34" charset="0"/>
                <a:cs typeface="Arial" panose="020B0604020202020204" pitchFamily="34" charset="0"/>
              </a:rPr>
              <a:t>trên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địa</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bàn</a:t>
            </a:r>
            <a:endParaRPr lang="en-GB" dirty="0">
              <a:solidFill>
                <a:srgbClr val="0000CC"/>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dirty="0">
                <a:solidFill>
                  <a:srgbClr val="0000CC"/>
                </a:solidFill>
                <a:latin typeface="Arial" panose="020B0604020202020204" pitchFamily="34" charset="0"/>
                <a:cs typeface="Arial" panose="020B0604020202020204" pitchFamily="34" charset="0"/>
              </a:rPr>
              <a:t>(</a:t>
            </a:r>
            <a:r>
              <a:rPr lang="en-US" dirty="0" err="1">
                <a:solidFill>
                  <a:srgbClr val="0000CC"/>
                </a:solidFill>
                <a:latin typeface="Arial" panose="020B0604020202020204" pitchFamily="34" charset="0"/>
                <a:cs typeface="Arial" panose="020B0604020202020204" pitchFamily="34" charset="0"/>
              </a:rPr>
              <a:t>Thực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hiện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theo</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Quyết</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định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số</a:t>
            </a:r>
            <a:r>
              <a:rPr lang="en-US" dirty="0">
                <a:solidFill>
                  <a:srgbClr val="0000CC"/>
                </a:solidFill>
                <a:latin typeface="Arial" panose="020B0604020202020204" pitchFamily="34" charset="0"/>
                <a:cs typeface="Arial" panose="020B0604020202020204" pitchFamily="34" charset="0"/>
              </a:rPr>
              <a:t> 67/2025/QĐ-UBND </a:t>
            </a:r>
            <a:r>
              <a:rPr lang="en-US" dirty="0" err="1">
                <a:solidFill>
                  <a:srgbClr val="0000CC"/>
                </a:solidFill>
                <a:latin typeface="Arial" panose="020B0604020202020204" pitchFamily="34" charset="0"/>
                <a:cs typeface="Arial" panose="020B0604020202020204" pitchFamily="34" charset="0"/>
              </a:rPr>
              <a:t>ngày</a:t>
            </a:r>
            <a:r>
              <a:rPr lang="en-US" dirty="0">
                <a:solidFill>
                  <a:srgbClr val="0000CC"/>
                </a:solidFill>
                <a:latin typeface="Arial" panose="020B0604020202020204" pitchFamily="34" charset="0"/>
                <a:cs typeface="Arial" panose="020B0604020202020204" pitchFamily="34" charset="0"/>
              </a:rPr>
              <a:t> 16/10/2025)</a:t>
            </a:r>
          </a:p>
          <a:p>
            <a:pPr marL="0" indent="0" algn="just">
              <a:buFont typeface="Arial" panose="020B0604020202020204" pitchFamily="34" charset="0"/>
              <a:buNone/>
            </a:pPr>
            <a:r>
              <a:rPr lang="en-US" b="1" dirty="0">
                <a:solidFill>
                  <a:srgbClr val="C00000"/>
                </a:solidFill>
                <a:latin typeface="Arial" panose="020B0604020202020204" pitchFamily="34" charset="0"/>
                <a:cs typeface="Arial" panose="020B0604020202020204" pitchFamily="34" charset="0"/>
              </a:rPr>
              <a:t>5. </a:t>
            </a:r>
            <a:r>
              <a:rPr lang="en-US" b="1" dirty="0" err="1">
                <a:solidFill>
                  <a:srgbClr val="C00000"/>
                </a:solidFill>
                <a:latin typeface="Arial" panose="020B0604020202020204" pitchFamily="34" charset="0"/>
                <a:cs typeface="Arial" panose="020B0604020202020204" pitchFamily="34" charset="0"/>
              </a:rPr>
              <a:t>Mã</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cơ</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sở</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khám</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bệnh</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chữa</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bệnh</a:t>
            </a:r>
            <a:endParaRPr lang="en-US" b="1" dirty="0">
              <a:solidFill>
                <a:srgbClr val="C00000"/>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dirty="0" err="1">
                <a:solidFill>
                  <a:srgbClr val="0000CC"/>
                </a:solidFill>
                <a:latin typeface="Arial" panose="020B0604020202020204" pitchFamily="34" charset="0"/>
                <a:cs typeface="Arial" panose="020B0604020202020204" pitchFamily="34" charset="0"/>
              </a:rPr>
              <a:t>Lấy</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mã</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củ</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của</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cơ</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sở</a:t>
            </a:r>
            <a:r>
              <a:rPr lang="en-US" dirty="0">
                <a:solidFill>
                  <a:srgbClr val="0000CC"/>
                </a:solidFill>
                <a:latin typeface="Arial" panose="020B0604020202020204" pitchFamily="34" charset="0"/>
                <a:cs typeface="Arial" panose="020B0604020202020204" pitchFamily="34" charset="0"/>
              </a:rPr>
              <a:t> KBCB </a:t>
            </a:r>
            <a:r>
              <a:rPr lang="en-US" dirty="0" err="1">
                <a:solidFill>
                  <a:srgbClr val="0000CC"/>
                </a:solidFill>
                <a:latin typeface="Arial" panose="020B0604020202020204" pitchFamily="34" charset="0"/>
                <a:cs typeface="Arial" panose="020B0604020202020204" pitchFamily="34" charset="0"/>
              </a:rPr>
              <a:t>đóng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trên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địa</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bàn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của</a:t>
            </a:r>
            <a:r>
              <a:rPr lang="en-US" dirty="0">
                <a:solidFill>
                  <a:srgbClr val="0000CC"/>
                </a:solidFill>
                <a:latin typeface="Arial" panose="020B0604020202020204" pitchFamily="34" charset="0"/>
                <a:cs typeface="Arial" panose="020B0604020202020204" pitchFamily="34" charset="0"/>
              </a:rPr>
              <a:t> TYT </a:t>
            </a:r>
            <a:r>
              <a:rPr lang="en-US" dirty="0" err="1">
                <a:solidFill>
                  <a:srgbClr val="0000CC"/>
                </a:solidFill>
                <a:latin typeface="Arial" panose="020B0604020202020204" pitchFamily="34" charset="0"/>
                <a:cs typeface="Arial" panose="020B0604020202020204" pitchFamily="34" charset="0"/>
              </a:rPr>
              <a:t>cấp</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xã</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củ</a:t>
            </a:r>
            <a:r>
              <a:rPr lang="en-US" dirty="0">
                <a:solidFill>
                  <a:srgbClr val="0000CC"/>
                </a:solidFill>
                <a:latin typeface="Arial" panose="020B0604020202020204" pitchFamily="34" charset="0"/>
                <a:cs typeface="Arial" panose="020B0604020202020204" pitchFamily="34" charset="0"/>
              </a:rPr>
              <a:t> </a:t>
            </a:r>
            <a:r>
              <a:rPr lang="en-US" dirty="0">
                <a:solidFill>
                  <a:srgbClr val="C00000"/>
                </a:solidFill>
                <a:latin typeface="Arial" panose="020B0604020202020204" pitchFamily="34" charset="0"/>
                <a:cs typeface="Arial" panose="020B0604020202020204" pitchFamily="34" charset="0"/>
              </a:rPr>
              <a:t>(TYT hay </a:t>
            </a:r>
            <a:r>
              <a:rPr lang="en-US" dirty="0" err="1">
                <a:solidFill>
                  <a:srgbClr val="C00000"/>
                </a:solidFill>
                <a:latin typeface="Arial" panose="020B0604020202020204" pitchFamily="34" charset="0"/>
                <a:cs typeface="Arial" panose="020B0604020202020204" pitchFamily="34" charset="0"/>
              </a:rPr>
              <a:t>điểm</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trạm</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hiện</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đang</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hoạt</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động</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trên</a:t>
            </a:r>
            <a:r>
              <a:rPr lang="en-US" dirty="0">
                <a:solidFill>
                  <a:srgbClr val="C00000"/>
                </a:solidFill>
                <a:latin typeface="Arial" panose="020B0604020202020204" pitchFamily="34" charset="0"/>
                <a:cs typeface="Arial" panose="020B0604020202020204" pitchFamily="34" charset="0"/>
              </a:rPr>
              <a:t> TYT </a:t>
            </a:r>
            <a:r>
              <a:rPr lang="en-US" dirty="0" err="1">
                <a:solidFill>
                  <a:srgbClr val="C00000"/>
                </a:solidFill>
                <a:latin typeface="Arial" panose="020B0604020202020204" pitchFamily="34" charset="0"/>
                <a:cs typeface="Arial" panose="020B0604020202020204" pitchFamily="34" charset="0"/>
              </a:rPr>
              <a:t>củ</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nào</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thì</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lấy</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mã</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cơ</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sở</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khám</a:t>
            </a:r>
            <a:r>
              <a:rPr lang="en-US" dirty="0">
                <a:solidFill>
                  <a:srgbClr val="C00000"/>
                </a:solidFill>
                <a:latin typeface="Arial" panose="020B0604020202020204" pitchFamily="34" charset="0"/>
                <a:cs typeface="Arial" panose="020B0604020202020204" pitchFamily="34" charset="0"/>
              </a:rPr>
              <a:t> CB </a:t>
            </a:r>
            <a:r>
              <a:rPr lang="en-US" dirty="0" err="1">
                <a:solidFill>
                  <a:srgbClr val="C00000"/>
                </a:solidFill>
                <a:latin typeface="Arial" panose="020B0604020202020204" pitchFamily="34" charset="0"/>
                <a:cs typeface="Arial" panose="020B0604020202020204" pitchFamily="34" charset="0"/>
              </a:rPr>
              <a:t>và</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số</a:t>
            </a:r>
            <a:r>
              <a:rPr lang="en-US" dirty="0">
                <a:solidFill>
                  <a:srgbClr val="C00000"/>
                </a:solidFill>
                <a:latin typeface="Arial" panose="020B0604020202020204" pitchFamily="34" charset="0"/>
                <a:cs typeface="Arial" panose="020B0604020202020204" pitchFamily="34" charset="0"/>
              </a:rPr>
              <a:t> GPHĐ (</a:t>
            </a:r>
            <a:r>
              <a:rPr lang="en-US" dirty="0" err="1">
                <a:solidFill>
                  <a:srgbClr val="C00000"/>
                </a:solidFill>
                <a:latin typeface="Arial" panose="020B0604020202020204" pitchFamily="34" charset="0"/>
                <a:cs typeface="Arial" panose="020B0604020202020204" pitchFamily="34" charset="0"/>
              </a:rPr>
              <a:t>có</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ký</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hiệu</a:t>
            </a:r>
            <a:r>
              <a:rPr lang="en-US" dirty="0">
                <a:solidFill>
                  <a:srgbClr val="C00000"/>
                </a:solidFill>
                <a:latin typeface="Arial" panose="020B0604020202020204" pitchFamily="34" charset="0"/>
                <a:cs typeface="Arial" panose="020B0604020202020204" pitchFamily="34" charset="0"/>
              </a:rPr>
              <a:t> HT-GPHĐ) TYT </a:t>
            </a:r>
            <a:r>
              <a:rPr lang="en-US" dirty="0" err="1">
                <a:solidFill>
                  <a:srgbClr val="C00000"/>
                </a:solidFill>
                <a:latin typeface="Arial" panose="020B0604020202020204" pitchFamily="34" charset="0"/>
                <a:cs typeface="Arial" panose="020B0604020202020204" pitchFamily="34" charset="0"/>
              </a:rPr>
              <a:t>củ</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đó</a:t>
            </a:r>
            <a:r>
              <a:rPr lang="en-US" dirty="0">
                <a:solidFill>
                  <a:srgbClr val="C00000"/>
                </a:solidFill>
                <a:latin typeface="Arial" panose="020B0604020202020204" pitchFamily="34" charset="0"/>
                <a:cs typeface="Arial" panose="020B0604020202020204" pitchFamily="34" charset="0"/>
              </a:rPr>
              <a:t>)</a:t>
            </a:r>
            <a:endParaRPr lang="en-GB"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5422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8749552"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II. CẤP ĐIỀU CHỈNH GPHĐ TẠI TYT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8" name="Content Placeholder 2">
            <a:extLst>
              <a:ext uri="{FF2B5EF4-FFF2-40B4-BE49-F238E27FC236}">
                <a16:creationId xmlns:a16="http://schemas.microsoft.com/office/drawing/2014/main" id="{6DE7AC21-0C3D-5AAC-B993-629ADC9DDA69}"/>
              </a:ext>
            </a:extLst>
          </p:cNvPr>
          <p:cNvSpPr txBox="1">
            <a:spLocks/>
          </p:cNvSpPr>
          <p:nvPr/>
        </p:nvSpPr>
        <p:spPr>
          <a:xfrm>
            <a:off x="207264" y="1073585"/>
            <a:ext cx="11777472" cy="57187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US" b="1" dirty="0">
                <a:solidFill>
                  <a:srgbClr val="C00000"/>
                </a:solidFill>
                <a:latin typeface="Arial" panose="020B0604020202020204" pitchFamily="34" charset="0"/>
                <a:cs typeface="Arial" panose="020B0604020202020204" pitchFamily="34" charset="0"/>
              </a:rPr>
              <a:t>6. Danh </a:t>
            </a:r>
            <a:r>
              <a:rPr lang="en-US" b="1" dirty="0" err="1">
                <a:solidFill>
                  <a:srgbClr val="C00000"/>
                </a:solidFill>
                <a:latin typeface="Arial" panose="020B0604020202020204" pitchFamily="34" charset="0"/>
                <a:cs typeface="Arial" panose="020B0604020202020204" pitchFamily="34" charset="0"/>
              </a:rPr>
              <a:t>mục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kỹ</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thuật</a:t>
            </a:r>
            <a:endParaRPr lang="en-US" b="1" dirty="0">
              <a:solidFill>
                <a:srgbClr val="C00000"/>
              </a:solidFill>
              <a:latin typeface="Arial" panose="020B0604020202020204" pitchFamily="34" charset="0"/>
              <a:cs typeface="Arial" panose="020B0604020202020204" pitchFamily="34" charset="0"/>
            </a:endParaRPr>
          </a:p>
          <a:p>
            <a:pPr marL="0" indent="0" algn="just">
              <a:lnSpc>
                <a:spcPct val="100000"/>
              </a:lnSpc>
              <a:spcBef>
                <a:spcPts val="0"/>
              </a:spcBef>
              <a:buFont typeface="Arial" panose="020B0604020202020204" pitchFamily="34" charset="0"/>
              <a:buNone/>
            </a:pPr>
            <a:r>
              <a:rPr lang="en-US" b="1" dirty="0">
                <a:solidFill>
                  <a:srgbClr val="2706EA"/>
                </a:solidFill>
                <a:latin typeface="Arial" panose="020B0604020202020204" pitchFamily="34" charset="0"/>
                <a:cs typeface="Arial" panose="020B0604020202020204" pitchFamily="34" charset="0"/>
              </a:rPr>
              <a:t>6.1. </a:t>
            </a:r>
            <a:r>
              <a:rPr lang="en-US" b="1" dirty="0" err="1">
                <a:solidFill>
                  <a:srgbClr val="2706EA"/>
                </a:solidFill>
                <a:latin typeface="Arial" panose="020B0604020202020204" pitchFamily="34" charset="0"/>
                <a:cs typeface="Arial" panose="020B0604020202020204" pitchFamily="34" charset="0"/>
              </a:rPr>
              <a:t>Điều</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kiện</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để</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thực</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hiện</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danh</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mục</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kỹ</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thuật</a:t>
            </a:r>
            <a:endParaRPr lang="en-US" b="1" dirty="0">
              <a:solidFill>
                <a:srgbClr val="2706EA"/>
              </a:solidFill>
              <a:latin typeface="Arial" panose="020B0604020202020204" pitchFamily="34" charset="0"/>
              <a:cs typeface="Arial" panose="020B0604020202020204" pitchFamily="34" charset="0"/>
            </a:endParaRPr>
          </a:p>
          <a:p>
            <a:pPr marL="0" indent="0" algn="just">
              <a:lnSpc>
                <a:spcPct val="100000"/>
              </a:lnSpc>
              <a:spcBef>
                <a:spcPts val="0"/>
              </a:spcBef>
              <a:buFont typeface="Arial" panose="020B0604020202020204" pitchFamily="34" charset="0"/>
              <a:buNone/>
            </a:pP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Có</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nhân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lực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bằng</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cấp</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chuyên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môn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của</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người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hành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nghề</a:t>
            </a:r>
            <a:r>
              <a:rPr lang="en-US" dirty="0">
                <a:solidFill>
                  <a:srgbClr val="2706EA"/>
                </a:solidFill>
                <a:latin typeface="Arial" panose="020B0604020202020204" pitchFamily="34" charset="0"/>
                <a:cs typeface="Arial" panose="020B0604020202020204" pitchFamily="34" charset="0"/>
              </a:rPr>
              <a:t>);</a:t>
            </a:r>
          </a:p>
          <a:p>
            <a:pPr algn="just">
              <a:lnSpc>
                <a:spcPct val="100000"/>
              </a:lnSpc>
              <a:spcBef>
                <a:spcPts val="0"/>
              </a:spcBef>
              <a:buFontTx/>
              <a:buChar char="-"/>
            </a:pPr>
            <a:r>
              <a:rPr lang="en-US" dirty="0" err="1">
                <a:solidFill>
                  <a:srgbClr val="2706EA"/>
                </a:solidFill>
                <a:latin typeface="Arial" panose="020B0604020202020204" pitchFamily="34" charset="0"/>
                <a:cs typeface="Arial" panose="020B0604020202020204" pitchFamily="34" charset="0"/>
              </a:rPr>
              <a:t>Có</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cơ</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sở</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vật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chất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có</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phòng</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để</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thực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hiện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kỹ</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thuật</a:t>
            </a:r>
            <a:r>
              <a:rPr lang="en-US" dirty="0">
                <a:solidFill>
                  <a:srgbClr val="2706EA"/>
                </a:solidFill>
                <a:latin typeface="Arial" panose="020B0604020202020204" pitchFamily="34" charset="0"/>
                <a:cs typeface="Arial" panose="020B0604020202020204" pitchFamily="34" charset="0"/>
              </a:rPr>
              <a:t>);</a:t>
            </a:r>
          </a:p>
          <a:p>
            <a:pPr algn="just">
              <a:lnSpc>
                <a:spcPct val="100000"/>
              </a:lnSpc>
              <a:spcBef>
                <a:spcPts val="0"/>
              </a:spcBef>
              <a:buFontTx/>
              <a:buChar char="-"/>
            </a:pPr>
            <a:r>
              <a:rPr lang="en-US" dirty="0" err="1">
                <a:solidFill>
                  <a:srgbClr val="2706EA"/>
                </a:solidFill>
                <a:latin typeface="Arial" panose="020B0604020202020204" pitchFamily="34" charset="0"/>
                <a:cs typeface="Arial" panose="020B0604020202020204" pitchFamily="34" charset="0"/>
              </a:rPr>
              <a:t>Có</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thiết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bị</a:t>
            </a:r>
            <a:r>
              <a:rPr lang="en-US" dirty="0">
                <a:solidFill>
                  <a:srgbClr val="2706EA"/>
                </a:solidFill>
                <a:latin typeface="Arial" panose="020B0604020202020204" pitchFamily="34" charset="0"/>
                <a:cs typeface="Arial" panose="020B0604020202020204" pitchFamily="34" charset="0"/>
              </a:rPr>
              <a:t> y </a:t>
            </a:r>
            <a:r>
              <a:rPr lang="en-US" dirty="0" err="1">
                <a:solidFill>
                  <a:srgbClr val="2706EA"/>
                </a:solidFill>
                <a:latin typeface="Arial" panose="020B0604020202020204" pitchFamily="34" charset="0"/>
                <a:cs typeface="Arial" panose="020B0604020202020204" pitchFamily="34" charset="0"/>
              </a:rPr>
              <a:t>tế</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để</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thực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hiện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kỹ</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thuật</a:t>
            </a:r>
            <a:r>
              <a:rPr lang="en-US" dirty="0">
                <a:solidFill>
                  <a:srgbClr val="2706EA"/>
                </a:solidFill>
                <a:latin typeface="Arial" panose="020B0604020202020204" pitchFamily="34" charset="0"/>
                <a:cs typeface="Arial" panose="020B0604020202020204" pitchFamily="34" charset="0"/>
              </a:rPr>
              <a:t>.</a:t>
            </a:r>
          </a:p>
          <a:p>
            <a:pPr marL="0" indent="0" algn="just">
              <a:lnSpc>
                <a:spcPct val="100000"/>
              </a:lnSpc>
              <a:spcBef>
                <a:spcPts val="0"/>
              </a:spcBef>
              <a:buNone/>
            </a:pPr>
            <a:r>
              <a:rPr lang="en-US" b="1" dirty="0">
                <a:solidFill>
                  <a:srgbClr val="2706EA"/>
                </a:solidFill>
                <a:latin typeface="Arial" panose="020B0604020202020204" pitchFamily="34" charset="0"/>
                <a:cs typeface="Arial" panose="020B0604020202020204" pitchFamily="34" charset="0"/>
              </a:rPr>
              <a:t>6.2. </a:t>
            </a:r>
            <a:r>
              <a:rPr lang="en-US" b="1" dirty="0" err="1">
                <a:solidFill>
                  <a:srgbClr val="2706EA"/>
                </a:solidFill>
                <a:latin typeface="Arial" panose="020B0604020202020204" pitchFamily="34" charset="0"/>
                <a:cs typeface="Arial" panose="020B0604020202020204" pitchFamily="34" charset="0"/>
              </a:rPr>
              <a:t>Đề</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xuất</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danh</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mục</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kỹ</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thuật</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để</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Sở</a:t>
            </a:r>
            <a:r>
              <a:rPr lang="en-US" b="1" dirty="0">
                <a:solidFill>
                  <a:srgbClr val="2706EA"/>
                </a:solidFill>
                <a:latin typeface="Arial" panose="020B0604020202020204" pitchFamily="34" charset="0"/>
                <a:cs typeface="Arial" panose="020B0604020202020204" pitchFamily="34" charset="0"/>
              </a:rPr>
              <a:t> Y </a:t>
            </a:r>
            <a:r>
              <a:rPr lang="en-US" b="1" dirty="0" err="1">
                <a:solidFill>
                  <a:srgbClr val="2706EA"/>
                </a:solidFill>
                <a:latin typeface="Arial" panose="020B0604020202020204" pitchFamily="34" charset="0"/>
                <a:cs typeface="Arial" panose="020B0604020202020204" pitchFamily="34" charset="0"/>
              </a:rPr>
              <a:t>tế</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phê</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duyệt</a:t>
            </a:r>
            <a:endParaRPr lang="en-US" b="1" dirty="0">
              <a:solidFill>
                <a:srgbClr val="2706EA"/>
              </a:solidFill>
              <a:latin typeface="Arial" panose="020B0604020202020204" pitchFamily="34" charset="0"/>
              <a:cs typeface="Arial" panose="020B0604020202020204" pitchFamily="34" charset="0"/>
            </a:endParaRPr>
          </a:p>
          <a:p>
            <a:pPr algn="just">
              <a:lnSpc>
                <a:spcPct val="100000"/>
              </a:lnSpc>
              <a:spcBef>
                <a:spcPts val="0"/>
              </a:spcBef>
              <a:buFontTx/>
              <a:buChar char="-"/>
            </a:pPr>
            <a:r>
              <a:rPr lang="en-US" dirty="0" err="1">
                <a:solidFill>
                  <a:srgbClr val="2706EA"/>
                </a:solidFill>
                <a:latin typeface="Arial" panose="020B0604020202020204" pitchFamily="34" charset="0"/>
                <a:cs typeface="Arial" panose="020B0604020202020204" pitchFamily="34" charset="0"/>
              </a:rPr>
              <a:t>Hiện</a:t>
            </a:r>
            <a:r>
              <a:rPr lang="en-US" dirty="0">
                <a:solidFill>
                  <a:srgbClr val="2706EA"/>
                </a:solidFill>
                <a:latin typeface="Arial" panose="020B0604020202020204" pitchFamily="34" charset="0"/>
                <a:cs typeface="Arial" panose="020B0604020202020204" pitchFamily="34" charset="0"/>
              </a:rPr>
              <a:t> </a:t>
            </a:r>
            <a:r>
              <a:rPr lang="en-US" err="1">
                <a:solidFill>
                  <a:srgbClr val="2706EA"/>
                </a:solidFill>
                <a:latin typeface="Arial" panose="020B0604020202020204" pitchFamily="34" charset="0"/>
                <a:cs typeface="Arial" panose="020B0604020202020204" pitchFamily="34" charset="0"/>
              </a:rPr>
              <a:t>tại</a:t>
            </a:r>
            <a:r>
              <a:rPr lang="en-US">
                <a:solidFill>
                  <a:srgbClr val="2706EA"/>
                </a:solidFill>
                <a:latin typeface="Arial" panose="020B0604020202020204" pitchFamily="34" charset="0"/>
                <a:cs typeface="Arial" panose="020B0604020202020204" pitchFamily="34" charset="0"/>
              </a:rPr>
              <a:t> </a:t>
            </a:r>
            <a:r>
              <a:rPr lang="en-US" smtClean="0">
                <a:solidFill>
                  <a:srgbClr val="2706EA"/>
                </a:solidFill>
                <a:latin typeface="Arial" panose="020B0604020202020204" pitchFamily="34" charset="0"/>
                <a:cs typeface="Arial" panose="020B0604020202020204" pitchFamily="34" charset="0"/>
              </a:rPr>
              <a:t>đang áp dụng </a:t>
            </a:r>
            <a:r>
              <a:rPr lang="en-US" dirty="0" err="1">
                <a:solidFill>
                  <a:srgbClr val="2706EA"/>
                </a:solidFill>
                <a:latin typeface="Arial" panose="020B0604020202020204" pitchFamily="34" charset="0"/>
                <a:cs typeface="Arial" panose="020B0604020202020204" pitchFamily="34" charset="0"/>
              </a:rPr>
              <a:t>phụ</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lục</a:t>
            </a:r>
            <a:r>
              <a:rPr lang="en-US" dirty="0">
                <a:solidFill>
                  <a:srgbClr val="2706EA"/>
                </a:solidFill>
                <a:latin typeface="Arial" panose="020B0604020202020204" pitchFamily="34" charset="0"/>
                <a:cs typeface="Arial" panose="020B0604020202020204" pitchFamily="34" charset="0"/>
              </a:rPr>
              <a:t> 1, Thông </a:t>
            </a:r>
            <a:r>
              <a:rPr lang="en-US" dirty="0" err="1">
                <a:solidFill>
                  <a:srgbClr val="2706EA"/>
                </a:solidFill>
                <a:latin typeface="Arial" panose="020B0604020202020204" pitchFamily="34" charset="0"/>
                <a:cs typeface="Arial" panose="020B0604020202020204" pitchFamily="34" charset="0"/>
              </a:rPr>
              <a:t>tư</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số</a:t>
            </a:r>
            <a:r>
              <a:rPr lang="en-US" dirty="0">
                <a:solidFill>
                  <a:srgbClr val="2706EA"/>
                </a:solidFill>
                <a:latin typeface="Arial" panose="020B0604020202020204" pitchFamily="34" charset="0"/>
                <a:cs typeface="Arial" panose="020B0604020202020204" pitchFamily="34" charset="0"/>
              </a:rPr>
              <a:t> 23/2024/TT-BYT</a:t>
            </a:r>
          </a:p>
          <a:p>
            <a:pPr marL="0" indent="0" algn="just">
              <a:lnSpc>
                <a:spcPct val="100000"/>
              </a:lnSpc>
              <a:spcBef>
                <a:spcPts val="0"/>
              </a:spcBef>
              <a:buNone/>
            </a:pPr>
            <a:r>
              <a:rPr lang="en-US" dirty="0">
                <a:solidFill>
                  <a:srgbClr val="2706EA"/>
                </a:solidFill>
                <a:latin typeface="Arial" panose="020B0604020202020204" pitchFamily="34" charset="0"/>
                <a:cs typeface="Arial" panose="020B0604020202020204" pitchFamily="34" charset="0"/>
              </a:rPr>
              <a:t>Các TYT </a:t>
            </a:r>
            <a:r>
              <a:rPr lang="en-US" dirty="0" err="1">
                <a:solidFill>
                  <a:srgbClr val="2706EA"/>
                </a:solidFill>
                <a:latin typeface="Arial" panose="020B0604020202020204" pitchFamily="34" charset="0"/>
                <a:cs typeface="Arial" panose="020B0604020202020204" pitchFamily="34" charset="0"/>
              </a:rPr>
              <a:t>cần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lấy</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bản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mềm</a:t>
            </a:r>
            <a:r>
              <a:rPr lang="en-US" dirty="0">
                <a:solidFill>
                  <a:srgbClr val="2706EA"/>
                </a:solidFill>
                <a:latin typeface="Arial" panose="020B0604020202020204" pitchFamily="34" charset="0"/>
                <a:cs typeface="Arial" panose="020B0604020202020204" pitchFamily="34" charset="0"/>
              </a:rPr>
              <a:t> DMKT </a:t>
            </a:r>
            <a:r>
              <a:rPr lang="en-US" dirty="0" err="1">
                <a:solidFill>
                  <a:srgbClr val="2706EA"/>
                </a:solidFill>
                <a:latin typeface="Arial" panose="020B0604020202020204" pitchFamily="34" charset="0"/>
                <a:cs typeface="Arial" panose="020B0604020202020204" pitchFamily="34" charset="0"/>
              </a:rPr>
              <a:t>củ</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đã</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phê</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duyệt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thì</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liên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hệ</a:t>
            </a:r>
            <a:r>
              <a:rPr lang="en-US" dirty="0">
                <a:solidFill>
                  <a:srgbClr val="2706EA"/>
                </a:solidFill>
                <a:latin typeface="Arial" panose="020B0604020202020204" pitchFamily="34" charset="0"/>
                <a:cs typeface="Arial" panose="020B0604020202020204" pitchFamily="34" charset="0"/>
              </a:rPr>
              <a:t> qua </a:t>
            </a:r>
            <a:r>
              <a:rPr lang="en-US" dirty="0" err="1">
                <a:solidFill>
                  <a:srgbClr val="2706EA"/>
                </a:solidFill>
                <a:latin typeface="Arial" panose="020B0604020202020204" pitchFamily="34" charset="0"/>
                <a:cs typeface="Arial" panose="020B0604020202020204" pitchFamily="34" charset="0"/>
              </a:rPr>
              <a:t>zalo</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số</a:t>
            </a:r>
            <a:r>
              <a:rPr lang="en-US" dirty="0">
                <a:solidFill>
                  <a:srgbClr val="2706EA"/>
                </a:solidFill>
                <a:latin typeface="Arial" panose="020B0604020202020204" pitchFamily="34" charset="0"/>
                <a:cs typeface="Arial" panose="020B0604020202020204" pitchFamily="34" charset="0"/>
              </a:rPr>
              <a:t> ĐT: 0968459986 BS Tiến, 0908881998 BS Dũng.</a:t>
            </a:r>
          </a:p>
          <a:p>
            <a:pPr algn="just">
              <a:lnSpc>
                <a:spcPct val="100000"/>
              </a:lnSpc>
              <a:spcBef>
                <a:spcPts val="0"/>
              </a:spcBef>
              <a:buFontTx/>
              <a:buChar char="-"/>
            </a:pPr>
            <a:r>
              <a:rPr lang="en-US" dirty="0" err="1">
                <a:solidFill>
                  <a:srgbClr val="2706EA"/>
                </a:solidFill>
                <a:latin typeface="Arial" panose="020B0604020202020204" pitchFamily="34" charset="0"/>
                <a:cs typeface="Arial" panose="020B0604020202020204" pitchFamily="34" charset="0"/>
              </a:rPr>
              <a:t>Rà</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soát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lại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các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danh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mục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đã</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được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phê</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duyệt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theo</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phụ</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lục</a:t>
            </a:r>
            <a:r>
              <a:rPr lang="en-US" dirty="0">
                <a:solidFill>
                  <a:srgbClr val="2706EA"/>
                </a:solidFill>
                <a:latin typeface="Arial" panose="020B0604020202020204" pitchFamily="34" charset="0"/>
                <a:cs typeface="Arial" panose="020B0604020202020204" pitchFamily="34" charset="0"/>
              </a:rPr>
              <a:t> 1.</a:t>
            </a:r>
          </a:p>
          <a:p>
            <a:pPr algn="just">
              <a:lnSpc>
                <a:spcPct val="100000"/>
              </a:lnSpc>
              <a:spcBef>
                <a:spcPts val="0"/>
              </a:spcBef>
              <a:buFontTx/>
              <a:buChar char="-"/>
            </a:pPr>
            <a:r>
              <a:rPr lang="en-US" dirty="0">
                <a:solidFill>
                  <a:srgbClr val="2706EA"/>
                </a:solidFill>
                <a:latin typeface="Arial" panose="020B0604020202020204" pitchFamily="34" charset="0"/>
                <a:cs typeface="Arial" panose="020B0604020202020204" pitchFamily="34" charset="0"/>
              </a:rPr>
              <a:t>Sau </a:t>
            </a:r>
            <a:r>
              <a:rPr lang="en-US" dirty="0" err="1">
                <a:solidFill>
                  <a:srgbClr val="2706EA"/>
                </a:solidFill>
                <a:latin typeface="Arial" panose="020B0604020202020204" pitchFamily="34" charset="0"/>
                <a:cs typeface="Arial" panose="020B0604020202020204" pitchFamily="34" charset="0"/>
              </a:rPr>
              <a:t>khi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cấp</a:t>
            </a:r>
            <a:r>
              <a:rPr lang="en-US" dirty="0">
                <a:solidFill>
                  <a:srgbClr val="2706EA"/>
                </a:solidFill>
                <a:latin typeface="Arial" panose="020B0604020202020204" pitchFamily="34" charset="0"/>
                <a:cs typeface="Arial" panose="020B0604020202020204" pitchFamily="34" charset="0"/>
              </a:rPr>
              <a:t> GPHĐ </a:t>
            </a:r>
            <a:r>
              <a:rPr lang="en-US" dirty="0" err="1">
                <a:solidFill>
                  <a:srgbClr val="2706EA"/>
                </a:solidFill>
                <a:latin typeface="Arial" panose="020B0604020202020204" pitchFamily="34" charset="0"/>
                <a:cs typeface="Arial" panose="020B0604020202020204" pitchFamily="34" charset="0"/>
              </a:rPr>
              <a:t>thì</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rà</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soát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lại</a:t>
            </a:r>
            <a:r>
              <a:rPr lang="en-US" dirty="0">
                <a:solidFill>
                  <a:srgbClr val="2706EA"/>
                </a:solidFill>
                <a:latin typeface="Arial" panose="020B0604020202020204" pitchFamily="34" charset="0"/>
                <a:cs typeface="Arial" panose="020B0604020202020204" pitchFamily="34" charset="0"/>
              </a:rPr>
              <a:t> DMKT </a:t>
            </a:r>
            <a:r>
              <a:rPr lang="en-US" dirty="0" err="1">
                <a:solidFill>
                  <a:srgbClr val="2706EA"/>
                </a:solidFill>
                <a:latin typeface="Arial" panose="020B0604020202020204" pitchFamily="34" charset="0"/>
                <a:cs typeface="Arial" panose="020B0604020202020204" pitchFamily="34" charset="0"/>
              </a:rPr>
              <a:t>theo</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phụ</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lục</a:t>
            </a:r>
            <a:r>
              <a:rPr lang="en-US" dirty="0">
                <a:solidFill>
                  <a:srgbClr val="2706EA"/>
                </a:solidFill>
                <a:latin typeface="Arial" panose="020B0604020202020204" pitchFamily="34" charset="0"/>
                <a:cs typeface="Arial" panose="020B0604020202020204" pitchFamily="34" charset="0"/>
              </a:rPr>
              <a:t> 2, </a:t>
            </a:r>
            <a:r>
              <a:rPr lang="en-US" dirty="0" err="1">
                <a:solidFill>
                  <a:srgbClr val="2706EA"/>
                </a:solidFill>
                <a:latin typeface="Arial" panose="020B0604020202020204" pitchFamily="34" charset="0"/>
                <a:cs typeface="Arial" panose="020B0604020202020204" pitchFamily="34" charset="0"/>
              </a:rPr>
              <a:t>đề</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nghị</a:t>
            </a:r>
            <a:r>
              <a:rPr lang="en-US" dirty="0">
                <a:solidFill>
                  <a:srgbClr val="2706EA"/>
                </a:solidFill>
                <a:latin typeface="Arial" panose="020B0604020202020204" pitchFamily="34" charset="0"/>
                <a:cs typeface="Arial" panose="020B0604020202020204" pitchFamily="34" charset="0"/>
              </a:rPr>
              <a:t> SYT </a:t>
            </a:r>
            <a:r>
              <a:rPr lang="en-US" dirty="0" err="1">
                <a:solidFill>
                  <a:srgbClr val="2706EA"/>
                </a:solidFill>
                <a:latin typeface="Arial" panose="020B0604020202020204" pitchFamily="34" charset="0"/>
                <a:cs typeface="Arial" panose="020B0604020202020204" pitchFamily="34" charset="0"/>
              </a:rPr>
              <a:t>phê</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duyệt</a:t>
            </a:r>
            <a:r>
              <a:rPr lang="en-US" dirty="0">
                <a:solidFill>
                  <a:srgbClr val="2706EA"/>
                </a:solidFill>
                <a:latin typeface="Arial" panose="020B0604020202020204" pitchFamily="34" charset="0"/>
                <a:cs typeface="Arial" panose="020B0604020202020204" pitchFamily="34" charset="0"/>
              </a:rPr>
              <a:t>.</a:t>
            </a:r>
          </a:p>
          <a:p>
            <a:pPr marL="0" indent="0" algn="just">
              <a:lnSpc>
                <a:spcPct val="100000"/>
              </a:lnSpc>
              <a:spcBef>
                <a:spcPts val="0"/>
              </a:spcBef>
              <a:buNone/>
            </a:pPr>
            <a:r>
              <a:rPr lang="en-US" b="1" dirty="0">
                <a:solidFill>
                  <a:srgbClr val="2706EA"/>
                </a:solidFill>
                <a:latin typeface="Arial" panose="020B0604020202020204" pitchFamily="34" charset="0"/>
                <a:cs typeface="Arial" panose="020B0604020202020204" pitchFamily="34" charset="0"/>
              </a:rPr>
              <a:t>6.3. </a:t>
            </a:r>
            <a:r>
              <a:rPr lang="en-US" b="1" dirty="0" err="1">
                <a:solidFill>
                  <a:srgbClr val="2706EA"/>
                </a:solidFill>
                <a:latin typeface="Arial" panose="020B0604020202020204" pitchFamily="34" charset="0"/>
                <a:cs typeface="Arial" panose="020B0604020202020204" pitchFamily="34" charset="0"/>
              </a:rPr>
              <a:t>Xây</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dựng</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quy</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trình</a:t>
            </a:r>
            <a:r>
              <a:rPr lang="en-US" b="1" dirty="0">
                <a:solidFill>
                  <a:srgbClr val="2706EA"/>
                </a:solidFill>
                <a:latin typeface="Arial" panose="020B0604020202020204" pitchFamily="34" charset="0"/>
                <a:cs typeface="Arial" panose="020B0604020202020204" pitchFamily="34" charset="0"/>
              </a:rPr>
              <a:t> KT </a:t>
            </a:r>
            <a:r>
              <a:rPr lang="en-US" b="1" dirty="0" err="1">
                <a:solidFill>
                  <a:srgbClr val="2706EA"/>
                </a:solidFill>
                <a:latin typeface="Arial" panose="020B0604020202020204" pitchFamily="34" charset="0"/>
                <a:cs typeface="Arial" panose="020B0604020202020204" pitchFamily="34" charset="0"/>
              </a:rPr>
              <a:t>cho</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các</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danh</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mục</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kỹ</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thuật</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đã</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phê</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duyệt</a:t>
            </a:r>
            <a:r>
              <a:rPr lang="en-US" b="1" dirty="0">
                <a:solidFill>
                  <a:srgbClr val="2706EA"/>
                </a:solidFill>
                <a:latin typeface="Arial" panose="020B0604020202020204" pitchFamily="34" charset="0"/>
                <a:cs typeface="Arial" panose="020B0604020202020204" pitchFamily="34" charset="0"/>
              </a:rPr>
              <a:t>.</a:t>
            </a:r>
          </a:p>
          <a:p>
            <a:pPr marL="0" indent="0" algn="just">
              <a:lnSpc>
                <a:spcPct val="100000"/>
              </a:lnSpc>
              <a:spcBef>
                <a:spcPts val="0"/>
              </a:spcBef>
              <a:buFont typeface="Arial" panose="020B0604020202020204" pitchFamily="34" charset="0"/>
              <a:buNone/>
            </a:pPr>
            <a:endParaRPr lang="en-US"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0001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838E819-1DBA-4902-ADF7-1A212EF10AB1}"/>
              </a:ext>
            </a:extLst>
          </p:cNvPr>
          <p:cNvPicPr>
            <a:picLocks noChangeAspect="1"/>
          </p:cNvPicPr>
          <p:nvPr/>
        </p:nvPicPr>
        <p:blipFill>
          <a:blip r:embed="rId3"/>
          <a:srcRect l="3924" r="1398"/>
          <a:stretch/>
        </p:blipFill>
        <p:spPr>
          <a:xfrm>
            <a:off x="3048" y="0"/>
            <a:ext cx="12188952" cy="6857999"/>
          </a:xfrm>
          <a:prstGeom prst="rect">
            <a:avLst/>
          </a:prstGeom>
        </p:spPr>
      </p:pic>
      <p:sp>
        <p:nvSpPr>
          <p:cNvPr id="6" name="TextBox 5">
            <a:extLst>
              <a:ext uri="{FF2B5EF4-FFF2-40B4-BE49-F238E27FC236}">
                <a16:creationId xmlns:a16="http://schemas.microsoft.com/office/drawing/2014/main" id="{9B78F802-1187-3591-BFB6-1F3A3CDDDFF4}"/>
              </a:ext>
            </a:extLst>
          </p:cNvPr>
          <p:cNvSpPr txBox="1"/>
          <p:nvPr/>
        </p:nvSpPr>
        <p:spPr>
          <a:xfrm>
            <a:off x="0" y="2665407"/>
            <a:ext cx="7158038" cy="1754326"/>
          </a:xfrm>
          <a:prstGeom prst="rect">
            <a:avLst/>
          </a:prstGeom>
          <a:noFill/>
        </p:spPr>
        <p:txBody>
          <a:bodyPr wrap="square" rtlCol="0">
            <a:spAutoFit/>
          </a:bodyPr>
          <a:lstStyle/>
          <a:p>
            <a:pPr algn="ctr">
              <a:spcBef>
                <a:spcPts val="1200"/>
              </a:spcBef>
              <a:buClr>
                <a:srgbClr val="E3E3FF"/>
              </a:buClr>
              <a:defRPr/>
            </a:pPr>
            <a:r>
              <a:rPr lang="en-US" altLang="vi-VN" sz="3600" b="1" kern="100" dirty="0">
                <a:solidFill>
                  <a:srgbClr val="0000CC"/>
                </a:solidFill>
                <a:latin typeface="Times New Roman" panose="02020603050405020304" pitchFamily="18" charset="0"/>
                <a:cs typeface="Times New Roman" panose="02020603050405020304" pitchFamily="18" charset="0"/>
              </a:rPr>
              <a:t>HƯỚNG DẪN CÔNG TÁC KHÁM BỆNH, CHỮA BỆNH TẠI TRẠM Y TẾ, </a:t>
            </a:r>
            <a:r>
              <a:rPr lang="en-US" altLang="vi-VN" sz="3600" b="1" kern="100">
                <a:solidFill>
                  <a:srgbClr val="0000CC"/>
                </a:solidFill>
                <a:latin typeface="Times New Roman" panose="02020603050405020304" pitchFamily="18" charset="0"/>
                <a:cs typeface="Times New Roman" panose="02020603050405020304" pitchFamily="18" charset="0"/>
              </a:rPr>
              <a:t>ĐIỂM </a:t>
            </a:r>
            <a:r>
              <a:rPr lang="en-US" altLang="vi-VN" sz="3600" b="1" kern="100" smtClean="0">
                <a:solidFill>
                  <a:srgbClr val="0000CC"/>
                </a:solidFill>
                <a:latin typeface="Times New Roman" panose="02020603050405020304" pitchFamily="18" charset="0"/>
                <a:cs typeface="Times New Roman" panose="02020603050405020304" pitchFamily="18" charset="0"/>
              </a:rPr>
              <a:t>Y TẾ</a:t>
            </a:r>
            <a:endParaRPr lang="en-US" altLang="vi-VN" sz="3600" b="1" kern="100" dirty="0">
              <a:solidFill>
                <a:srgbClr val="0000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531019" y="5094920"/>
            <a:ext cx="6096000" cy="830997"/>
          </a:xfrm>
          <a:prstGeom prst="rect">
            <a:avLst/>
          </a:prstGeom>
        </p:spPr>
        <p:txBody>
          <a:bodyPr>
            <a:spAutoFit/>
          </a:bodyPr>
          <a:lstStyle/>
          <a:p>
            <a:pPr lvl="0" algn="ctr">
              <a:buClr>
                <a:srgbClr val="E3E3FF"/>
              </a:buClr>
              <a:defRPr/>
            </a:pPr>
            <a:r>
              <a:rPr lang="en-US" sz="2400" b="1" dirty="0">
                <a:solidFill>
                  <a:srgbClr val="0000CC"/>
                </a:solidFill>
                <a:latin typeface="Times New Roman" panose="02020603050405020304" pitchFamily="18" charset="0"/>
                <a:cs typeface="Times New Roman" panose="02020603050405020304" pitchFamily="18" charset="0"/>
              </a:rPr>
              <a:t>Bs Nguyễn Đình Dũng - </a:t>
            </a:r>
            <a:r>
              <a:rPr lang="en-US" sz="2400" b="1" dirty="0" err="1">
                <a:solidFill>
                  <a:srgbClr val="0000CC"/>
                </a:solidFill>
                <a:latin typeface="Times New Roman" panose="02020603050405020304" pitchFamily="18" charset="0"/>
                <a:cs typeface="Times New Roman" panose="02020603050405020304" pitchFamily="18" charset="0"/>
              </a:rPr>
              <a:t>Sở</a:t>
            </a:r>
            <a:r>
              <a:rPr lang="en-US" sz="2400" b="1" dirty="0">
                <a:solidFill>
                  <a:srgbClr val="0000CC"/>
                </a:solidFill>
                <a:latin typeface="Times New Roman" panose="02020603050405020304" pitchFamily="18" charset="0"/>
                <a:cs typeface="Times New Roman" panose="02020603050405020304" pitchFamily="18" charset="0"/>
              </a:rPr>
              <a:t> Y </a:t>
            </a:r>
            <a:r>
              <a:rPr lang="en-US" sz="2400" b="1" dirty="0" err="1">
                <a:solidFill>
                  <a:srgbClr val="0000CC"/>
                </a:solidFill>
                <a:latin typeface="Times New Roman" panose="02020603050405020304" pitchFamily="18" charset="0"/>
                <a:cs typeface="Times New Roman" panose="02020603050405020304" pitchFamily="18" charset="0"/>
              </a:rPr>
              <a:t>tế</a:t>
            </a:r>
            <a:r>
              <a:rPr lang="en-US" sz="2400" b="1" dirty="0">
                <a:solidFill>
                  <a:srgbClr val="0000CC"/>
                </a:solidFill>
                <a:latin typeface="Times New Roman" panose="02020603050405020304" pitchFamily="18" charset="0"/>
                <a:cs typeface="Times New Roman" panose="02020603050405020304" pitchFamily="18" charset="0"/>
              </a:rPr>
              <a:t> Hà Tĩnh</a:t>
            </a:r>
          </a:p>
          <a:p>
            <a:pPr lvl="0" algn="ctr">
              <a:buClr>
                <a:srgbClr val="E3E3FF"/>
              </a:buClr>
              <a:defRPr/>
            </a:pPr>
            <a:r>
              <a:rPr lang="en-US" sz="2400" b="1" dirty="0">
                <a:solidFill>
                  <a:srgbClr val="0000CC"/>
                </a:solidFill>
                <a:latin typeface="Times New Roman" panose="02020603050405020304" pitchFamily="18" charset="0"/>
                <a:cs typeface="Times New Roman" panose="02020603050405020304" pitchFamily="18" charset="0"/>
              </a:rPr>
              <a:t>ĐT: 096.888.0879;  090.888.1998 (</a:t>
            </a:r>
            <a:r>
              <a:rPr lang="en-US" sz="2400" b="1" dirty="0" err="1">
                <a:solidFill>
                  <a:srgbClr val="0000CC"/>
                </a:solidFill>
                <a:latin typeface="Times New Roman" panose="02020603050405020304" pitchFamily="18" charset="0"/>
                <a:cs typeface="Times New Roman" panose="02020603050405020304" pitchFamily="18" charset="0"/>
              </a:rPr>
              <a:t>Zalo</a:t>
            </a:r>
            <a:r>
              <a:rPr lang="en-US" sz="2400" b="1" dirty="0">
                <a:solidFill>
                  <a:srgbClr val="0000CC"/>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4575" y="614968"/>
            <a:ext cx="2173019" cy="1814545"/>
          </a:xfrm>
          <a:prstGeom prst="rect">
            <a:avLst/>
          </a:prstGeom>
        </p:spPr>
      </p:pic>
    </p:spTree>
    <p:extLst>
      <p:ext uri="{BB962C8B-B14F-4D97-AF65-F5344CB8AC3E}">
        <p14:creationId xmlns:p14="http://schemas.microsoft.com/office/powerpoint/2010/main" val="1365949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5" y="252904"/>
            <a:ext cx="9807387" cy="584775"/>
          </a:xfrm>
          <a:prstGeom prst="rect">
            <a:avLst/>
          </a:prstGeom>
        </p:spPr>
        <p:txBody>
          <a:bodyPr wrap="square">
            <a:spAutoFit/>
          </a:bodyPr>
          <a:lstStyle/>
          <a:p>
            <a:pPr lvl="0" algn="ctr"/>
            <a:r>
              <a:rPr lang="en-US" sz="3200" b="1" smtClean="0">
                <a:solidFill>
                  <a:srgbClr val="C00000"/>
                </a:solidFill>
                <a:latin typeface="Arial" panose="020B0604020202020204" pitchFamily="34" charset="0"/>
                <a:cs typeface="Arial" panose="020B0604020202020204" pitchFamily="34" charset="0"/>
              </a:rPr>
              <a:t>Mẫu Danh </a:t>
            </a:r>
            <a:r>
              <a:rPr lang="en-US" sz="3200" b="1">
                <a:solidFill>
                  <a:srgbClr val="C00000"/>
                </a:solidFill>
                <a:latin typeface="Arial" panose="020B0604020202020204" pitchFamily="34" charset="0"/>
                <a:cs typeface="Arial" panose="020B0604020202020204" pitchFamily="34" charset="0"/>
              </a:rPr>
              <a:t>mục </a:t>
            </a:r>
            <a:r>
              <a:rPr lang="en-US" sz="3200" b="1">
                <a:solidFill>
                  <a:srgbClr val="C00000"/>
                </a:solidFill>
                <a:latin typeface="Arial" panose="020B0604020202020204" pitchFamily="34" charset="0"/>
                <a:cs typeface="Arial" panose="020B0604020202020204" pitchFamily="34" charset="0"/>
              </a:rPr>
              <a:t>kỹ </a:t>
            </a:r>
            <a:r>
              <a:rPr lang="en-US" sz="3200" b="1" smtClean="0">
                <a:solidFill>
                  <a:srgbClr val="C00000"/>
                </a:solidFill>
                <a:latin typeface="Arial" panose="020B0604020202020204" pitchFamily="34" charset="0"/>
                <a:cs typeface="Arial" panose="020B0604020202020204" pitchFamily="34" charset="0"/>
              </a:rPr>
              <a:t>thuật đề xuất phê duyệt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511018574"/>
              </p:ext>
            </p:extLst>
          </p:nvPr>
        </p:nvGraphicFramePr>
        <p:xfrm>
          <a:off x="2169458" y="1073589"/>
          <a:ext cx="9681884" cy="1963844"/>
        </p:xfrm>
        <a:graphic>
          <a:graphicData uri="http://schemas.openxmlformats.org/drawingml/2006/table">
            <a:tbl>
              <a:tblPr firstRow="1" firstCol="1" bandRow="1"/>
              <a:tblGrid>
                <a:gridCol w="562845">
                  <a:extLst>
                    <a:ext uri="{9D8B030D-6E8A-4147-A177-3AD203B41FA5}">
                      <a16:colId xmlns:a16="http://schemas.microsoft.com/office/drawing/2014/main" val="3583043117"/>
                    </a:ext>
                  </a:extLst>
                </a:gridCol>
                <a:gridCol w="1354030">
                  <a:extLst>
                    <a:ext uri="{9D8B030D-6E8A-4147-A177-3AD203B41FA5}">
                      <a16:colId xmlns:a16="http://schemas.microsoft.com/office/drawing/2014/main" val="2607764378"/>
                    </a:ext>
                  </a:extLst>
                </a:gridCol>
                <a:gridCol w="6738104">
                  <a:extLst>
                    <a:ext uri="{9D8B030D-6E8A-4147-A177-3AD203B41FA5}">
                      <a16:colId xmlns:a16="http://schemas.microsoft.com/office/drawing/2014/main" val="3050920389"/>
                    </a:ext>
                  </a:extLst>
                </a:gridCol>
                <a:gridCol w="1026905">
                  <a:extLst>
                    <a:ext uri="{9D8B030D-6E8A-4147-A177-3AD203B41FA5}">
                      <a16:colId xmlns:a16="http://schemas.microsoft.com/office/drawing/2014/main" val="3693871314"/>
                    </a:ext>
                  </a:extLst>
                </a:gridCol>
              </a:tblGrid>
              <a:tr h="575578">
                <a:tc>
                  <a:txBody>
                    <a:bodyPr/>
                    <a:lstStyle/>
                    <a:p>
                      <a:pPr algn="ctr">
                        <a:lnSpc>
                          <a:spcPct val="107000"/>
                        </a:lnSpc>
                        <a:spcAft>
                          <a:spcPts val="0"/>
                        </a:spcAft>
                      </a:pPr>
                      <a:r>
                        <a:rPr lang="en-GB" sz="2000" b="1"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2000" b="1"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Mã số kỹ thuật</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2000" b="1"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Tên kỹ thuật</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2000" b="1"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Phân loại</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82056812"/>
                  </a:ext>
                </a:extLst>
              </a:tr>
              <a:tr h="340126">
                <a:tc>
                  <a:txBody>
                    <a:bodyPr/>
                    <a:lstStyle/>
                    <a:p>
                      <a:pPr marL="421005" algn="ctr">
                        <a:lnSpc>
                          <a:spcPct val="107000"/>
                        </a:lnSpc>
                        <a:spcAft>
                          <a:spcPts val="0"/>
                        </a:spcAft>
                      </a:pPr>
                      <a:r>
                        <a:rPr lang="en-GB" sz="2000" b="1"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2000" b="1"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GB" sz="2000" b="1"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Chương 01. HỒI SỨC CẤP CỨU VÀ CHỐNG ĐỘC</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2000" b="1"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23423711"/>
                  </a:ext>
                </a:extLst>
              </a:tr>
              <a:tr h="331160">
                <a:tc>
                  <a:txBody>
                    <a:bodyPr/>
                    <a:lstStyle/>
                    <a:p>
                      <a:pPr marL="0" lvl="0" indent="0" algn="ctr">
                        <a:lnSpc>
                          <a:spcPct val="107000"/>
                        </a:lnSpc>
                        <a:spcAft>
                          <a:spcPts val="0"/>
                        </a:spcAft>
                        <a:buSzPts val="1200"/>
                        <a:buFont typeface="+mj-lt"/>
                        <a:buNone/>
                      </a:pPr>
                      <a:r>
                        <a:rPr lang="en-GB" sz="2000" spc="-50"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GB" sz="2000"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2000"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GB" sz="2000"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Theo dõi huyết áp liên tục không xâm nhập tại giường </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2000"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T3</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4937206"/>
                  </a:ext>
                </a:extLst>
              </a:tr>
              <a:tr h="331160">
                <a:tc>
                  <a:txBody>
                    <a:bodyPr/>
                    <a:lstStyle/>
                    <a:p>
                      <a:pPr marL="0" lvl="0" indent="0" algn="ctr">
                        <a:lnSpc>
                          <a:spcPct val="107000"/>
                        </a:lnSpc>
                        <a:spcAft>
                          <a:spcPts val="0"/>
                        </a:spcAft>
                        <a:buSzPts val="1200"/>
                        <a:buFont typeface="+mj-lt"/>
                        <a:buNone/>
                      </a:pPr>
                      <a:r>
                        <a:rPr lang="en-GB" sz="2000" spc="-50"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GB" sz="2000"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2000"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GB" sz="2000"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Ghi điện tim cấp cứu tại giường</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2000"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T3</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877801463"/>
                  </a:ext>
                </a:extLst>
              </a:tr>
              <a:tr h="331160">
                <a:tc>
                  <a:txBody>
                    <a:bodyPr/>
                    <a:lstStyle/>
                    <a:p>
                      <a:pPr marL="0" lvl="0" indent="0" algn="ctr">
                        <a:lnSpc>
                          <a:spcPct val="107000"/>
                        </a:lnSpc>
                        <a:spcAft>
                          <a:spcPts val="0"/>
                        </a:spcAft>
                        <a:buSzPts val="1200"/>
                        <a:buFont typeface="+mj-lt"/>
                        <a:buNone/>
                      </a:pPr>
                      <a:r>
                        <a:rPr lang="en-GB" sz="2000" spc="-50"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GB" sz="2000"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2000"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GB" sz="2000"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Theo dõi điện tim cấp cứu tại giường liên tục </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2000" spc="-5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T2</a:t>
                      </a:r>
                      <a:endParaRPr lang="en-GB" sz="2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1061915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682744249"/>
              </p:ext>
            </p:extLst>
          </p:nvPr>
        </p:nvGraphicFramePr>
        <p:xfrm>
          <a:off x="2169458" y="3239179"/>
          <a:ext cx="9681883" cy="3107475"/>
        </p:xfrm>
        <a:graphic>
          <a:graphicData uri="http://schemas.openxmlformats.org/drawingml/2006/table">
            <a:tbl>
              <a:tblPr/>
              <a:tblGrid>
                <a:gridCol w="690084">
                  <a:extLst>
                    <a:ext uri="{9D8B030D-6E8A-4147-A177-3AD203B41FA5}">
                      <a16:colId xmlns:a16="http://schemas.microsoft.com/office/drawing/2014/main" val="514595584"/>
                    </a:ext>
                  </a:extLst>
                </a:gridCol>
                <a:gridCol w="776345">
                  <a:extLst>
                    <a:ext uri="{9D8B030D-6E8A-4147-A177-3AD203B41FA5}">
                      <a16:colId xmlns:a16="http://schemas.microsoft.com/office/drawing/2014/main" val="3891345268"/>
                    </a:ext>
                  </a:extLst>
                </a:gridCol>
                <a:gridCol w="1490583">
                  <a:extLst>
                    <a:ext uri="{9D8B030D-6E8A-4147-A177-3AD203B41FA5}">
                      <a16:colId xmlns:a16="http://schemas.microsoft.com/office/drawing/2014/main" val="4246251536"/>
                    </a:ext>
                  </a:extLst>
                </a:gridCol>
                <a:gridCol w="1231800">
                  <a:extLst>
                    <a:ext uri="{9D8B030D-6E8A-4147-A177-3AD203B41FA5}">
                      <a16:colId xmlns:a16="http://schemas.microsoft.com/office/drawing/2014/main" val="764780502"/>
                    </a:ext>
                  </a:extLst>
                </a:gridCol>
                <a:gridCol w="5493071">
                  <a:extLst>
                    <a:ext uri="{9D8B030D-6E8A-4147-A177-3AD203B41FA5}">
                      <a16:colId xmlns:a16="http://schemas.microsoft.com/office/drawing/2014/main" val="805950856"/>
                    </a:ext>
                  </a:extLst>
                </a:gridCol>
              </a:tblGrid>
              <a:tr h="1570377">
                <a:tc>
                  <a:txBody>
                    <a:bodyPr/>
                    <a:lstStyle/>
                    <a:p>
                      <a:pPr algn="ctr" fontAlgn="ctr"/>
                      <a:r>
                        <a:rPr lang="en-GB" sz="2000" b="1" i="0" u="none" strike="noStrike">
                          <a:solidFill>
                            <a:srgbClr val="0000CC"/>
                          </a:solidFill>
                          <a:effectLst/>
                          <a:latin typeface="Times New Roman" panose="02020603050405020304" pitchFamily="18" charset="0"/>
                        </a:rPr>
                        <a:t>STT</a:t>
                      </a:r>
                      <a:br>
                        <a:rPr lang="en-GB" sz="2000" b="1" i="0" u="none" strike="noStrike">
                          <a:solidFill>
                            <a:srgbClr val="0000CC"/>
                          </a:solidFill>
                          <a:effectLst/>
                          <a:latin typeface="Times New Roman" panose="02020603050405020304" pitchFamily="18" charset="0"/>
                        </a:rPr>
                      </a:br>
                      <a:r>
                        <a:rPr lang="en-GB" sz="2000" b="1" i="0" u="none" strike="noStrike">
                          <a:solidFill>
                            <a:srgbClr val="0000CC"/>
                          </a:solidFill>
                          <a:effectLst/>
                          <a:latin typeface="Times New Roman" panose="02020603050405020304" pitchFamily="18" charset="0"/>
                        </a:rPr>
                        <a:t>(cột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vi-VN" sz="2000" b="1" i="0" u="none" strike="noStrike">
                          <a:solidFill>
                            <a:srgbClr val="0000CC"/>
                          </a:solidFill>
                          <a:effectLst/>
                          <a:latin typeface="Times New Roman" panose="02020603050405020304" pitchFamily="18" charset="0"/>
                        </a:rPr>
                        <a:t>STT của chương</a:t>
                      </a:r>
                      <a:br>
                        <a:rPr lang="vi-VN" sz="2000" b="1" i="0" u="none" strike="noStrike">
                          <a:solidFill>
                            <a:srgbClr val="0000CC"/>
                          </a:solidFill>
                          <a:effectLst/>
                          <a:latin typeface="Times New Roman" panose="02020603050405020304" pitchFamily="18" charset="0"/>
                        </a:rPr>
                      </a:br>
                      <a:r>
                        <a:rPr lang="vi-VN" sz="2000" b="1" i="0" u="none" strike="noStrike">
                          <a:solidFill>
                            <a:srgbClr val="0000CC"/>
                          </a:solidFill>
                          <a:effectLst/>
                          <a:latin typeface="Times New Roman" panose="02020603050405020304" pitchFamily="18" charset="0"/>
                        </a:rPr>
                        <a:t>(cột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vi-VN" sz="2000" b="1" i="0" u="none" strike="noStrike">
                          <a:solidFill>
                            <a:srgbClr val="0000CC"/>
                          </a:solidFill>
                          <a:effectLst/>
                          <a:latin typeface="Times New Roman" panose="02020603050405020304" pitchFamily="18" charset="0"/>
                        </a:rPr>
                        <a:t>Tên chương</a:t>
                      </a:r>
                      <a:br>
                        <a:rPr lang="vi-VN" sz="2000" b="1" i="0" u="none" strike="noStrike">
                          <a:solidFill>
                            <a:srgbClr val="0000CC"/>
                          </a:solidFill>
                          <a:effectLst/>
                          <a:latin typeface="Times New Roman" panose="02020603050405020304" pitchFamily="18" charset="0"/>
                        </a:rPr>
                      </a:br>
                      <a:r>
                        <a:rPr lang="vi-VN" sz="2000" b="1" i="0" u="none" strike="noStrike">
                          <a:solidFill>
                            <a:srgbClr val="0000CC"/>
                          </a:solidFill>
                          <a:effectLst/>
                          <a:latin typeface="Times New Roman" panose="02020603050405020304" pitchFamily="18" charset="0"/>
                        </a:rPr>
                        <a:t>(cột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2000" b="1" i="0" u="none" strike="noStrike">
                          <a:solidFill>
                            <a:srgbClr val="0000CC"/>
                          </a:solidFill>
                          <a:effectLst/>
                          <a:latin typeface="Times New Roman" panose="02020603050405020304" pitchFamily="18" charset="0"/>
                        </a:rPr>
                        <a:t>Mã liên kết</a:t>
                      </a:r>
                      <a:br>
                        <a:rPr lang="en-GB" sz="2000" b="1" i="0" u="none" strike="noStrike">
                          <a:solidFill>
                            <a:srgbClr val="0000CC"/>
                          </a:solidFill>
                          <a:effectLst/>
                          <a:latin typeface="Times New Roman" panose="02020603050405020304" pitchFamily="18" charset="0"/>
                        </a:rPr>
                      </a:br>
                      <a:r>
                        <a:rPr lang="en-GB" sz="2000" b="1" i="0" u="none" strike="noStrike">
                          <a:solidFill>
                            <a:srgbClr val="0000CC"/>
                          </a:solidFill>
                          <a:effectLst/>
                          <a:latin typeface="Times New Roman" panose="02020603050405020304" pitchFamily="18" charset="0"/>
                        </a:rPr>
                        <a:t>(cột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2000" b="1" i="0" u="none" strike="noStrike">
                          <a:solidFill>
                            <a:srgbClr val="0000CC"/>
                          </a:solidFill>
                          <a:effectLst/>
                          <a:latin typeface="Times New Roman" panose="02020603050405020304" pitchFamily="18" charset="0"/>
                        </a:rPr>
                        <a:t>Tên kỹ thuật</a:t>
                      </a:r>
                      <a:br>
                        <a:rPr lang="en-GB" sz="2000" b="1" i="0" u="none" strike="noStrike">
                          <a:solidFill>
                            <a:srgbClr val="0000CC"/>
                          </a:solidFill>
                          <a:effectLst/>
                          <a:latin typeface="Times New Roman" panose="02020603050405020304" pitchFamily="18" charset="0"/>
                        </a:rPr>
                      </a:br>
                      <a:r>
                        <a:rPr lang="en-GB" sz="2000" b="1" i="0" u="none" strike="noStrike">
                          <a:solidFill>
                            <a:srgbClr val="0000CC"/>
                          </a:solidFill>
                          <a:effectLst/>
                          <a:latin typeface="Times New Roman" panose="02020603050405020304" pitchFamily="18" charset="0"/>
                        </a:rPr>
                        <a:t>(cột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7230927"/>
                  </a:ext>
                </a:extLst>
              </a:tr>
              <a:tr h="734136">
                <a:tc>
                  <a:txBody>
                    <a:bodyPr/>
                    <a:lstStyle/>
                    <a:p>
                      <a:pPr algn="ctr" fontAlgn="ctr"/>
                      <a:r>
                        <a:rPr lang="en-GB" sz="2000" b="0" i="0" u="none" strike="noStrike">
                          <a:solidFill>
                            <a:srgbClr val="0000CC"/>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2000" b="0" i="0" u="none" strike="noStrike">
                          <a:solidFill>
                            <a:srgbClr val="0000CC"/>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2000" b="0" i="0" u="none" strike="noStrike">
                          <a:solidFill>
                            <a:srgbClr val="0000CC"/>
                          </a:solidFill>
                          <a:effectLst/>
                          <a:latin typeface="Times New Roman" panose="02020603050405020304" pitchFamily="18" charset="0"/>
                        </a:rPr>
                        <a:t>1. Thần kinh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2000" b="0" i="0" u="none" strike="noStrike">
                          <a:solidFill>
                            <a:srgbClr val="0000CC"/>
                          </a:solidFill>
                          <a:effectLst/>
                          <a:latin typeface="Times New Roman" panose="02020603050405020304" pitchFamily="18" charset="0"/>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vi-VN" sz="2000" b="0" i="0" u="none" strike="noStrike">
                          <a:solidFill>
                            <a:srgbClr val="0000CC"/>
                          </a:solidFill>
                          <a:effectLst/>
                          <a:latin typeface="Times New Roman" panose="02020603050405020304" pitchFamily="18" charset="0"/>
                        </a:rPr>
                        <a:t>Phẫu thuật lấy máu tụ ngoài màng cứng nhiều vị trí trên lều và hoặc dưới lều tiểu não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51653700"/>
                  </a:ext>
                </a:extLst>
              </a:tr>
              <a:tr h="401481">
                <a:tc>
                  <a:txBody>
                    <a:bodyPr/>
                    <a:lstStyle/>
                    <a:p>
                      <a:pPr algn="ctr" fontAlgn="ctr"/>
                      <a:r>
                        <a:rPr lang="en-GB" sz="2000" b="0" i="0" u="none" strike="noStrike">
                          <a:solidFill>
                            <a:srgbClr val="0000CC"/>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2000" b="0" i="0" u="none" strike="noStrike">
                          <a:solidFill>
                            <a:srgbClr val="0000CC"/>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2000" b="0" i="0" u="none" strike="noStrike">
                          <a:solidFill>
                            <a:srgbClr val="0000CC"/>
                          </a:solidFill>
                          <a:effectLst/>
                          <a:latin typeface="Times New Roman" panose="02020603050405020304" pitchFamily="18" charset="0"/>
                        </a:rPr>
                        <a:t>1. Thần kinh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2000" b="0" i="0" u="none" strike="noStrike">
                          <a:solidFill>
                            <a:srgbClr val="0000CC"/>
                          </a:solidFill>
                          <a:effectLst/>
                          <a:latin typeface="Times New Roman" panose="02020603050405020304" pitchFamily="18" charset="0"/>
                        </a:rPr>
                        <a:t>10.15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2000" b="0" i="0" u="none" strike="noStrike">
                          <a:solidFill>
                            <a:srgbClr val="0000CC"/>
                          </a:solidFill>
                          <a:effectLst/>
                          <a:latin typeface="Times New Roman" panose="02020603050405020304" pitchFamily="18" charset="0"/>
                        </a:rPr>
                        <a:t>Phẫu thuật mở nắp sọ giải ép trong tăng áp lực nội sọ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7235986"/>
                  </a:ext>
                </a:extLst>
              </a:tr>
              <a:tr h="401481">
                <a:tc>
                  <a:txBody>
                    <a:bodyPr/>
                    <a:lstStyle/>
                    <a:p>
                      <a:pPr algn="ctr" fontAlgn="ctr"/>
                      <a:r>
                        <a:rPr lang="en-GB" sz="2000" b="0" i="0" u="none" strike="noStrike">
                          <a:solidFill>
                            <a:srgbClr val="0000CC"/>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2000" b="0" i="0" u="none" strike="noStrike">
                          <a:solidFill>
                            <a:srgbClr val="0000CC"/>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2000" b="0" i="0" u="none" strike="noStrike">
                          <a:solidFill>
                            <a:srgbClr val="0000CC"/>
                          </a:solidFill>
                          <a:effectLst/>
                          <a:latin typeface="Times New Roman" panose="02020603050405020304" pitchFamily="18" charset="0"/>
                        </a:rPr>
                        <a:t>1. Thần kinh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2000" b="0" i="0" u="none" strike="noStrike">
                          <a:solidFill>
                            <a:srgbClr val="0000CC"/>
                          </a:solidFill>
                          <a:effectLst/>
                          <a:latin typeface="Times New Roman" panose="02020603050405020304" pitchFamily="18" charset="0"/>
                        </a:rPr>
                        <a:t>10.16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vi-VN" sz="2000" b="0" i="0" u="none" strike="noStrike">
                          <a:solidFill>
                            <a:srgbClr val="0000CC"/>
                          </a:solidFill>
                          <a:effectLst/>
                          <a:latin typeface="Times New Roman" panose="02020603050405020304" pitchFamily="18" charset="0"/>
                        </a:rPr>
                        <a:t>Phẫu thuật dẫn lưu não thất ra ngoài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56173486"/>
                  </a:ext>
                </a:extLst>
              </a:tr>
            </a:tbl>
          </a:graphicData>
        </a:graphic>
      </p:graphicFrame>
      <p:sp>
        <p:nvSpPr>
          <p:cNvPr id="5" name="Rectangle 4"/>
          <p:cNvSpPr/>
          <p:nvPr/>
        </p:nvSpPr>
        <p:spPr>
          <a:xfrm>
            <a:off x="223501" y="1083674"/>
            <a:ext cx="1794174" cy="5262979"/>
          </a:xfrm>
          <a:prstGeom prst="rect">
            <a:avLst/>
          </a:prstGeom>
          <a:solidFill>
            <a:srgbClr val="0000CC"/>
          </a:solidFill>
        </p:spPr>
        <p:txBody>
          <a:bodyPr wrap="square">
            <a:spAutoFit/>
          </a:bodyPr>
          <a:lstStyle/>
          <a:p>
            <a:endParaRPr lang="en-US" sz="2800" b="1" smtClean="0">
              <a:solidFill>
                <a:srgbClr val="2706EA"/>
              </a:solidFill>
              <a:latin typeface="Arial" panose="020B0604020202020204" pitchFamily="34" charset="0"/>
              <a:cs typeface="Arial" panose="020B0604020202020204" pitchFamily="34" charset="0"/>
            </a:endParaRPr>
          </a:p>
          <a:p>
            <a:pPr algn="ctr"/>
            <a:r>
              <a:rPr lang="en-US" sz="2800" b="1" smtClean="0">
                <a:solidFill>
                  <a:schemeClr val="bg1"/>
                </a:solidFill>
                <a:latin typeface="Arial" panose="020B0604020202020204" pitchFamily="34" charset="0"/>
                <a:cs typeface="Arial" panose="020B0604020202020204" pitchFamily="34" charset="0"/>
              </a:rPr>
              <a:t>Trước 30/6/2026</a:t>
            </a:r>
          </a:p>
          <a:p>
            <a:pPr algn="ctr"/>
            <a:r>
              <a:rPr lang="en-US" sz="2800" b="1" smtClean="0">
                <a:solidFill>
                  <a:schemeClr val="bg1"/>
                </a:solidFill>
                <a:latin typeface="Arial" panose="020B0604020202020204" pitchFamily="34" charset="0"/>
                <a:cs typeface="Arial" panose="020B0604020202020204" pitchFamily="34" charset="0"/>
              </a:rPr>
              <a:t>Phụ lục 1</a:t>
            </a:r>
          </a:p>
          <a:p>
            <a:pPr algn="ctr"/>
            <a:endParaRPr lang="en-US" sz="2800" b="1">
              <a:solidFill>
                <a:schemeClr val="bg1"/>
              </a:solidFill>
              <a:latin typeface="Arial" panose="020B0604020202020204" pitchFamily="34" charset="0"/>
              <a:cs typeface="Arial" panose="020B0604020202020204" pitchFamily="34" charset="0"/>
            </a:endParaRPr>
          </a:p>
          <a:p>
            <a:pPr algn="ctr"/>
            <a:r>
              <a:rPr lang="en-US" sz="2800" b="1" smtClean="0">
                <a:solidFill>
                  <a:schemeClr val="bg1"/>
                </a:solidFill>
                <a:latin typeface="Arial" panose="020B0604020202020204" pitchFamily="34" charset="0"/>
                <a:cs typeface="Arial" panose="020B0604020202020204" pitchFamily="34" charset="0"/>
              </a:rPr>
              <a:t>Thông tư 23/2024/ TT-BYT</a:t>
            </a:r>
          </a:p>
          <a:p>
            <a:pPr algn="ctr"/>
            <a:endParaRPr lang="en-US" sz="2800" b="1">
              <a:solidFill>
                <a:schemeClr val="bg1"/>
              </a:solidFill>
              <a:latin typeface="Arial" panose="020B0604020202020204" pitchFamily="34" charset="0"/>
              <a:cs typeface="Arial" panose="020B0604020202020204" pitchFamily="34" charset="0"/>
            </a:endParaRPr>
          </a:p>
          <a:p>
            <a:pPr algn="ctr"/>
            <a:r>
              <a:rPr lang="en-US" sz="2800" b="1" smtClean="0">
                <a:solidFill>
                  <a:schemeClr val="bg1"/>
                </a:solidFill>
                <a:latin typeface="Arial" panose="020B0604020202020204" pitchFamily="34" charset="0"/>
                <a:cs typeface="Arial" panose="020B0604020202020204" pitchFamily="34" charset="0"/>
              </a:rPr>
              <a:t>Từ 01/7/2026</a:t>
            </a:r>
          </a:p>
          <a:p>
            <a:pPr algn="ctr"/>
            <a:r>
              <a:rPr lang="en-US" sz="2800" b="1" smtClean="0">
                <a:solidFill>
                  <a:schemeClr val="bg1"/>
                </a:solidFill>
                <a:latin typeface="Arial" panose="020B0604020202020204" pitchFamily="34" charset="0"/>
                <a:cs typeface="Arial" panose="020B0604020202020204" pitchFamily="34" charset="0"/>
              </a:rPr>
              <a:t>Phụ lục 2</a:t>
            </a:r>
            <a:endParaRPr lang="en-US" sz="2800" b="1">
              <a:solidFill>
                <a:srgbClr val="2706E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16005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8749552" cy="584775"/>
          </a:xfrm>
          <a:prstGeom prst="rect">
            <a:avLst/>
          </a:prstGeom>
        </p:spPr>
        <p:txBody>
          <a:bodyPr wrap="square">
            <a:spAutoFit/>
          </a:bodyPr>
          <a:lstStyle/>
          <a:p>
            <a:pPr lvl="0" algn="ctr"/>
            <a:r>
              <a:rPr lang="en-US" sz="3200" b="1" dirty="0">
                <a:solidFill>
                  <a:srgbClr val="C00000"/>
                </a:solidFill>
                <a:latin typeface="Times New Roman" panose="02020603050405020304" pitchFamily="18" charset="0"/>
                <a:cs typeface="Times New Roman" panose="02020603050405020304" pitchFamily="18" charset="0"/>
              </a:rPr>
              <a:t>7. </a:t>
            </a:r>
            <a:r>
              <a:rPr lang="en-US" sz="3200" b="1" dirty="0" err="1">
                <a:solidFill>
                  <a:srgbClr val="C00000"/>
                </a:solidFill>
                <a:latin typeface="Times New Roman" panose="02020603050405020304" pitchFamily="18" charset="0"/>
                <a:cs typeface="Times New Roman" panose="02020603050405020304" pitchFamily="18" charset="0"/>
              </a:rPr>
              <a:t>Đăng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ký</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hành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nghề</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9" name="Content Placeholder 2">
            <a:extLst>
              <a:ext uri="{FF2B5EF4-FFF2-40B4-BE49-F238E27FC236}">
                <a16:creationId xmlns:a16="http://schemas.microsoft.com/office/drawing/2014/main" id="{088A54ED-01D8-9B60-5A45-52635EA6CED7}"/>
              </a:ext>
            </a:extLst>
          </p:cNvPr>
          <p:cNvSpPr txBox="1">
            <a:spLocks/>
          </p:cNvSpPr>
          <p:nvPr/>
        </p:nvSpPr>
        <p:spPr>
          <a:xfrm>
            <a:off x="207264" y="1091550"/>
            <a:ext cx="11777472" cy="5506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lgn="just">
              <a:lnSpc>
                <a:spcPct val="100000"/>
              </a:lnSpc>
              <a:spcBef>
                <a:spcPts val="600"/>
              </a:spcBef>
              <a:spcAft>
                <a:spcPts val="600"/>
              </a:spcAft>
              <a:buFontTx/>
              <a:buChar char="-"/>
            </a:pPr>
            <a:r>
              <a:rPr lang="en-US" b="1" dirty="0" err="1">
                <a:solidFill>
                  <a:srgbClr val="0000CC"/>
                </a:solidFill>
                <a:latin typeface="Arial" panose="020B0604020202020204" pitchFamily="34" charset="0"/>
                <a:cs typeface="Arial" panose="020B0604020202020204" pitchFamily="34" charset="0"/>
              </a:rPr>
              <a:t>Là</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một</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thủ</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tục</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hành</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chính</a:t>
            </a:r>
            <a:endParaRPr lang="en-US" b="1" dirty="0">
              <a:solidFill>
                <a:srgbClr val="0000CC"/>
              </a:solidFill>
              <a:latin typeface="Arial" panose="020B0604020202020204" pitchFamily="34" charset="0"/>
              <a:cs typeface="Arial" panose="020B0604020202020204" pitchFamily="34" charset="0"/>
            </a:endParaRPr>
          </a:p>
          <a:p>
            <a:pPr marL="285750" lvl="0" indent="-285750" algn="just">
              <a:lnSpc>
                <a:spcPct val="100000"/>
              </a:lnSpc>
              <a:spcBef>
                <a:spcPts val="600"/>
              </a:spcBef>
              <a:spcAft>
                <a:spcPts val="600"/>
              </a:spcAft>
              <a:buFontTx/>
              <a:buChar char="-"/>
            </a:pPr>
            <a:r>
              <a:rPr lang="en-US" b="1" dirty="0" err="1">
                <a:solidFill>
                  <a:srgbClr val="0000CC"/>
                </a:solidFill>
                <a:latin typeface="Arial" panose="020B0604020202020204" pitchFamily="34" charset="0"/>
                <a:cs typeface="Arial" panose="020B0604020202020204" pitchFamily="34" charset="0"/>
              </a:rPr>
              <a:t>Trình</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tự</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đăng</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ký</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hành</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nghề</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theo</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quy</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định</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tại</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Điều</a:t>
            </a:r>
            <a:r>
              <a:rPr lang="en-US" b="1" dirty="0">
                <a:solidFill>
                  <a:srgbClr val="0000CC"/>
                </a:solidFill>
                <a:latin typeface="Arial" panose="020B0604020202020204" pitchFamily="34" charset="0"/>
                <a:cs typeface="Arial" panose="020B0604020202020204" pitchFamily="34" charset="0"/>
              </a:rPr>
              <a:t> 29 </a:t>
            </a:r>
            <a:r>
              <a:rPr lang="en-US" b="1" dirty="0" err="1">
                <a:solidFill>
                  <a:srgbClr val="0000CC"/>
                </a:solidFill>
                <a:latin typeface="Arial" panose="020B0604020202020204" pitchFamily="34" charset="0"/>
                <a:cs typeface="Arial" panose="020B0604020202020204" pitchFamily="34" charset="0"/>
              </a:rPr>
              <a:t>Nghị</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định</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số</a:t>
            </a:r>
            <a:r>
              <a:rPr lang="en-US" b="1" dirty="0">
                <a:solidFill>
                  <a:srgbClr val="0000CC"/>
                </a:solidFill>
                <a:latin typeface="Arial" panose="020B0604020202020204" pitchFamily="34" charset="0"/>
                <a:cs typeface="Arial" panose="020B0604020202020204" pitchFamily="34" charset="0"/>
              </a:rPr>
              <a:t> 96/2023/NĐ-CP </a:t>
            </a:r>
            <a:r>
              <a:rPr lang="en-US" b="1" dirty="0" err="1">
                <a:solidFill>
                  <a:srgbClr val="0000CC"/>
                </a:solidFill>
                <a:latin typeface="Arial" panose="020B0604020202020204" pitchFamily="34" charset="0"/>
                <a:cs typeface="Arial" panose="020B0604020202020204" pitchFamily="34" charset="0"/>
              </a:rPr>
              <a:t>lần</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lượt</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là</a:t>
            </a:r>
            <a:r>
              <a:rPr lang="en-US" b="1" dirty="0">
                <a:solidFill>
                  <a:srgbClr val="0000CC"/>
                </a:solidFill>
                <a:latin typeface="Arial" panose="020B0604020202020204" pitchFamily="34" charset="0"/>
                <a:cs typeface="Arial" panose="020B0604020202020204" pitchFamily="34" charset="0"/>
              </a:rPr>
              <a:t>:</a:t>
            </a:r>
          </a:p>
          <a:p>
            <a:pPr marL="285750" lvl="0" indent="-285750" algn="just">
              <a:lnSpc>
                <a:spcPct val="100000"/>
              </a:lnSpc>
              <a:spcBef>
                <a:spcPts val="600"/>
              </a:spcBef>
              <a:spcAft>
                <a:spcPts val="600"/>
              </a:spcAft>
              <a:buFont typeface="Wingdings" panose="05000000000000000000" pitchFamily="2" charset="2"/>
              <a:buChar char="ü"/>
            </a:pP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Tại</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thời</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điểm</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đề</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nghị</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cấp</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mới</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giấy</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phép</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hoạt</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động</a:t>
            </a:r>
            <a:r>
              <a:rPr lang="en-US" i="1" dirty="0">
                <a:solidFill>
                  <a:srgbClr val="0000CC"/>
                </a:solidFill>
                <a:latin typeface="Arial" panose="020B0604020202020204" pitchFamily="34" charset="0"/>
                <a:cs typeface="Arial" panose="020B0604020202020204" pitchFamily="34" charset="0"/>
              </a:rPr>
              <a:t>;</a:t>
            </a:r>
          </a:p>
          <a:p>
            <a:pPr marL="285750" lvl="0" indent="-285750" algn="just">
              <a:lnSpc>
                <a:spcPct val="100000"/>
              </a:lnSpc>
              <a:spcBef>
                <a:spcPts val="600"/>
              </a:spcBef>
              <a:spcAft>
                <a:spcPts val="600"/>
              </a:spcAft>
              <a:buFont typeface="Wingdings" panose="05000000000000000000" pitchFamily="2" charset="2"/>
              <a:buChar char="ü"/>
            </a:pPr>
            <a:r>
              <a:rPr lang="en-US" i="1" dirty="0">
                <a:solidFill>
                  <a:srgbClr val="0000CC"/>
                </a:solidFill>
                <a:latin typeface="Arial" panose="020B0604020202020204" pitchFamily="34" charset="0"/>
                <a:cs typeface="Arial" panose="020B0604020202020204" pitchFamily="34" charset="0"/>
              </a:rPr>
              <a:t> Trường </a:t>
            </a:r>
            <a:r>
              <a:rPr lang="en-US" i="1" dirty="0" err="1">
                <a:solidFill>
                  <a:srgbClr val="0000CC"/>
                </a:solidFill>
                <a:latin typeface="Arial" panose="020B0604020202020204" pitchFamily="34" charset="0"/>
                <a:cs typeface="Arial" panose="020B0604020202020204" pitchFamily="34" charset="0"/>
              </a:rPr>
              <a:t>hợp</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có</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thay</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đổi</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về</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người</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hành</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nghề</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trong</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thời</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gian</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chờ</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cấp</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giấy</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phép</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hoạt</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động</a:t>
            </a:r>
            <a:r>
              <a:rPr lang="en-US" i="1" dirty="0">
                <a:solidFill>
                  <a:srgbClr val="0000CC"/>
                </a:solidFill>
                <a:latin typeface="Arial" panose="020B0604020202020204" pitchFamily="34" charset="0"/>
                <a:cs typeface="Arial" panose="020B0604020202020204" pitchFamily="34" charset="0"/>
              </a:rPr>
              <a:t>; </a:t>
            </a:r>
          </a:p>
          <a:p>
            <a:pPr marL="285750" lvl="0" indent="-285750" algn="just">
              <a:lnSpc>
                <a:spcPct val="100000"/>
              </a:lnSpc>
              <a:spcBef>
                <a:spcPts val="600"/>
              </a:spcBef>
              <a:spcAft>
                <a:spcPts val="600"/>
              </a:spcAft>
              <a:buFont typeface="Wingdings" panose="05000000000000000000" pitchFamily="2" charset="2"/>
              <a:buChar char="ü"/>
            </a:pPr>
            <a:r>
              <a:rPr lang="en-US" i="1" dirty="0">
                <a:solidFill>
                  <a:srgbClr val="0000CC"/>
                </a:solidFill>
                <a:latin typeface="Arial" panose="020B0604020202020204" pitchFamily="34" charset="0"/>
                <a:cs typeface="Arial" panose="020B0604020202020204" pitchFamily="34" charset="0"/>
              </a:rPr>
              <a:t>Trong </a:t>
            </a:r>
            <a:r>
              <a:rPr lang="en-US" i="1" dirty="0" err="1">
                <a:solidFill>
                  <a:srgbClr val="0000CC"/>
                </a:solidFill>
                <a:latin typeface="Arial" panose="020B0604020202020204" pitchFamily="34" charset="0"/>
                <a:cs typeface="Arial" panose="020B0604020202020204" pitchFamily="34" charset="0"/>
              </a:rPr>
              <a:t>thời</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gian</a:t>
            </a:r>
            <a:r>
              <a:rPr lang="en-US" i="1" dirty="0">
                <a:solidFill>
                  <a:srgbClr val="0000CC"/>
                </a:solidFill>
                <a:latin typeface="Arial" panose="020B0604020202020204" pitchFamily="34" charset="0"/>
                <a:cs typeface="Arial" panose="020B0604020202020204" pitchFamily="34" charset="0"/>
              </a:rPr>
              <a:t> 03 </a:t>
            </a:r>
            <a:r>
              <a:rPr lang="en-US" i="1" dirty="0" err="1">
                <a:solidFill>
                  <a:srgbClr val="0000CC"/>
                </a:solidFill>
                <a:latin typeface="Arial" panose="020B0604020202020204" pitchFamily="34" charset="0"/>
                <a:cs typeface="Arial" panose="020B0604020202020204" pitchFamily="34" charset="0"/>
              </a:rPr>
              <a:t>ngày</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làm</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việc</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kể</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từ</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thời</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điểm</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người</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hành</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nghề</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chấm</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dứt</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hành</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nghề</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tại</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cơ</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sở</a:t>
            </a:r>
            <a:r>
              <a:rPr lang="en-US" i="1" dirty="0">
                <a:solidFill>
                  <a:srgbClr val="0000CC"/>
                </a:solidFill>
                <a:latin typeface="Arial" panose="020B0604020202020204" pitchFamily="34" charset="0"/>
                <a:cs typeface="Arial" panose="020B0604020202020204" pitchFamily="34" charset="0"/>
              </a:rPr>
              <a:t>; </a:t>
            </a:r>
          </a:p>
          <a:p>
            <a:pPr marL="285750" lvl="0" indent="-285750" algn="just">
              <a:lnSpc>
                <a:spcPct val="100000"/>
              </a:lnSpc>
              <a:spcBef>
                <a:spcPts val="600"/>
              </a:spcBef>
              <a:spcAft>
                <a:spcPts val="600"/>
              </a:spcAft>
              <a:buFont typeface="Wingdings" panose="05000000000000000000" pitchFamily="2" charset="2"/>
              <a:buChar char="ü"/>
            </a:pPr>
            <a:r>
              <a:rPr lang="en-US" i="1" dirty="0">
                <a:solidFill>
                  <a:srgbClr val="0000CC"/>
                </a:solidFill>
                <a:latin typeface="Arial" panose="020B0604020202020204" pitchFamily="34" charset="0"/>
                <a:cs typeface="Arial" panose="020B0604020202020204" pitchFamily="34" charset="0"/>
              </a:rPr>
              <a:t>Trong </a:t>
            </a:r>
            <a:r>
              <a:rPr lang="en-US" i="1" dirty="0" err="1">
                <a:solidFill>
                  <a:srgbClr val="0000CC"/>
                </a:solidFill>
                <a:latin typeface="Arial" panose="020B0604020202020204" pitchFamily="34" charset="0"/>
                <a:cs typeface="Arial" panose="020B0604020202020204" pitchFamily="34" charset="0"/>
              </a:rPr>
              <a:t>thời</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gian</a:t>
            </a:r>
            <a:r>
              <a:rPr lang="en-US" i="1" dirty="0">
                <a:solidFill>
                  <a:srgbClr val="0000CC"/>
                </a:solidFill>
                <a:latin typeface="Arial" panose="020B0604020202020204" pitchFamily="34" charset="0"/>
                <a:cs typeface="Arial" panose="020B0604020202020204" pitchFamily="34" charset="0"/>
              </a:rPr>
              <a:t> 10 </a:t>
            </a:r>
            <a:r>
              <a:rPr lang="en-US" i="1" dirty="0" err="1">
                <a:solidFill>
                  <a:srgbClr val="0000CC"/>
                </a:solidFill>
                <a:latin typeface="Arial" panose="020B0604020202020204" pitchFamily="34" charset="0"/>
                <a:cs typeface="Arial" panose="020B0604020202020204" pitchFamily="34" charset="0"/>
              </a:rPr>
              <a:t>ngày</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kể</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từ</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thời</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điểm</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bổ</a:t>
            </a:r>
            <a:r>
              <a:rPr lang="en-US" i="1" dirty="0">
                <a:solidFill>
                  <a:srgbClr val="0000CC"/>
                </a:solidFill>
                <a:latin typeface="Arial" panose="020B0604020202020204" pitchFamily="34" charset="0"/>
                <a:cs typeface="Arial" panose="020B0604020202020204" pitchFamily="34" charset="0"/>
              </a:rPr>
              <a:t> sung </a:t>
            </a:r>
            <a:r>
              <a:rPr lang="en-US" i="1" dirty="0" err="1">
                <a:solidFill>
                  <a:srgbClr val="0000CC"/>
                </a:solidFill>
                <a:latin typeface="Arial" panose="020B0604020202020204" pitchFamily="34" charset="0"/>
                <a:cs typeface="Arial" panose="020B0604020202020204" pitchFamily="34" charset="0"/>
              </a:rPr>
              <a:t>người</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hành</a:t>
            </a:r>
            <a:r>
              <a:rPr lang="en-US" i="1" dirty="0">
                <a:solidFill>
                  <a:srgbClr val="0000CC"/>
                </a:solidFill>
                <a:latin typeface="Arial" panose="020B0604020202020204" pitchFamily="34" charset="0"/>
                <a:cs typeface="Arial" panose="020B0604020202020204" pitchFamily="34" charset="0"/>
              </a:rPr>
              <a:t> </a:t>
            </a:r>
            <a:r>
              <a:rPr lang="en-US" i="1" dirty="0" err="1">
                <a:solidFill>
                  <a:srgbClr val="0000CC"/>
                </a:solidFill>
                <a:latin typeface="Arial" panose="020B0604020202020204" pitchFamily="34" charset="0"/>
                <a:cs typeface="Arial" panose="020B0604020202020204" pitchFamily="34" charset="0"/>
              </a:rPr>
              <a:t>nghề</a:t>
            </a:r>
            <a:r>
              <a:rPr lang="en-US" i="1" dirty="0">
                <a:solidFill>
                  <a:srgbClr val="0000CC"/>
                </a:solidFill>
                <a:latin typeface="Arial" panose="020B0604020202020204" pitchFamily="34" charset="0"/>
                <a:cs typeface="Arial" panose="020B0604020202020204" pitchFamily="34" charset="0"/>
              </a:rPr>
              <a:t>.</a:t>
            </a:r>
          </a:p>
          <a:p>
            <a:pPr marL="0" lvl="0" indent="0" algn="just">
              <a:lnSpc>
                <a:spcPct val="100000"/>
              </a:lnSpc>
              <a:spcBef>
                <a:spcPts val="600"/>
              </a:spcBef>
              <a:spcAft>
                <a:spcPts val="600"/>
              </a:spcAft>
              <a:buNone/>
            </a:pPr>
            <a:r>
              <a:rPr lang="en-US" i="1" dirty="0">
                <a:solidFill>
                  <a:srgbClr val="0000CC"/>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Trạm</a:t>
            </a:r>
            <a:r>
              <a:rPr lang="en-US" b="1" dirty="0">
                <a:solidFill>
                  <a:srgbClr val="C00000"/>
                </a:solidFill>
                <a:latin typeface="Arial" panose="020B0604020202020204" pitchFamily="34" charset="0"/>
                <a:cs typeface="Arial" panose="020B0604020202020204" pitchFamily="34" charset="0"/>
              </a:rPr>
              <a:t> Y </a:t>
            </a:r>
            <a:r>
              <a:rPr lang="en-US" b="1" dirty="0" err="1">
                <a:solidFill>
                  <a:srgbClr val="C00000"/>
                </a:solidFill>
                <a:latin typeface="Arial" panose="020B0604020202020204" pitchFamily="34" charset="0"/>
                <a:cs typeface="Arial" panose="020B0604020202020204" pitchFamily="34" charset="0"/>
              </a:rPr>
              <a:t>tế</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đăng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ký</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hành</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nghề</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cho</a:t>
            </a:r>
            <a:r>
              <a:rPr lang="en-US" b="1" dirty="0">
                <a:solidFill>
                  <a:srgbClr val="C00000"/>
                </a:solidFill>
                <a:latin typeface="Arial" panose="020B0604020202020204" pitchFamily="34" charset="0"/>
                <a:cs typeface="Arial" panose="020B0604020202020204" pitchFamily="34" charset="0"/>
              </a:rPr>
              <a:t> TYT </a:t>
            </a:r>
            <a:r>
              <a:rPr lang="en-US" b="1" dirty="0" err="1">
                <a:solidFill>
                  <a:srgbClr val="C00000"/>
                </a:solidFill>
                <a:latin typeface="Arial" panose="020B0604020202020204" pitchFamily="34" charset="0"/>
                <a:cs typeface="Arial" panose="020B0604020202020204" pitchFamily="34" charset="0"/>
              </a:rPr>
              <a:t>và</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các</a:t>
            </a:r>
            <a:r>
              <a:rPr lang="en-US" b="1" dirty="0">
                <a:solidFill>
                  <a:srgbClr val="C00000"/>
                </a:solidFill>
                <a:latin typeface="Arial" panose="020B0604020202020204" pitchFamily="34" charset="0"/>
                <a:cs typeface="Arial" panose="020B0604020202020204" pitchFamily="34" charset="0"/>
              </a:rPr>
              <a:t> </a:t>
            </a:r>
            <a:r>
              <a:rPr lang="en-US" b="1" err="1">
                <a:solidFill>
                  <a:srgbClr val="C00000"/>
                </a:solidFill>
                <a:latin typeface="Arial" panose="020B0604020202020204" pitchFamily="34" charset="0"/>
                <a:cs typeface="Arial" panose="020B0604020202020204" pitchFamily="34" charset="0"/>
              </a:rPr>
              <a:t>điểm</a:t>
            </a:r>
            <a:r>
              <a:rPr lang="en-US" b="1">
                <a:solidFill>
                  <a:srgbClr val="C00000"/>
                </a:solidFill>
                <a:latin typeface="Arial" panose="020B0604020202020204" pitchFamily="34" charset="0"/>
                <a:cs typeface="Arial" panose="020B0604020202020204" pitchFamily="34" charset="0"/>
              </a:rPr>
              <a:t> </a:t>
            </a:r>
            <a:r>
              <a:rPr lang="en-US" b="1" smtClean="0">
                <a:solidFill>
                  <a:srgbClr val="C00000"/>
                </a:solidFill>
                <a:latin typeface="Arial" panose="020B0604020202020204" pitchFamily="34" charset="0"/>
                <a:cs typeface="Arial" panose="020B0604020202020204" pitchFamily="34" charset="0"/>
              </a:rPr>
              <a:t>y tế</a:t>
            </a:r>
            <a:r>
              <a:rPr lang="en-US" b="1" smtClean="0">
                <a:solidFill>
                  <a:srgbClr val="C00000"/>
                </a:solidFill>
                <a:latin typeface="Arial" panose="020B0604020202020204" pitchFamily="34" charset="0"/>
                <a:cs typeface="Arial" panose="020B0604020202020204" pitchFamily="34" charset="0"/>
              </a:rPr>
              <a:t> </a:t>
            </a:r>
            <a:r>
              <a:rPr lang="en-US" b="1" dirty="0">
                <a:solidFill>
                  <a:srgbClr val="C00000"/>
                </a:solidFill>
                <a:latin typeface="Arial" panose="020B0604020202020204" pitchFamily="34" charset="0"/>
                <a:cs typeface="Arial" panose="020B0604020202020204" pitchFamily="34" charset="0"/>
              </a:rPr>
              <a:t>(</a:t>
            </a:r>
            <a:r>
              <a:rPr lang="en-US" b="1" dirty="0" err="1">
                <a:solidFill>
                  <a:srgbClr val="C00000"/>
                </a:solidFill>
                <a:latin typeface="Arial" panose="020B0604020202020204" pitchFamily="34" charset="0"/>
                <a:cs typeface="Arial" panose="020B0604020202020204" pitchFamily="34" charset="0"/>
              </a:rPr>
              <a:t>nếu</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có</a:t>
            </a:r>
            <a:r>
              <a:rPr lang="en-US" b="1" dirty="0">
                <a:solidFill>
                  <a:srgbClr val="C00000"/>
                </a:solidFill>
                <a:latin typeface="Arial" panose="020B0604020202020204" pitchFamily="34" charset="0"/>
                <a:cs typeface="Arial" panose="020B0604020202020204" pitchFamily="34" charset="0"/>
              </a:rPr>
              <a:t>).</a:t>
            </a:r>
          </a:p>
          <a:p>
            <a:pPr algn="just">
              <a:lnSpc>
                <a:spcPct val="150000"/>
              </a:lnSpc>
              <a:spcBef>
                <a:spcPts val="0"/>
              </a:spcBef>
              <a:buFontTx/>
              <a:buChar char="-"/>
            </a:pPr>
            <a:endParaRPr lang="en-GB" dirty="0">
              <a:solidFill>
                <a:srgbClr val="2706E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106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normAutofit/>
          </a:bodyPr>
          <a:lstStyle/>
          <a:p>
            <a:pPr algn="ctr"/>
            <a:r>
              <a:rPr lang="en-GB" b="1" dirty="0">
                <a:solidFill>
                  <a:srgbClr val="0000CC"/>
                </a:solidFill>
                <a:latin typeface="Times New Roman" panose="02020603050405020304" pitchFamily="18" charset="0"/>
                <a:cs typeface="Times New Roman" panose="02020603050405020304" pitchFamily="18" charset="0"/>
              </a:rPr>
              <a:t>MẪU ĐĂNG KÝ HÀNH NGHỀ</a:t>
            </a:r>
          </a:p>
        </p:txBody>
      </p:sp>
      <p:pic>
        <p:nvPicPr>
          <p:cNvPr id="7" name="Picture 6"/>
          <p:cNvPicPr>
            <a:picLocks noChangeAspect="1"/>
          </p:cNvPicPr>
          <p:nvPr/>
        </p:nvPicPr>
        <p:blipFill>
          <a:blip r:embed="rId3"/>
          <a:stretch>
            <a:fillRect/>
          </a:stretch>
        </p:blipFill>
        <p:spPr>
          <a:xfrm>
            <a:off x="228600" y="1295400"/>
            <a:ext cx="11734800" cy="5181600"/>
          </a:xfrm>
          <a:prstGeom prst="rect">
            <a:avLst/>
          </a:prstGeom>
        </p:spPr>
      </p:pic>
      <p:pic>
        <p:nvPicPr>
          <p:cNvPr id="4" name="Picture 3">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Tree>
    <p:extLst>
      <p:ext uri="{BB962C8B-B14F-4D97-AF65-F5344CB8AC3E}">
        <p14:creationId xmlns:p14="http://schemas.microsoft.com/office/powerpoint/2010/main" val="767985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4FD74A-D3AA-3F24-7D95-4ED823E44DC8}"/>
              </a:ext>
            </a:extLst>
          </p:cNvPr>
          <p:cNvSpPr txBox="1">
            <a:spLocks/>
          </p:cNvSpPr>
          <p:nvPr/>
        </p:nvSpPr>
        <p:spPr>
          <a:xfrm>
            <a:off x="1739153" y="191588"/>
            <a:ext cx="10095660" cy="738763"/>
          </a:xfrm>
          <a:prstGeom prst="rect">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 TRƯỜNG HỢP PHẢI ĐĂNG KÝ HÀNH NGHỀ</a:t>
            </a: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8" name="Content Placeholder 2">
            <a:extLst>
              <a:ext uri="{FF2B5EF4-FFF2-40B4-BE49-F238E27FC236}">
                <a16:creationId xmlns:a16="http://schemas.microsoft.com/office/drawing/2014/main" id="{088A54ED-01D8-9B60-5A45-52635EA6CED7}"/>
              </a:ext>
            </a:extLst>
          </p:cNvPr>
          <p:cNvSpPr txBox="1">
            <a:spLocks/>
          </p:cNvSpPr>
          <p:nvPr/>
        </p:nvSpPr>
        <p:spPr>
          <a:xfrm>
            <a:off x="207264" y="1272987"/>
            <a:ext cx="11777472" cy="5414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lgn="just">
              <a:lnSpc>
                <a:spcPct val="100000"/>
              </a:lnSpc>
              <a:spcBef>
                <a:spcPts val="300"/>
              </a:spcBef>
              <a:spcAft>
                <a:spcPts val="300"/>
              </a:spcAft>
              <a:buAutoNum type="arabicPeriod"/>
            </a:pPr>
            <a:r>
              <a:rPr lang="en-US">
                <a:solidFill>
                  <a:srgbClr val="0000CC"/>
                </a:solidFill>
                <a:latin typeface="Arial" panose="020B0604020202020204" pitchFamily="34" charset="0"/>
                <a:cs typeface="Arial" panose="020B0604020202020204" pitchFamily="34" charset="0"/>
              </a:rPr>
              <a:t>Bác sỹ</a:t>
            </a:r>
          </a:p>
          <a:p>
            <a:pPr marL="514350" lvl="0" indent="-514350" algn="just">
              <a:lnSpc>
                <a:spcPct val="100000"/>
              </a:lnSpc>
              <a:spcBef>
                <a:spcPts val="300"/>
              </a:spcBef>
              <a:spcAft>
                <a:spcPts val="300"/>
              </a:spcAft>
              <a:buAutoNum type="arabicPeriod"/>
            </a:pPr>
            <a:r>
              <a:rPr lang="en-US">
                <a:solidFill>
                  <a:srgbClr val="0000CC"/>
                </a:solidFill>
                <a:latin typeface="Arial" panose="020B0604020202020204" pitchFamily="34" charset="0"/>
                <a:cs typeface="Arial" panose="020B0604020202020204" pitchFamily="34" charset="0"/>
              </a:rPr>
              <a:t>Y sỹ</a:t>
            </a:r>
          </a:p>
          <a:p>
            <a:pPr marL="514350" lvl="0" indent="-514350" algn="just">
              <a:lnSpc>
                <a:spcPct val="100000"/>
              </a:lnSpc>
              <a:spcBef>
                <a:spcPts val="300"/>
              </a:spcBef>
              <a:spcAft>
                <a:spcPts val="300"/>
              </a:spcAft>
              <a:buAutoNum type="arabicPeriod"/>
            </a:pPr>
            <a:r>
              <a:rPr lang="en-US">
                <a:solidFill>
                  <a:srgbClr val="0000CC"/>
                </a:solidFill>
                <a:latin typeface="Arial" panose="020B0604020202020204" pitchFamily="34" charset="0"/>
                <a:cs typeface="Arial" panose="020B0604020202020204" pitchFamily="34" charset="0"/>
              </a:rPr>
              <a:t>Điều dưỡng</a:t>
            </a:r>
          </a:p>
          <a:p>
            <a:pPr marL="514350" lvl="0" indent="-514350" algn="just">
              <a:lnSpc>
                <a:spcPct val="100000"/>
              </a:lnSpc>
              <a:spcBef>
                <a:spcPts val="300"/>
              </a:spcBef>
              <a:spcAft>
                <a:spcPts val="300"/>
              </a:spcAft>
              <a:buAutoNum type="arabicPeriod"/>
            </a:pPr>
            <a:r>
              <a:rPr lang="en-US">
                <a:solidFill>
                  <a:srgbClr val="0000CC"/>
                </a:solidFill>
                <a:latin typeface="Arial" panose="020B0604020202020204" pitchFamily="34" charset="0"/>
                <a:cs typeface="Arial" panose="020B0604020202020204" pitchFamily="34" charset="0"/>
              </a:rPr>
              <a:t>Hộ sinh</a:t>
            </a:r>
          </a:p>
          <a:p>
            <a:pPr marL="514350" lvl="0" indent="-514350" algn="just">
              <a:lnSpc>
                <a:spcPct val="100000"/>
              </a:lnSpc>
              <a:spcBef>
                <a:spcPts val="300"/>
              </a:spcBef>
              <a:spcAft>
                <a:spcPts val="300"/>
              </a:spcAft>
              <a:buAutoNum type="arabicPeriod"/>
            </a:pPr>
            <a:r>
              <a:rPr lang="en-US">
                <a:solidFill>
                  <a:srgbClr val="0000CC"/>
                </a:solidFill>
                <a:latin typeface="Arial" panose="020B0604020202020204" pitchFamily="34" charset="0"/>
                <a:cs typeface="Arial" panose="020B0604020202020204" pitchFamily="34" charset="0"/>
              </a:rPr>
              <a:t>Kỹ thuật y</a:t>
            </a:r>
          </a:p>
          <a:p>
            <a:pPr marL="514350" lvl="0" indent="-514350" algn="just">
              <a:lnSpc>
                <a:spcPct val="100000"/>
              </a:lnSpc>
              <a:spcBef>
                <a:spcPts val="300"/>
              </a:spcBef>
              <a:spcAft>
                <a:spcPts val="300"/>
              </a:spcAft>
              <a:buAutoNum type="arabicPeriod"/>
            </a:pPr>
            <a:r>
              <a:rPr lang="en-US">
                <a:solidFill>
                  <a:srgbClr val="0000CC"/>
                </a:solidFill>
                <a:latin typeface="Arial" panose="020B0604020202020204" pitchFamily="34" charset="0"/>
                <a:cs typeface="Arial" panose="020B0604020202020204" pitchFamily="34" charset="0"/>
              </a:rPr>
              <a:t>Dinh dưỡng lâm sang</a:t>
            </a:r>
          </a:p>
          <a:p>
            <a:pPr marL="514350" lvl="0" indent="-514350" algn="just">
              <a:lnSpc>
                <a:spcPct val="100000"/>
              </a:lnSpc>
              <a:spcBef>
                <a:spcPts val="300"/>
              </a:spcBef>
              <a:spcAft>
                <a:spcPts val="300"/>
              </a:spcAft>
              <a:buAutoNum type="arabicPeriod"/>
            </a:pPr>
            <a:r>
              <a:rPr lang="en-US">
                <a:solidFill>
                  <a:srgbClr val="0000CC"/>
                </a:solidFill>
                <a:latin typeface="Arial" panose="020B0604020202020204" pitchFamily="34" charset="0"/>
                <a:cs typeface="Arial" panose="020B0604020202020204" pitchFamily="34" charset="0"/>
              </a:rPr>
              <a:t>Cấp cứu ngoại viện</a:t>
            </a:r>
          </a:p>
          <a:p>
            <a:pPr marL="514350" lvl="0" indent="-514350" algn="just">
              <a:lnSpc>
                <a:spcPct val="100000"/>
              </a:lnSpc>
              <a:spcBef>
                <a:spcPts val="300"/>
              </a:spcBef>
              <a:spcAft>
                <a:spcPts val="300"/>
              </a:spcAft>
              <a:buAutoNum type="arabicPeriod"/>
            </a:pPr>
            <a:r>
              <a:rPr lang="en-US">
                <a:solidFill>
                  <a:srgbClr val="0000CC"/>
                </a:solidFill>
                <a:latin typeface="Arial" panose="020B0604020202020204" pitchFamily="34" charset="0"/>
                <a:cs typeface="Arial" panose="020B0604020202020204" pitchFamily="34" charset="0"/>
              </a:rPr>
              <a:t>Dinh dưỡng lâm sang</a:t>
            </a:r>
          </a:p>
          <a:p>
            <a:pPr marL="514350" lvl="0" indent="-514350" algn="just">
              <a:lnSpc>
                <a:spcPct val="100000"/>
              </a:lnSpc>
              <a:spcBef>
                <a:spcPts val="300"/>
              </a:spcBef>
              <a:spcAft>
                <a:spcPts val="300"/>
              </a:spcAft>
              <a:buAutoNum type="arabicPeriod"/>
            </a:pPr>
            <a:r>
              <a:rPr lang="en-US">
                <a:solidFill>
                  <a:srgbClr val="0000CC"/>
                </a:solidFill>
                <a:latin typeface="Arial" panose="020B0604020202020204" pitchFamily="34" charset="0"/>
                <a:cs typeface="Arial" panose="020B0604020202020204" pitchFamily="34" charset="0"/>
              </a:rPr>
              <a:t>Lương Y</a:t>
            </a:r>
          </a:p>
          <a:p>
            <a:pPr marL="514350" lvl="0" indent="-514350" algn="just">
              <a:lnSpc>
                <a:spcPct val="100000"/>
              </a:lnSpc>
              <a:spcBef>
                <a:spcPts val="300"/>
              </a:spcBef>
              <a:spcAft>
                <a:spcPts val="300"/>
              </a:spcAft>
              <a:buAutoNum type="arabicPeriod"/>
            </a:pPr>
            <a:r>
              <a:rPr lang="en-US">
                <a:solidFill>
                  <a:srgbClr val="0000CC"/>
                </a:solidFill>
                <a:latin typeface="Arial" panose="020B0604020202020204" pitchFamily="34" charset="0"/>
                <a:cs typeface="Arial" panose="020B0604020202020204" pitchFamily="34" charset="0"/>
              </a:rPr>
              <a:t>Người có bài thuốc gia truyền, phương pháp gia truyền</a:t>
            </a:r>
          </a:p>
          <a:p>
            <a:pPr algn="just">
              <a:lnSpc>
                <a:spcPct val="150000"/>
              </a:lnSpc>
              <a:spcBef>
                <a:spcPts val="300"/>
              </a:spcBef>
              <a:spcAft>
                <a:spcPts val="300"/>
              </a:spcAft>
              <a:buFontTx/>
              <a:buChar char="-"/>
            </a:pPr>
            <a:endParaRPr lang="en-GB" dirty="0">
              <a:solidFill>
                <a:srgbClr val="2706E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28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E0997-1154-ED8F-D0C1-FC41D08A7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FD74A-D3AA-3F24-7D95-4ED823E44DC8}"/>
              </a:ext>
            </a:extLst>
          </p:cNvPr>
          <p:cNvSpPr>
            <a:spLocks noGrp="1"/>
          </p:cNvSpPr>
          <p:nvPr>
            <p:ph type="title"/>
          </p:nvPr>
        </p:nvSpPr>
        <p:spPr>
          <a:xfrm>
            <a:off x="425117" y="191588"/>
            <a:ext cx="11409696" cy="738763"/>
          </a:xfr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a:noAutofit/>
          </a:bodyPr>
          <a:lstStyle/>
          <a:p>
            <a:pPr algn="ctr"/>
            <a:r>
              <a:rPr lang="en-US" sz="32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 TRƯỜNG HỢP KHÔNG PHẢI ĐĂNG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KÝ</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HÀNH</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NGHỀ</a:t>
            </a:r>
            <a:endPar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1D19D34-B824-1AF7-F907-9FB30D26E480}"/>
              </a:ext>
            </a:extLst>
          </p:cNvPr>
          <p:cNvSpPr/>
          <p:nvPr/>
        </p:nvSpPr>
        <p:spPr>
          <a:xfrm>
            <a:off x="3193557" y="1152028"/>
            <a:ext cx="8641256" cy="940968"/>
          </a:xfrm>
          <a:prstGeom prst="round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vi-VN" altLang="en-US" sz="20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Hoạt động cấp cứu ngoài cơ sở</a:t>
            </a:r>
            <a:r>
              <a:rPr lang="en-US" altLang="en-US" sz="20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khám bệnh, chữa bệnh</a:t>
            </a:r>
            <a:endParaRPr lang="en-US" altLang="en-US" sz="20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FC9D03D6-9621-BE3E-8309-92F94FA1E19C}"/>
              </a:ext>
            </a:extLst>
          </p:cNvPr>
          <p:cNvSpPr/>
          <p:nvPr/>
        </p:nvSpPr>
        <p:spPr>
          <a:xfrm>
            <a:off x="3193557" y="2323143"/>
            <a:ext cx="8641256" cy="1427376"/>
          </a:xfrm>
          <a:prstGeom prst="round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en-US" altLang="en-US" sz="20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Được </a:t>
            </a:r>
            <a:r>
              <a:rPr lang="vi-VN" altLang="en-US" sz="20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huy động, điều động tham gia hoạt động khám bệnh, chữa bệnh trong trường hợp xảy ra thiên tai, thảm họa, dịch bệnh truyền nhiễm thuộc nhóm A hoặc tình trạng khẩn cấp</a:t>
            </a:r>
            <a:endParaRPr lang="en-US" altLang="en-US" sz="20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3C5A695-E7E0-EC6C-512A-4726716242DC}"/>
              </a:ext>
            </a:extLst>
          </p:cNvPr>
          <p:cNvSpPr/>
          <p:nvPr/>
        </p:nvSpPr>
        <p:spPr>
          <a:xfrm>
            <a:off x="3193557" y="3990812"/>
            <a:ext cx="8641257" cy="940968"/>
          </a:xfrm>
          <a:prstGeom prst="round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en-US" altLang="en-US" sz="20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Khám bệnh, chữa bệnh nhân đạo theo đợt</a:t>
            </a:r>
            <a:endParaRPr lang="en-US" altLang="en-US" sz="20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5" name="Left Brace 44">
            <a:extLst>
              <a:ext uri="{FF2B5EF4-FFF2-40B4-BE49-F238E27FC236}">
                <a16:creationId xmlns:a16="http://schemas.microsoft.com/office/drawing/2014/main" id="{47E8D7BB-F40E-122B-F46B-25754AE37654}"/>
              </a:ext>
            </a:extLst>
          </p:cNvPr>
          <p:cNvSpPr/>
          <p:nvPr/>
        </p:nvSpPr>
        <p:spPr>
          <a:xfrm>
            <a:off x="2297925" y="1622513"/>
            <a:ext cx="540689" cy="3915295"/>
          </a:xfrm>
          <a:prstGeom prst="leftBrace">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53" name="Rectangle: Rounded Corners 52">
            <a:extLst>
              <a:ext uri="{FF2B5EF4-FFF2-40B4-BE49-F238E27FC236}">
                <a16:creationId xmlns:a16="http://schemas.microsoft.com/office/drawing/2014/main" id="{7E35871F-B80D-F526-B6BC-150B4DD3D71B}"/>
              </a:ext>
            </a:extLst>
          </p:cNvPr>
          <p:cNvSpPr/>
          <p:nvPr/>
        </p:nvSpPr>
        <p:spPr>
          <a:xfrm>
            <a:off x="425118" y="2130853"/>
            <a:ext cx="1443439" cy="2898615"/>
          </a:xfrm>
          <a:prstGeom prst="round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n-US" altLang="en-US" sz="2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HÀNH</a:t>
            </a:r>
            <a:r>
              <a:rPr lang="en-US" altLang="en-US" sz="2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NGHỀ</a:t>
            </a:r>
            <a:endParaRPr lang="en-US" altLang="en-US" sz="2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5021C46B-8ECA-01E3-5A38-37BC61CE1540}"/>
              </a:ext>
            </a:extLst>
          </p:cNvPr>
          <p:cNvSpPr/>
          <p:nvPr/>
        </p:nvSpPr>
        <p:spPr>
          <a:xfrm>
            <a:off x="3193557" y="5160411"/>
            <a:ext cx="8641257" cy="1081363"/>
          </a:xfrm>
          <a:prstGeom prst="roundRect">
            <a:avLst/>
          </a:prstGeom>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en-US" altLang="en-US" sz="20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 quá trình c</a:t>
            </a:r>
            <a:r>
              <a:rPr lang="vi-VN" altLang="en-US" sz="20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huyển giao kỹ thuật chuyên môn, hỗ trợ chuyên môn kỹ thuật ở cơ sở khám bệnh, chữa bệnh khác trong thời gian ngắn hạn</a:t>
            </a:r>
            <a:endParaRPr lang="en-US" altLang="en-US" sz="20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29229851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6774-E0D3-3993-1469-556AC2422317}"/>
              </a:ext>
            </a:extLst>
          </p:cNvPr>
          <p:cNvSpPr>
            <a:spLocks noGrp="1"/>
          </p:cNvSpPr>
          <p:nvPr>
            <p:ph type="title"/>
          </p:nvPr>
        </p:nvSpPr>
        <p:spPr>
          <a:xfrm>
            <a:off x="1631576" y="365126"/>
            <a:ext cx="9722224" cy="782845"/>
          </a:xfrm>
        </p:spPr>
        <p:txBody>
          <a:bodyPr>
            <a:normAutofit/>
          </a:bodyPr>
          <a:lstStyle/>
          <a:p>
            <a:pPr lvl="0" algn="ctr"/>
            <a:r>
              <a:rPr lang="en-US" altLang="en-US" sz="2667" dirty="0">
                <a:ln w="0"/>
                <a:solidFill>
                  <a:srgbClr val="0D05B7"/>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ĐIỀU KIỆN CÁ NHÂN ĐƯỢC PHÉP KHÁM BỆNH, CHỮA BỆNH</a:t>
            </a:r>
            <a:endParaRPr lang="en-US" sz="2667" dirty="0">
              <a:ln w="0"/>
              <a:solidFill>
                <a:srgbClr val="0D05B7"/>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494C0421-F018-C13A-7E17-EFBEA5E9C389}"/>
              </a:ext>
            </a:extLst>
          </p:cNvPr>
          <p:cNvSpPr/>
          <p:nvPr/>
        </p:nvSpPr>
        <p:spPr>
          <a:xfrm>
            <a:off x="838201" y="1898375"/>
            <a:ext cx="1681371" cy="4065104"/>
          </a:xfrm>
          <a:prstGeom prst="round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buFontTx/>
              <a:buNone/>
            </a:pPr>
            <a:r>
              <a:rPr lang="en-US" altLang="en-US" sz="220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mbria" panose="02040503050406030204" pitchFamily="18" charset="0"/>
              </a:rPr>
              <a:t>Chứng chỉ/Giấy </a:t>
            </a:r>
            <a:r>
              <a:rPr lang="en-US" alt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mbria" panose="02040503050406030204" pitchFamily="18" charset="0"/>
              </a:rPr>
              <a:t>phép</a:t>
            </a:r>
            <a:r>
              <a:rPr lang="en-US" alt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mbria" panose="02040503050406030204" pitchFamily="18" charset="0"/>
              </a:rPr>
              <a:t> </a:t>
            </a:r>
            <a:r>
              <a:rPr lang="en-US" alt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mbria" panose="02040503050406030204" pitchFamily="18" charset="0"/>
              </a:rPr>
              <a:t>hành</a:t>
            </a:r>
            <a:r>
              <a:rPr lang="en-US" alt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mbria" panose="02040503050406030204" pitchFamily="18" charset="0"/>
              </a:rPr>
              <a:t> </a:t>
            </a:r>
            <a:r>
              <a:rPr lang="en-US" alt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mbria" panose="02040503050406030204" pitchFamily="18" charset="0"/>
              </a:rPr>
              <a:t>nghề</a:t>
            </a:r>
            <a:r>
              <a:rPr lang="en-US" alt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mbria" panose="02040503050406030204" pitchFamily="18" charset="0"/>
              </a:rPr>
              <a:t> </a:t>
            </a:r>
            <a:r>
              <a:rPr lang="en-US" alt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mbria" panose="02040503050406030204" pitchFamily="18" charset="0"/>
              </a:rPr>
              <a:t>đang</a:t>
            </a:r>
            <a:r>
              <a:rPr lang="en-US" alt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mbria" panose="02040503050406030204" pitchFamily="18" charset="0"/>
              </a:rPr>
              <a:t> </a:t>
            </a:r>
            <a:r>
              <a:rPr lang="en-US" alt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mbria" panose="02040503050406030204" pitchFamily="18" charset="0"/>
              </a:rPr>
              <a:t>còn</a:t>
            </a:r>
            <a:r>
              <a:rPr lang="en-US" alt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mbria" panose="02040503050406030204" pitchFamily="18" charset="0"/>
              </a:rPr>
              <a:t> </a:t>
            </a:r>
            <a:r>
              <a:rPr lang="en-US" alt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mbria" panose="02040503050406030204" pitchFamily="18" charset="0"/>
              </a:rPr>
              <a:t>hiệu</a:t>
            </a:r>
            <a:r>
              <a:rPr lang="en-US" alt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mbria" panose="02040503050406030204" pitchFamily="18" charset="0"/>
              </a:rPr>
              <a:t> </a:t>
            </a:r>
            <a:r>
              <a:rPr lang="en-US" alt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mbria" panose="02040503050406030204" pitchFamily="18" charset="0"/>
              </a:rPr>
              <a:t>lực</a:t>
            </a:r>
            <a:endParaRPr lang="en-US" sz="2200" dirty="0">
              <a:ln w="0"/>
              <a:solidFill>
                <a:schemeClr val="tx1">
                  <a:lumMod val="50000"/>
                </a:schemeClr>
              </a:solidFill>
              <a:effectLst>
                <a:outerShdw blurRad="38100" dist="19050" dir="2700000" algn="tl" rotWithShape="0">
                  <a:schemeClr val="dk1">
                    <a:alpha val="40000"/>
                  </a:schemeClr>
                </a:outerShdw>
              </a:effectLst>
            </a:endParaRPr>
          </a:p>
        </p:txBody>
      </p:sp>
      <p:sp>
        <p:nvSpPr>
          <p:cNvPr id="4" name="Rectangle: Rounded Corners 3">
            <a:extLst>
              <a:ext uri="{FF2B5EF4-FFF2-40B4-BE49-F238E27FC236}">
                <a16:creationId xmlns:a16="http://schemas.microsoft.com/office/drawing/2014/main" id="{B5AD73AD-7823-96DA-F19B-4628643EA3BC}"/>
              </a:ext>
            </a:extLst>
          </p:cNvPr>
          <p:cNvSpPr/>
          <p:nvPr/>
        </p:nvSpPr>
        <p:spPr>
          <a:xfrm>
            <a:off x="3084444" y="1898375"/>
            <a:ext cx="1681371" cy="4065104"/>
          </a:xfrm>
          <a:prstGeom prst="roundRect">
            <a:avLst/>
          </a:prstGeom>
          <a:solidFill>
            <a:srgbClr val="66FF99"/>
          </a:solidFill>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buFontTx/>
              <a:buNone/>
            </a:pP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Đã</a:t>
            </a:r>
            <a:r>
              <a:rPr 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đăng</a:t>
            </a:r>
            <a:r>
              <a:rPr 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ký</a:t>
            </a:r>
            <a:r>
              <a:rPr 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hành</a:t>
            </a:r>
            <a:r>
              <a:rPr 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nghề</a:t>
            </a:r>
            <a:endParaRPr lang="en-US" sz="2200" dirty="0">
              <a:ln w="0"/>
              <a:solidFill>
                <a:schemeClr val="tx1">
                  <a:lumMod val="50000"/>
                </a:schemeClr>
              </a:solidFill>
              <a:effectLst>
                <a:outerShdw blurRad="38100" dist="19050" dir="2700000" algn="tl" rotWithShape="0">
                  <a:schemeClr val="dk1">
                    <a:alpha val="40000"/>
                  </a:schemeClr>
                </a:outerShdw>
              </a:effectLst>
            </a:endParaRPr>
          </a:p>
        </p:txBody>
      </p:sp>
      <p:sp>
        <p:nvSpPr>
          <p:cNvPr id="5" name="Rectangle: Rounded Corners 4">
            <a:extLst>
              <a:ext uri="{FF2B5EF4-FFF2-40B4-BE49-F238E27FC236}">
                <a16:creationId xmlns:a16="http://schemas.microsoft.com/office/drawing/2014/main" id="{60531F8A-3F73-53FC-1FB2-A4F6FEC8C9DB}"/>
              </a:ext>
            </a:extLst>
          </p:cNvPr>
          <p:cNvSpPr/>
          <p:nvPr/>
        </p:nvSpPr>
        <p:spPr>
          <a:xfrm>
            <a:off x="5330687" y="1898375"/>
            <a:ext cx="1681371" cy="4065104"/>
          </a:xfrm>
          <a:prstGeom prst="round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buFontTx/>
              <a:buNone/>
            </a:pP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Đáp</a:t>
            </a:r>
            <a:r>
              <a:rPr 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ứng</a:t>
            </a:r>
            <a:r>
              <a:rPr 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yêu</a:t>
            </a:r>
            <a:r>
              <a:rPr 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cầu</a:t>
            </a:r>
            <a:r>
              <a:rPr 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về</a:t>
            </a:r>
            <a:r>
              <a:rPr 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sử</a:t>
            </a:r>
            <a:r>
              <a:rPr 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dụng</a:t>
            </a:r>
            <a:r>
              <a:rPr 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ngôn</a:t>
            </a:r>
            <a:r>
              <a:rPr 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ngữ</a:t>
            </a:r>
            <a:endParaRPr lang="en-US" sz="2200" dirty="0">
              <a:ln w="0"/>
              <a:solidFill>
                <a:schemeClr val="tx1">
                  <a:lumMod val="50000"/>
                </a:schemeClr>
              </a:solidFill>
              <a:effectLst>
                <a:outerShdw blurRad="38100" dist="19050" dir="2700000" algn="tl" rotWithShape="0">
                  <a:schemeClr val="dk1">
                    <a:alpha val="40000"/>
                  </a:schemeClr>
                </a:outerShdw>
              </a:effectLst>
            </a:endParaRPr>
          </a:p>
        </p:txBody>
      </p:sp>
      <p:sp>
        <p:nvSpPr>
          <p:cNvPr id="6" name="Rectangle: Rounded Corners 5">
            <a:extLst>
              <a:ext uri="{FF2B5EF4-FFF2-40B4-BE49-F238E27FC236}">
                <a16:creationId xmlns:a16="http://schemas.microsoft.com/office/drawing/2014/main" id="{3A53EB59-CCAC-1E86-2604-7B78A99419A6}"/>
              </a:ext>
            </a:extLst>
          </p:cNvPr>
          <p:cNvSpPr/>
          <p:nvPr/>
        </p:nvSpPr>
        <p:spPr>
          <a:xfrm>
            <a:off x="7608735" y="1898375"/>
            <a:ext cx="1681371" cy="4065104"/>
          </a:xfrm>
          <a:prstGeom prst="roundRect">
            <a:avLst/>
          </a:prstGeom>
          <a:solidFill>
            <a:srgbClr val="E3ABC4"/>
          </a:solidFill>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buFontTx/>
              <a:buNone/>
            </a:pP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Có</a:t>
            </a:r>
            <a:r>
              <a:rPr 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đủ</a:t>
            </a:r>
            <a:r>
              <a:rPr 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sức</a:t>
            </a:r>
            <a:r>
              <a:rPr lang="en-US" sz="2200" dirty="0">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chemeClr val="tx1">
                    <a:lumMod val="5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khỏe</a:t>
            </a:r>
            <a:endParaRPr lang="en-US" sz="2200" dirty="0">
              <a:ln w="0"/>
              <a:solidFill>
                <a:schemeClr val="tx1">
                  <a:lumMod val="50000"/>
                </a:schemeClr>
              </a:solidFill>
              <a:effectLst>
                <a:outerShdw blurRad="38100" dist="19050" dir="2700000" algn="tl" rotWithShape="0">
                  <a:schemeClr val="dk1">
                    <a:alpha val="40000"/>
                  </a:schemeClr>
                </a:outerShdw>
              </a:effectLst>
            </a:endParaRPr>
          </a:p>
        </p:txBody>
      </p:sp>
      <p:sp>
        <p:nvSpPr>
          <p:cNvPr id="7" name="Rectangle: Rounded Corners 6">
            <a:extLst>
              <a:ext uri="{FF2B5EF4-FFF2-40B4-BE49-F238E27FC236}">
                <a16:creationId xmlns:a16="http://schemas.microsoft.com/office/drawing/2014/main" id="{4015A51C-0723-A3A4-4E42-43DFD316CE0E}"/>
              </a:ext>
            </a:extLst>
          </p:cNvPr>
          <p:cNvSpPr/>
          <p:nvPr/>
        </p:nvSpPr>
        <p:spPr>
          <a:xfrm>
            <a:off x="9823173" y="1898375"/>
            <a:ext cx="1681371" cy="4065104"/>
          </a:xfrm>
          <a:prstGeom prst="roundRect">
            <a:avLst/>
          </a:prstGeom>
          <a:solidFill>
            <a:srgbClr val="A365D1"/>
          </a:solidFill>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buFontTx/>
              <a:buNone/>
            </a:pPr>
            <a:r>
              <a:rPr lang="en-US" sz="2200"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Không</a:t>
            </a:r>
            <a:r>
              <a:rPr lang="en-US" sz="2200"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thuộc</a:t>
            </a:r>
            <a:r>
              <a:rPr lang="en-US" sz="2200"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trường</a:t>
            </a:r>
            <a:r>
              <a:rPr lang="en-US" sz="2200"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hợp</a:t>
            </a:r>
            <a:r>
              <a:rPr lang="en-US" sz="2200"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bị</a:t>
            </a:r>
            <a:r>
              <a:rPr lang="en-US" sz="2200"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200"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cấm</a:t>
            </a:r>
            <a:endParaRPr lang="en-US" sz="2200" dirty="0">
              <a:ln w="0"/>
              <a:solidFill>
                <a:srgbClr val="FFFF00"/>
              </a:solidFill>
              <a:effectLst>
                <a:outerShdw blurRad="38100" dist="19050" dir="2700000" algn="tl" rotWithShape="0">
                  <a:schemeClr val="dk1">
                    <a:alpha val="40000"/>
                  </a:schemeClr>
                </a:outerShdw>
              </a:effectLst>
            </a:endParaRPr>
          </a:p>
        </p:txBody>
      </p:sp>
      <p:pic>
        <p:nvPicPr>
          <p:cNvPr id="8" name="Picture 7">
            <a:extLst>
              <a:ext uri="{FF2B5EF4-FFF2-40B4-BE49-F238E27FC236}">
                <a16:creationId xmlns:a16="http://schemas.microsoft.com/office/drawing/2014/main" id="{F852FBFC-D9A8-B62E-1901-8020E9BABB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Tree>
    <p:extLst>
      <p:ext uri="{BB962C8B-B14F-4D97-AF65-F5344CB8AC3E}">
        <p14:creationId xmlns:p14="http://schemas.microsoft.com/office/powerpoint/2010/main" val="578290581"/>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8749552" cy="584775"/>
          </a:xfrm>
          <a:prstGeom prst="rect">
            <a:avLst/>
          </a:prstGeom>
        </p:spPr>
        <p:txBody>
          <a:bodyPr wrap="square">
            <a:spAutoFit/>
          </a:bodyPr>
          <a:lstStyle/>
          <a:p>
            <a:pPr lvl="0" algn="ctr"/>
            <a:r>
              <a:rPr lang="en-US" sz="3200" b="1">
                <a:solidFill>
                  <a:srgbClr val="2706EA"/>
                </a:solidFill>
                <a:latin typeface="Arial" panose="020B0604020202020204" pitchFamily="34" charset="0"/>
                <a:cs typeface="Arial" panose="020B0604020202020204" pitchFamily="34" charset="0"/>
              </a:rPr>
              <a:t>Đối với Trạm Y tế</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8" name="Content Placeholder 2"/>
          <p:cNvSpPr txBox="1">
            <a:spLocks/>
          </p:cNvSpPr>
          <p:nvPr/>
        </p:nvSpPr>
        <p:spPr>
          <a:xfrm>
            <a:off x="202816" y="1129556"/>
            <a:ext cx="11809888" cy="5325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smtClean="0">
                <a:solidFill>
                  <a:srgbClr val="2706EA"/>
                </a:solidFill>
                <a:latin typeface="Arial" panose="020B0604020202020204" pitchFamily="34" charset="0"/>
                <a:cs typeface="Arial" panose="020B0604020202020204" pitchFamily="34" charset="0"/>
              </a:rPr>
              <a:t>“5</a:t>
            </a:r>
            <a:r>
              <a:rPr lang="en-US">
                <a:solidFill>
                  <a:srgbClr val="2706EA"/>
                </a:solidFill>
                <a:latin typeface="Arial" panose="020B0604020202020204" pitchFamily="34" charset="0"/>
                <a:cs typeface="Arial" panose="020B0604020202020204" pitchFamily="34" charset="0"/>
              </a:rPr>
              <a:t>. Trường hợp người hành nghề đang làm việc với vị trí người chịu trách nhiệm chuyên môn kỹ thuật của trạm y tế thì được đăng ký hành nghề theo một trong các trường hợp sau đây:</a:t>
            </a:r>
          </a:p>
          <a:p>
            <a:pPr marL="0" indent="0" algn="just">
              <a:lnSpc>
                <a:spcPct val="100000"/>
              </a:lnSpc>
              <a:spcBef>
                <a:spcPts val="600"/>
              </a:spcBef>
              <a:spcAft>
                <a:spcPts val="600"/>
              </a:spcAft>
              <a:buFont typeface="Arial" panose="020B0604020202020204" pitchFamily="34" charset="0"/>
              <a:buNone/>
            </a:pPr>
            <a:r>
              <a:rPr lang="en-US">
                <a:solidFill>
                  <a:srgbClr val="2706EA"/>
                </a:solidFill>
                <a:latin typeface="Arial" panose="020B0604020202020204" pitchFamily="34" charset="0"/>
                <a:cs typeface="Arial" panose="020B0604020202020204" pitchFamily="34" charset="0"/>
              </a:rPr>
              <a:t>a) Là người hành nghề của một cơ sở khám bệnh, chữa bệnh khác không cùng thời gian hoạt động hành chính;</a:t>
            </a:r>
          </a:p>
          <a:p>
            <a:pPr marL="0" indent="0" algn="just">
              <a:lnSpc>
                <a:spcPct val="100000"/>
              </a:lnSpc>
              <a:spcBef>
                <a:spcPts val="600"/>
              </a:spcBef>
              <a:spcAft>
                <a:spcPts val="600"/>
              </a:spcAft>
              <a:buFont typeface="Arial" panose="020B0604020202020204" pitchFamily="34" charset="0"/>
              <a:buNone/>
            </a:pPr>
            <a:r>
              <a:rPr lang="en-US">
                <a:solidFill>
                  <a:srgbClr val="2706EA"/>
                </a:solidFill>
                <a:latin typeface="Arial" panose="020B0604020202020204" pitchFamily="34" charset="0"/>
                <a:cs typeface="Arial" panose="020B0604020202020204" pitchFamily="34" charset="0"/>
              </a:rPr>
              <a:t>b) Là người chịu trách nhiệm chuyên môn kỹ thuật của một cơ sở khám bệnh chữa bệnh khác không cùng thời gian hoạt động hành chính</a:t>
            </a:r>
            <a:r>
              <a:rPr lang="en-US" smtClean="0">
                <a:solidFill>
                  <a:srgbClr val="2706EA"/>
                </a:solidFill>
                <a:latin typeface="Arial" panose="020B0604020202020204" pitchFamily="34" charset="0"/>
                <a:cs typeface="Arial" panose="020B0604020202020204" pitchFamily="34" charset="0"/>
              </a:rPr>
              <a:t>.”</a:t>
            </a:r>
          </a:p>
          <a:p>
            <a:pPr marL="0" indent="0" algn="just">
              <a:lnSpc>
                <a:spcPct val="100000"/>
              </a:lnSpc>
              <a:spcBef>
                <a:spcPts val="600"/>
              </a:spcBef>
              <a:spcAft>
                <a:spcPts val="600"/>
              </a:spcAft>
              <a:buFont typeface="Arial" panose="020B0604020202020204" pitchFamily="34" charset="0"/>
              <a:buNone/>
            </a:pPr>
            <a:r>
              <a:rPr lang="en-US" b="1" smtClean="0">
                <a:solidFill>
                  <a:srgbClr val="C00000"/>
                </a:solidFill>
                <a:latin typeface="Arial" panose="020B0604020202020204" pitchFamily="34" charset="0"/>
                <a:cs typeface="Arial" panose="020B0604020202020204" pitchFamily="34" charset="0"/>
              </a:rPr>
              <a:t>9. Lưu ý: Các TYT củ không được bố trí là điểm trạm/ điểm y tê hoặc được bố trí điểm trạm mà không được giao nhiệm vụ khám bệnh chữa bệnh thì làm Đơn ngừng hoạt động và nộp về Văn phòng Sở Y tế kèm bản gốc GPHĐ và DMKT đã được cấp.</a:t>
            </a:r>
            <a:endParaRPr lang="en-US"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51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Oval 3"/>
          <p:cNvSpPr/>
          <p:nvPr/>
        </p:nvSpPr>
        <p:spPr>
          <a:xfrm>
            <a:off x="143435" y="412377"/>
            <a:ext cx="11797553" cy="5809130"/>
          </a:xfrm>
          <a:prstGeom prst="ellipse">
            <a:avLst/>
          </a:prstGeom>
          <a:solidFill>
            <a:srgbClr val="2706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pPr>
            <a:r>
              <a:rPr lang="en-US" sz="4400" b="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 3</a:t>
            </a:r>
          </a:p>
          <a:p>
            <a:pPr algn="ctr"/>
            <a:r>
              <a:rPr lang="en-US" sz="4400" b="1">
                <a:solidFill>
                  <a:schemeClr val="bg1"/>
                </a:solidFill>
                <a:latin typeface="Times New Roman" panose="02020603050405020304" pitchFamily="18" charset="0"/>
                <a:cs typeface="Times New Roman" panose="02020603050405020304" pitchFamily="18" charset="0"/>
              </a:rPr>
              <a:t>CÔNG BỐ CƠ SỞ TIÊM CHỦNG</a:t>
            </a:r>
            <a:endParaRPr lang="en-GB" sz="4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314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8749552"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III. CÔNG BỐ CƠ SỞ TIÊM CHỦNG</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9" name="Content Placeholder 2">
            <a:extLst>
              <a:ext uri="{FF2B5EF4-FFF2-40B4-BE49-F238E27FC236}">
                <a16:creationId xmlns:a16="http://schemas.microsoft.com/office/drawing/2014/main" id="{088A54ED-01D8-9B60-5A45-52635EA6CED7}"/>
              </a:ext>
            </a:extLst>
          </p:cNvPr>
          <p:cNvSpPr txBox="1">
            <a:spLocks/>
          </p:cNvSpPr>
          <p:nvPr/>
        </p:nvSpPr>
        <p:spPr>
          <a:xfrm>
            <a:off x="207264" y="1414272"/>
            <a:ext cx="11777472" cy="52303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b="1">
                <a:solidFill>
                  <a:srgbClr val="0000CC"/>
                </a:solidFill>
                <a:latin typeface="Arial" panose="020B0604020202020204" pitchFamily="34" charset="0"/>
                <a:cs typeface="Arial" panose="020B0604020202020204" pitchFamily="34" charset="0"/>
              </a:rPr>
              <a:t>1. Căn cứ pháp lý: </a:t>
            </a:r>
            <a:endParaRPr lang="en-GB" b="1">
              <a:solidFill>
                <a:srgbClr val="0000CC"/>
              </a:solidFill>
              <a:latin typeface="Arial" panose="020B0604020202020204" pitchFamily="34" charset="0"/>
              <a:cs typeface="Arial" panose="020B0604020202020204" pitchFamily="34" charset="0"/>
            </a:endParaRPr>
          </a:p>
          <a:p>
            <a:pPr algn="just">
              <a:lnSpc>
                <a:spcPct val="120000"/>
              </a:lnSpc>
              <a:spcBef>
                <a:spcPts val="600"/>
              </a:spcBef>
              <a:spcAft>
                <a:spcPts val="600"/>
              </a:spcAft>
              <a:buFontTx/>
              <a:buChar char="-"/>
            </a:pPr>
            <a:r>
              <a:rPr lang="vi-VN">
                <a:solidFill>
                  <a:srgbClr val="0000CC"/>
                </a:solidFill>
                <a:latin typeface="Arial" panose="020B0604020202020204" pitchFamily="34" charset="0"/>
                <a:cs typeface="Arial" panose="020B0604020202020204" pitchFamily="34" charset="0"/>
              </a:rPr>
              <a:t>Nghị định số 104/2016/NĐ-CP ngày 01</a:t>
            </a:r>
            <a:r>
              <a:rPr lang="en-US">
                <a:solidFill>
                  <a:srgbClr val="0000CC"/>
                </a:solidFill>
                <a:latin typeface="Arial" panose="020B0604020202020204" pitchFamily="34" charset="0"/>
                <a:cs typeface="Arial" panose="020B0604020202020204" pitchFamily="34" charset="0"/>
              </a:rPr>
              <a:t>/</a:t>
            </a:r>
            <a:r>
              <a:rPr lang="vi-VN">
                <a:solidFill>
                  <a:srgbClr val="0000CC"/>
                </a:solidFill>
                <a:latin typeface="Arial" panose="020B0604020202020204" pitchFamily="34" charset="0"/>
                <a:cs typeface="Arial" panose="020B0604020202020204" pitchFamily="34" charset="0"/>
              </a:rPr>
              <a:t>7</a:t>
            </a:r>
            <a:r>
              <a:rPr lang="en-US">
                <a:solidFill>
                  <a:srgbClr val="0000CC"/>
                </a:solidFill>
                <a:latin typeface="Arial" panose="020B0604020202020204" pitchFamily="34" charset="0"/>
                <a:cs typeface="Arial" panose="020B0604020202020204" pitchFamily="34" charset="0"/>
              </a:rPr>
              <a:t>/</a:t>
            </a:r>
            <a:r>
              <a:rPr lang="vi-VN">
                <a:solidFill>
                  <a:srgbClr val="0000CC"/>
                </a:solidFill>
                <a:latin typeface="Arial" panose="020B0604020202020204" pitchFamily="34" charset="0"/>
                <a:cs typeface="Arial" panose="020B0604020202020204" pitchFamily="34" charset="0"/>
              </a:rPr>
              <a:t>2016 của Chính phủ quy định về hoạt động tiêm chủng</a:t>
            </a:r>
            <a:r>
              <a:rPr lang="en-US">
                <a:solidFill>
                  <a:srgbClr val="0000CC"/>
                </a:solidFill>
                <a:latin typeface="Arial" panose="020B0604020202020204" pitchFamily="34" charset="0"/>
                <a:cs typeface="Arial" panose="020B0604020202020204" pitchFamily="34" charset="0"/>
              </a:rPr>
              <a:t>;</a:t>
            </a:r>
          </a:p>
          <a:p>
            <a:pPr algn="just">
              <a:lnSpc>
                <a:spcPct val="120000"/>
              </a:lnSpc>
              <a:spcBef>
                <a:spcPts val="600"/>
              </a:spcBef>
              <a:spcAft>
                <a:spcPts val="600"/>
              </a:spcAft>
              <a:buFontTx/>
              <a:buChar char="-"/>
            </a:pPr>
            <a:r>
              <a:rPr lang="en-US">
                <a:solidFill>
                  <a:srgbClr val="0000CC"/>
                </a:solidFill>
                <a:latin typeface="Arial" panose="020B0604020202020204" pitchFamily="34" charset="0"/>
                <a:cs typeface="Arial" panose="020B0604020202020204" pitchFamily="34" charset="0"/>
              </a:rPr>
              <a:t>T</a:t>
            </a:r>
            <a:r>
              <a:rPr lang="vi-VN">
                <a:solidFill>
                  <a:srgbClr val="0000CC"/>
                </a:solidFill>
                <a:latin typeface="Arial" panose="020B0604020202020204" pitchFamily="34" charset="0"/>
                <a:cs typeface="Arial" panose="020B0604020202020204" pitchFamily="34" charset="0"/>
              </a:rPr>
              <a:t>hông tư 34/2018/TT-BYT  ngày 12/11/2018 về việc quy định chi tiết một số điều của Nghị định số 104/2016/NĐ-CP ngày 01 tháng 7 năm 2016 của chính phủ quy định về hoạt động tiêm chủng</a:t>
            </a:r>
            <a:r>
              <a:rPr lang="en-US">
                <a:solidFill>
                  <a:srgbClr val="0000CC"/>
                </a:solidFill>
                <a:latin typeface="Arial" panose="020B0604020202020204" pitchFamily="34" charset="0"/>
                <a:cs typeface="Arial" panose="020B0604020202020204" pitchFamily="34" charset="0"/>
              </a:rPr>
              <a:t>;</a:t>
            </a:r>
          </a:p>
          <a:p>
            <a:pPr algn="just">
              <a:lnSpc>
                <a:spcPct val="120000"/>
              </a:lnSpc>
              <a:spcBef>
                <a:spcPts val="600"/>
              </a:spcBef>
              <a:spcAft>
                <a:spcPts val="600"/>
              </a:spcAft>
              <a:buFontTx/>
              <a:buChar char="-"/>
            </a:pPr>
            <a:r>
              <a:rPr lang="vi-VN">
                <a:solidFill>
                  <a:srgbClr val="0000CC"/>
                </a:solidFill>
                <a:latin typeface="Arial" panose="020B0604020202020204" pitchFamily="34" charset="0"/>
                <a:cs typeface="Arial" panose="020B0604020202020204" pitchFamily="34" charset="0"/>
              </a:rPr>
              <a:t>Nghị định 155/2018/NĐ-CP về việc sửa đổi, bổ sung một số quy định liên quan đến điều kiện đầu tư kinh doanh thuộc phạm vi quản lý Nhà nước của Bộ Y tế</a:t>
            </a:r>
            <a:r>
              <a:rPr lang="en-US">
                <a:solidFill>
                  <a:srgbClr val="0000CC"/>
                </a:solidFill>
                <a:latin typeface="Arial" panose="020B0604020202020204" pitchFamily="34" charset="0"/>
                <a:cs typeface="Arial" panose="020B0604020202020204" pitchFamily="34" charset="0"/>
              </a:rPr>
              <a:t>.</a:t>
            </a:r>
            <a:endParaRPr lang="en-GB"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704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8749552"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III. CÔNG BỐ CƠ SỞ TIÊM CHỦNG</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8" name="Content Placeholder 2"/>
          <p:cNvSpPr txBox="1">
            <a:spLocks/>
          </p:cNvSpPr>
          <p:nvPr/>
        </p:nvSpPr>
        <p:spPr>
          <a:xfrm>
            <a:off x="131100" y="1109597"/>
            <a:ext cx="11809888" cy="54704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300"/>
              </a:spcBef>
              <a:spcAft>
                <a:spcPts val="300"/>
              </a:spcAft>
              <a:buFont typeface="Arial" panose="020B0604020202020204" pitchFamily="34" charset="0"/>
              <a:buNone/>
            </a:pPr>
            <a:r>
              <a:rPr lang="vi-VN">
                <a:solidFill>
                  <a:srgbClr val="2706EA"/>
                </a:solidFill>
                <a:latin typeface="Arial" panose="020B0604020202020204" pitchFamily="34" charset="0"/>
                <a:cs typeface="Arial" panose="020B0604020202020204" pitchFamily="34" charset="0"/>
              </a:rPr>
              <a:t>2. Mỗi cơ sở tiêm chủng được tổ chức từ một đến nhiều điểm tiêm chủng cố định và đều phải bảo đảm đủ diện tích, nhân sự, cơ sở vật chất và trang thiết bị.</a:t>
            </a:r>
          </a:p>
          <a:p>
            <a:pPr marL="0" indent="0" algn="just">
              <a:lnSpc>
                <a:spcPct val="120000"/>
              </a:lnSpc>
              <a:spcBef>
                <a:spcPts val="300"/>
              </a:spcBef>
              <a:spcAft>
                <a:spcPts val="300"/>
              </a:spcAft>
              <a:buFont typeface="Arial" panose="020B0604020202020204" pitchFamily="34" charset="0"/>
              <a:buNone/>
            </a:pPr>
            <a:r>
              <a:rPr lang="vi-VN">
                <a:solidFill>
                  <a:srgbClr val="2706EA"/>
                </a:solidFill>
                <a:latin typeface="Arial" panose="020B0604020202020204" pitchFamily="34" charset="0"/>
                <a:cs typeface="Arial" panose="020B0604020202020204" pitchFamily="34" charset="0"/>
              </a:rPr>
              <a:t>3. Tại mỗi điểm tiêm chủng phải có bản phân công nhiệm vụ cụ thể cho từng nhân viên.</a:t>
            </a:r>
          </a:p>
          <a:p>
            <a:pPr marL="0" indent="0" algn="just">
              <a:lnSpc>
                <a:spcPct val="120000"/>
              </a:lnSpc>
              <a:spcBef>
                <a:spcPts val="300"/>
              </a:spcBef>
              <a:spcAft>
                <a:spcPts val="300"/>
              </a:spcAft>
              <a:buFont typeface="Arial" panose="020B0604020202020204" pitchFamily="34" charset="0"/>
              <a:buNone/>
            </a:pPr>
            <a:r>
              <a:rPr lang="vi-VN">
                <a:solidFill>
                  <a:srgbClr val="2706EA"/>
                </a:solidFill>
                <a:latin typeface="Arial" panose="020B0604020202020204" pitchFamily="34" charset="0"/>
                <a:cs typeface="Arial" panose="020B0604020202020204" pitchFamily="34" charset="0"/>
              </a:rPr>
              <a:t>4. Bố trí điểm tiêm chủng bảo đảm nguyên tắc một chiều theo thứ tự như sau: Khu vực chờ trước tiêm chủng → Bàn đón tiếp, hướng dẫn → Bàn khám sàng lọc và tư vấn trước tiêm chủng → Bàn tiêm chủng → Bàn ghi chép, vào sổ tiêm chủng → Khu vực theo dõi và xử trí tai biến sau tiêm chủng.</a:t>
            </a:r>
            <a:r>
              <a:rPr lang="en-US">
                <a:solidFill>
                  <a:srgbClr val="2706EA"/>
                </a:solidFill>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 </a:t>
            </a:r>
            <a:r>
              <a:rPr lang="en-US" b="1">
                <a:solidFill>
                  <a:srgbClr val="C00000"/>
                </a:solidFill>
                <a:latin typeface="Arial" panose="020B0604020202020204" pitchFamily="34" charset="0"/>
                <a:cs typeface="Arial" panose="020B0604020202020204" pitchFamily="34" charset="0"/>
              </a:rPr>
              <a:t>(Điều 9, T</a:t>
            </a:r>
            <a:r>
              <a:rPr lang="vi-VN" b="1">
                <a:solidFill>
                  <a:srgbClr val="C00000"/>
                </a:solidFill>
                <a:latin typeface="Arial" panose="020B0604020202020204" pitchFamily="34" charset="0"/>
                <a:cs typeface="Arial" panose="020B0604020202020204" pitchFamily="34" charset="0"/>
              </a:rPr>
              <a:t>hông tư 34/2018/TT-BYT </a:t>
            </a:r>
            <a:r>
              <a:rPr lang="en-US" b="1">
                <a:solidFill>
                  <a:srgbClr val="C00000"/>
                </a:solidFill>
                <a:latin typeface="Arial" panose="020B0604020202020204" pitchFamily="34" charset="0"/>
                <a:cs typeface="Arial" panose="020B0604020202020204" pitchFamily="34" charset="0"/>
              </a:rPr>
              <a:t>)</a:t>
            </a:r>
            <a:endParaRPr lang="vi-VN" b="1">
              <a:solidFill>
                <a:srgbClr val="C00000"/>
              </a:solidFill>
              <a:latin typeface="Arial" panose="020B0604020202020204" pitchFamily="34" charset="0"/>
              <a:cs typeface="Arial" panose="020B0604020202020204" pitchFamily="34" charset="0"/>
            </a:endParaRPr>
          </a:p>
          <a:p>
            <a:pPr algn="just">
              <a:lnSpc>
                <a:spcPct val="120000"/>
              </a:lnSpc>
              <a:spcBef>
                <a:spcPts val="300"/>
              </a:spcBef>
              <a:spcAft>
                <a:spcPts val="300"/>
              </a:spcAft>
            </a:pPr>
            <a:endParaRPr lang="en-US" dirty="0"/>
          </a:p>
        </p:txBody>
      </p:sp>
    </p:spTree>
    <p:extLst>
      <p:ext uri="{BB962C8B-B14F-4D97-AF65-F5344CB8AC3E}">
        <p14:creationId xmlns:p14="http://schemas.microsoft.com/office/powerpoint/2010/main" val="14014983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746504" cy="5811838"/>
          </a:xfrm>
        </p:spPr>
        <p:txBody>
          <a:bodyPr>
            <a:normAutofit/>
          </a:bodyPr>
          <a:lstStyle/>
          <a:p>
            <a:pPr algn="ctr">
              <a:lnSpc>
                <a:spcPct val="150000"/>
              </a:lnSpc>
            </a:pPr>
            <a:r>
              <a:rPr lang="en-US" b="1">
                <a:latin typeface="Times New Roman" panose="02020603050405020304" pitchFamily="18" charset="0"/>
                <a:cs typeface="Times New Roman" panose="02020603050405020304" pitchFamily="18" charset="0"/>
              </a:rPr>
              <a:t>TÀI LIỆU HỘI NGHỊ</a:t>
            </a:r>
            <a:endParaRPr lang="en-GB"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50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082" y="365125"/>
            <a:ext cx="9596718" cy="510055"/>
          </a:xfrm>
        </p:spPr>
        <p:txBody>
          <a:bodyPr>
            <a:noAutofit/>
          </a:bodyPr>
          <a:lstStyle/>
          <a:p>
            <a:pPr algn="ctr"/>
            <a:r>
              <a:rPr lang="en-US" sz="3200" b="1" dirty="0">
                <a:solidFill>
                  <a:srgbClr val="0000CC"/>
                </a:solidFill>
                <a:latin typeface="Times New Roman" panose="02020603050405020304" pitchFamily="18" charset="0"/>
                <a:cs typeface="Times New Roman" panose="02020603050405020304" pitchFamily="18" charset="0"/>
              </a:rPr>
              <a:t>III. CÔNG BỐ CƠ SỞ TIÊM CHỦNG</a:t>
            </a:r>
            <a:endParaRPr lang="en-US" sz="3200" dirty="0"/>
          </a:p>
        </p:txBody>
      </p:sp>
      <p:pic>
        <p:nvPicPr>
          <p:cNvPr id="4" name="Picture 3"/>
          <p:cNvPicPr>
            <a:picLocks noChangeAspect="1"/>
          </p:cNvPicPr>
          <p:nvPr/>
        </p:nvPicPr>
        <p:blipFill>
          <a:blip r:embed="rId3"/>
          <a:stretch>
            <a:fillRect/>
          </a:stretch>
        </p:blipFill>
        <p:spPr>
          <a:xfrm>
            <a:off x="3841378" y="1314170"/>
            <a:ext cx="8078466" cy="5301783"/>
          </a:xfrm>
          <a:prstGeom prst="rect">
            <a:avLst/>
          </a:prstGeom>
        </p:spPr>
      </p:pic>
      <p:sp>
        <p:nvSpPr>
          <p:cNvPr id="5" name="Rounded Rectangle 4"/>
          <p:cNvSpPr/>
          <p:nvPr/>
        </p:nvSpPr>
        <p:spPr>
          <a:xfrm>
            <a:off x="131100" y="1073585"/>
            <a:ext cx="3710277" cy="55423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00CC"/>
                </a:solidFill>
                <a:latin typeface="Arial" panose="020B0604020202020204" pitchFamily="34" charset="0"/>
                <a:cs typeface="Arial" panose="020B0604020202020204" pitchFamily="34" charset="0"/>
              </a:rPr>
              <a:t>Trước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khi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thực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hiện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hoạt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động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tiêm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chủng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cơ</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sở</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tiêm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chủng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phải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gửi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văn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bản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thông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báo</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đủ</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điều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kiện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tiêm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chủng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theo</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mẫu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quy</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định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tại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Phụ</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lục</a:t>
            </a:r>
            <a:r>
              <a:rPr lang="en-US" sz="2400" dirty="0">
                <a:solidFill>
                  <a:srgbClr val="0000CC"/>
                </a:solidFill>
                <a:latin typeface="Arial" panose="020B0604020202020204" pitchFamily="34" charset="0"/>
                <a:cs typeface="Arial" panose="020B0604020202020204" pitchFamily="34" charset="0"/>
              </a:rPr>
              <a:t> ban </a:t>
            </a:r>
            <a:r>
              <a:rPr lang="en-US" sz="2400" dirty="0" err="1">
                <a:solidFill>
                  <a:srgbClr val="0000CC"/>
                </a:solidFill>
                <a:latin typeface="Arial" panose="020B0604020202020204" pitchFamily="34" charset="0"/>
                <a:cs typeface="Arial" panose="020B0604020202020204" pitchFamily="34" charset="0"/>
              </a:rPr>
              <a:t>hành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kèm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theo</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Nghị</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định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số</a:t>
            </a:r>
            <a:r>
              <a:rPr lang="en-US" sz="2400" dirty="0">
                <a:solidFill>
                  <a:srgbClr val="0000CC"/>
                </a:solidFill>
                <a:latin typeface="Arial" panose="020B0604020202020204" pitchFamily="34" charset="0"/>
                <a:cs typeface="Arial" panose="020B0604020202020204" pitchFamily="34" charset="0"/>
              </a:rPr>
              <a:t> 104/2016/NĐ-CP </a:t>
            </a:r>
            <a:r>
              <a:rPr lang="en-US" sz="2400" dirty="0" err="1">
                <a:solidFill>
                  <a:srgbClr val="0000CC"/>
                </a:solidFill>
                <a:latin typeface="Arial" panose="020B0604020202020204" pitchFamily="34" charset="0"/>
                <a:cs typeface="Arial" panose="020B0604020202020204" pitchFamily="34" charset="0"/>
              </a:rPr>
              <a:t>ngày</a:t>
            </a:r>
            <a:r>
              <a:rPr lang="en-US" sz="2400" dirty="0">
                <a:solidFill>
                  <a:srgbClr val="0000CC"/>
                </a:solidFill>
                <a:latin typeface="Arial" panose="020B0604020202020204" pitchFamily="34" charset="0"/>
                <a:cs typeface="Arial" panose="020B0604020202020204" pitchFamily="34" charset="0"/>
              </a:rPr>
              <a:t> 01/7/2016 </a:t>
            </a:r>
            <a:r>
              <a:rPr lang="en-US" sz="2400" dirty="0" err="1">
                <a:solidFill>
                  <a:srgbClr val="0000CC"/>
                </a:solidFill>
                <a:latin typeface="Arial" panose="020B0604020202020204" pitchFamily="34" charset="0"/>
                <a:cs typeface="Arial" panose="020B0604020202020204" pitchFamily="34" charset="0"/>
              </a:rPr>
              <a:t>của</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Chính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phủ</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về</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Sở</a:t>
            </a:r>
            <a:r>
              <a:rPr lang="en-US" sz="2400" dirty="0">
                <a:solidFill>
                  <a:srgbClr val="0000CC"/>
                </a:solidFill>
                <a:latin typeface="Arial" panose="020B0604020202020204" pitchFamily="34" charset="0"/>
                <a:cs typeface="Arial" panose="020B0604020202020204" pitchFamily="34" charset="0"/>
              </a:rPr>
              <a:t> Y </a:t>
            </a:r>
            <a:r>
              <a:rPr lang="en-US" sz="2400" dirty="0" err="1">
                <a:solidFill>
                  <a:srgbClr val="0000CC"/>
                </a:solidFill>
                <a:latin typeface="Arial" panose="020B0604020202020204" pitchFamily="34" charset="0"/>
                <a:cs typeface="Arial" panose="020B0604020202020204" pitchFamily="34" charset="0"/>
              </a:rPr>
              <a:t>tế</a:t>
            </a:r>
            <a:r>
              <a:rPr lang="en-US" sz="2400">
                <a:solidFill>
                  <a:srgbClr val="0000CC"/>
                </a:solidFill>
                <a:latin typeface="Arial" panose="020B0604020202020204" pitchFamily="34" charset="0"/>
                <a:cs typeface="Arial" panose="020B0604020202020204" pitchFamily="34" charset="0"/>
              </a:rPr>
              <a:t>: </a:t>
            </a:r>
            <a:endParaRPr lang="en-US" sz="2400" dirty="0">
              <a:solidFill>
                <a:srgbClr val="0000C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Tree>
    <p:extLst>
      <p:ext uri="{BB962C8B-B14F-4D97-AF65-F5344CB8AC3E}">
        <p14:creationId xmlns:p14="http://schemas.microsoft.com/office/powerpoint/2010/main" val="27986896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B49C9-2410-F090-E1E8-49B21E5AE973}"/>
            </a:ext>
          </a:extLst>
        </p:cNvPr>
        <p:cNvGrpSpPr/>
        <p:nvPr/>
      </p:nvGrpSpPr>
      <p:grpSpPr>
        <a:xfrm>
          <a:off x="0" y="0"/>
          <a:ext cx="0" cy="0"/>
          <a:chOff x="0" y="0"/>
          <a:chExt cx="0" cy="0"/>
        </a:xfrm>
      </p:grpSpPr>
      <p:pic>
        <p:nvPicPr>
          <p:cNvPr id="5" name="Picture 4" descr="A computer screen with a blue arrow&#10;&#10;Description automatically generated">
            <a:extLst>
              <a:ext uri="{FF2B5EF4-FFF2-40B4-BE49-F238E27FC236}">
                <a16:creationId xmlns:a16="http://schemas.microsoft.com/office/drawing/2014/main" id="{3956A40C-3A15-5481-E39A-195199DC26AE}"/>
              </a:ext>
            </a:extLst>
          </p:cNvPr>
          <p:cNvPicPr>
            <a:picLocks noChangeAspect="1"/>
          </p:cNvPicPr>
          <p:nvPr/>
        </p:nvPicPr>
        <p:blipFill>
          <a:blip r:embed="rId2"/>
          <a:srcRect b="3864"/>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25957558-BA29-84C7-8345-412D09877ED0}"/>
              </a:ext>
            </a:extLst>
          </p:cNvPr>
          <p:cNvSpPr txBox="1"/>
          <p:nvPr/>
        </p:nvSpPr>
        <p:spPr>
          <a:xfrm>
            <a:off x="112541" y="2195207"/>
            <a:ext cx="7104185" cy="3409075"/>
          </a:xfrm>
          <a:prstGeom prst="rect">
            <a:avLst/>
          </a:prstGeom>
          <a:noFill/>
        </p:spPr>
        <p:txBody>
          <a:bodyPr wrap="square" rtlCol="0">
            <a:spAutoFit/>
          </a:bodyPr>
          <a:lstStyle/>
          <a:p>
            <a:pPr algn="ctr">
              <a:lnSpc>
                <a:spcPct val="150000"/>
              </a:lnSpc>
            </a:pPr>
            <a:r>
              <a:rPr lang="en-US" sz="4000" b="1" dirty="0">
                <a:solidFill>
                  <a:srgbClr val="0000CC"/>
                </a:solidFill>
                <a:latin typeface="Times New Roman" panose="02020603050405020304" pitchFamily="18" charset="0"/>
                <a:cs typeface="Times New Roman" panose="02020603050405020304" pitchFamily="18" charset="0"/>
              </a:rPr>
              <a:t>PHẦN 4</a:t>
            </a:r>
          </a:p>
          <a:p>
            <a:pPr algn="ct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ỨNG DỤNG CÔNG NGHỆ THÔNG TIN, CHUYỂN ĐỔI SỐ TẠI TRẠM Y TẾ</a:t>
            </a:r>
          </a:p>
        </p:txBody>
      </p:sp>
      <p:pic>
        <p:nvPicPr>
          <p:cNvPr id="15" name="Picture 14" descr="A computer screen with a blue arrow&#10;&#10;Description automatically generated">
            <a:extLst>
              <a:ext uri="{FF2B5EF4-FFF2-40B4-BE49-F238E27FC236}">
                <a16:creationId xmlns:a16="http://schemas.microsoft.com/office/drawing/2014/main" id="{CF689113-CBE0-D387-7C51-C3A774589F20}"/>
              </a:ext>
            </a:extLst>
          </p:cNvPr>
          <p:cNvPicPr>
            <a:picLocks noChangeAspect="1"/>
          </p:cNvPicPr>
          <p:nvPr/>
        </p:nvPicPr>
        <p:blipFill>
          <a:blip r:embed="rId2"/>
          <a:srcRect l="77559" t="80438" b="3864"/>
          <a:stretch/>
        </p:blipFill>
        <p:spPr>
          <a:xfrm rot="10800000">
            <a:off x="-1" y="5737112"/>
            <a:ext cx="2735943" cy="1119606"/>
          </a:xfrm>
          <a:prstGeom prst="rect">
            <a:avLst/>
          </a:prstGeom>
        </p:spPr>
      </p:pic>
      <p:pic>
        <p:nvPicPr>
          <p:cNvPr id="8" name="Picture 7">
            <a:extLst>
              <a:ext uri="{FF2B5EF4-FFF2-40B4-BE49-F238E27FC236}">
                <a16:creationId xmlns:a16="http://schemas.microsoft.com/office/drawing/2014/main" id="{4076324C-264A-D3B3-BE41-D283FB901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8462" y="227012"/>
            <a:ext cx="2067949" cy="1742465"/>
          </a:xfrm>
          <a:prstGeom prst="rect">
            <a:avLst/>
          </a:prstGeom>
        </p:spPr>
      </p:pic>
    </p:spTree>
    <p:extLst>
      <p:ext uri="{BB962C8B-B14F-4D97-AF65-F5344CB8AC3E}">
        <p14:creationId xmlns:p14="http://schemas.microsoft.com/office/powerpoint/2010/main" val="41822190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10004610"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IV. ỨNG DỤNG CNTT, CHUYỂN ĐỔI SỐ TẠI TYT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9" name="Content Placeholder 2">
            <a:extLst>
              <a:ext uri="{FF2B5EF4-FFF2-40B4-BE49-F238E27FC236}">
                <a16:creationId xmlns:a16="http://schemas.microsoft.com/office/drawing/2014/main" id="{2C00F6BB-7EE9-A37C-2E60-FAAC6BC6BD4B}"/>
              </a:ext>
            </a:extLst>
          </p:cNvPr>
          <p:cNvSpPr txBox="1">
            <a:spLocks/>
          </p:cNvSpPr>
          <p:nvPr/>
        </p:nvSpPr>
        <p:spPr>
          <a:xfrm>
            <a:off x="207264" y="1145337"/>
            <a:ext cx="11777472" cy="52303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GB" b="1" dirty="0">
                <a:solidFill>
                  <a:srgbClr val="0000CC"/>
                </a:solidFill>
                <a:latin typeface="Arial" panose="020B0604020202020204" pitchFamily="34" charset="0"/>
                <a:cs typeface="Arial" panose="020B0604020202020204" pitchFamily="34" charset="0"/>
              </a:rPr>
              <a:t>1. </a:t>
            </a:r>
            <a:r>
              <a:rPr lang="en-GB" b="1" dirty="0" err="1">
                <a:solidFill>
                  <a:srgbClr val="0000CC"/>
                </a:solidFill>
                <a:latin typeface="Arial" panose="020B0604020202020204" pitchFamily="34" charset="0"/>
                <a:cs typeface="Arial" panose="020B0604020202020204" pitchFamily="34" charset="0"/>
              </a:rPr>
              <a:t>Hệ</a:t>
            </a:r>
            <a:r>
              <a:rPr lang="en-GB" b="1" dirty="0">
                <a:solidFill>
                  <a:srgbClr val="0000CC"/>
                </a:solidFill>
                <a:latin typeface="Arial" panose="020B0604020202020204" pitchFamily="34" charset="0"/>
                <a:cs typeface="Arial" panose="020B0604020202020204" pitchFamily="34" charset="0"/>
              </a:rPr>
              <a:t> </a:t>
            </a:r>
            <a:r>
              <a:rPr lang="en-GB" b="1" dirty="0" err="1">
                <a:solidFill>
                  <a:srgbClr val="0000CC"/>
                </a:solidFill>
                <a:latin typeface="Arial" panose="020B0604020202020204" pitchFamily="34" charset="0"/>
                <a:cs typeface="Arial" panose="020B0604020202020204" pitchFamily="34" charset="0"/>
              </a:rPr>
              <a:t>thống</a:t>
            </a:r>
            <a:r>
              <a:rPr lang="en-GB" b="1" dirty="0">
                <a:solidFill>
                  <a:srgbClr val="0000CC"/>
                </a:solidFill>
                <a:latin typeface="Arial" panose="020B0604020202020204" pitchFamily="34" charset="0"/>
                <a:cs typeface="Arial" panose="020B0604020202020204" pitchFamily="34" charset="0"/>
              </a:rPr>
              <a:t> </a:t>
            </a:r>
            <a:r>
              <a:rPr lang="en-GB" b="1" dirty="0" err="1">
                <a:solidFill>
                  <a:srgbClr val="0000CC"/>
                </a:solidFill>
                <a:latin typeface="Arial" panose="020B0604020202020204" pitchFamily="34" charset="0"/>
                <a:cs typeface="Arial" panose="020B0604020202020204" pitchFamily="34" charset="0"/>
              </a:rPr>
              <a:t>phần</a:t>
            </a:r>
            <a:r>
              <a:rPr lang="en-GB" b="1" dirty="0">
                <a:solidFill>
                  <a:srgbClr val="0000CC"/>
                </a:solidFill>
                <a:latin typeface="Arial" panose="020B0604020202020204" pitchFamily="34" charset="0"/>
                <a:cs typeface="Arial" panose="020B0604020202020204" pitchFamily="34" charset="0"/>
              </a:rPr>
              <a:t> </a:t>
            </a:r>
            <a:r>
              <a:rPr lang="en-GB" b="1" dirty="0" err="1">
                <a:solidFill>
                  <a:srgbClr val="0000CC"/>
                </a:solidFill>
                <a:latin typeface="Arial" panose="020B0604020202020204" pitchFamily="34" charset="0"/>
                <a:cs typeface="Arial" panose="020B0604020202020204" pitchFamily="34" charset="0"/>
              </a:rPr>
              <a:t>mềm</a:t>
            </a:r>
            <a:r>
              <a:rPr lang="en-GB" b="1" dirty="0">
                <a:solidFill>
                  <a:srgbClr val="0000CC"/>
                </a:solidFill>
                <a:latin typeface="Arial" panose="020B0604020202020204" pitchFamily="34" charset="0"/>
                <a:cs typeface="Arial" panose="020B0604020202020204" pitchFamily="34" charset="0"/>
              </a:rPr>
              <a:t> </a:t>
            </a:r>
            <a:r>
              <a:rPr lang="en-GB" b="1" dirty="0" err="1">
                <a:solidFill>
                  <a:srgbClr val="0000CC"/>
                </a:solidFill>
                <a:latin typeface="Arial" panose="020B0604020202020204" pitchFamily="34" charset="0"/>
                <a:cs typeface="Arial" panose="020B0604020202020204" pitchFamily="34" charset="0"/>
              </a:rPr>
              <a:t>tại</a:t>
            </a:r>
            <a:r>
              <a:rPr lang="en-GB" b="1" dirty="0">
                <a:solidFill>
                  <a:srgbClr val="0000CC"/>
                </a:solidFill>
                <a:latin typeface="Arial" panose="020B0604020202020204" pitchFamily="34" charset="0"/>
                <a:cs typeface="Arial" panose="020B0604020202020204" pitchFamily="34" charset="0"/>
              </a:rPr>
              <a:t> TYT</a:t>
            </a:r>
          </a:p>
          <a:p>
            <a:pPr algn="just">
              <a:lnSpc>
                <a:spcPct val="120000"/>
              </a:lnSpc>
              <a:spcBef>
                <a:spcPts val="0"/>
              </a:spcBef>
              <a:buFontTx/>
              <a:buChar char="-"/>
            </a:pPr>
            <a:r>
              <a:rPr lang="en-GB" dirty="0" err="1">
                <a:solidFill>
                  <a:srgbClr val="0000CC"/>
                </a:solidFill>
                <a:latin typeface="Arial" panose="020B0604020202020204" pitchFamily="34" charset="0"/>
                <a:cs typeface="Arial" panose="020B0604020202020204" pitchFamily="34" charset="0"/>
              </a:rPr>
              <a:t>Phần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mềm</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khám</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bệnh</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chữa</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bệnh</a:t>
            </a:r>
            <a:r>
              <a:rPr lang="en-GB" dirty="0">
                <a:solidFill>
                  <a:srgbClr val="0000CC"/>
                </a:solidFill>
                <a:latin typeface="Arial" panose="020B0604020202020204" pitchFamily="34" charset="0"/>
                <a:cs typeface="Arial" panose="020B0604020202020204" pitchFamily="34" charset="0"/>
              </a:rPr>
              <a:t> (HIS) </a:t>
            </a:r>
            <a:r>
              <a:rPr lang="en-GB" dirty="0" err="1">
                <a:solidFill>
                  <a:srgbClr val="0000CC"/>
                </a:solidFill>
                <a:latin typeface="Arial" panose="020B0604020202020204" pitchFamily="34" charset="0"/>
                <a:cs typeface="Arial" panose="020B0604020202020204" pitchFamily="34" charset="0"/>
              </a:rPr>
              <a:t>tiến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tới</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hồ</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sơ</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bệnh</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án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điện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tử</a:t>
            </a:r>
            <a:r>
              <a:rPr lang="en-GB" dirty="0">
                <a:solidFill>
                  <a:srgbClr val="0000CC"/>
                </a:solidFill>
                <a:latin typeface="Arial" panose="020B0604020202020204" pitchFamily="34" charset="0"/>
                <a:cs typeface="Arial" panose="020B0604020202020204" pitchFamily="34" charset="0"/>
              </a:rPr>
              <a:t>.</a:t>
            </a:r>
          </a:p>
          <a:p>
            <a:pPr algn="just">
              <a:lnSpc>
                <a:spcPct val="120000"/>
              </a:lnSpc>
              <a:spcBef>
                <a:spcPts val="0"/>
              </a:spcBef>
              <a:buFontTx/>
              <a:buChar char="-"/>
            </a:pPr>
            <a:r>
              <a:rPr lang="en-GB" dirty="0" err="1">
                <a:solidFill>
                  <a:srgbClr val="0000CC"/>
                </a:solidFill>
                <a:latin typeface="Arial" panose="020B0604020202020204" pitchFamily="34" charset="0"/>
                <a:cs typeface="Arial" panose="020B0604020202020204" pitchFamily="34" charset="0"/>
              </a:rPr>
              <a:t>Phần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mềm</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quản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lý</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tiêm</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chủng</a:t>
            </a:r>
            <a:r>
              <a:rPr lang="en-GB" dirty="0">
                <a:solidFill>
                  <a:srgbClr val="0000CC"/>
                </a:solidFill>
                <a:latin typeface="Arial" panose="020B0604020202020204" pitchFamily="34" charset="0"/>
                <a:cs typeface="Arial" panose="020B0604020202020204" pitchFamily="34" charset="0"/>
              </a:rPr>
              <a:t> (CDC </a:t>
            </a:r>
            <a:r>
              <a:rPr lang="en-GB" dirty="0" err="1">
                <a:solidFill>
                  <a:srgbClr val="0000CC"/>
                </a:solidFill>
                <a:latin typeface="Arial" panose="020B0604020202020204" pitchFamily="34" charset="0"/>
                <a:cs typeface="Arial" panose="020B0604020202020204" pitchFamily="34" charset="0"/>
              </a:rPr>
              <a:t>chỉ</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đạo</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hướng</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dẫn</a:t>
            </a:r>
            <a:r>
              <a:rPr lang="en-GB" dirty="0">
                <a:solidFill>
                  <a:srgbClr val="0000CC"/>
                </a:solidFill>
                <a:latin typeface="Arial" panose="020B0604020202020204" pitchFamily="34" charset="0"/>
                <a:cs typeface="Arial" panose="020B0604020202020204" pitchFamily="34" charset="0"/>
              </a:rPr>
              <a:t>)</a:t>
            </a:r>
          </a:p>
          <a:p>
            <a:pPr algn="just">
              <a:lnSpc>
                <a:spcPct val="120000"/>
              </a:lnSpc>
              <a:spcBef>
                <a:spcPts val="0"/>
              </a:spcBef>
              <a:buFontTx/>
              <a:buChar char="-"/>
            </a:pPr>
            <a:r>
              <a:rPr lang="en-GB" dirty="0" err="1">
                <a:solidFill>
                  <a:srgbClr val="0000CC"/>
                </a:solidFill>
                <a:latin typeface="Arial" panose="020B0604020202020204" pitchFamily="34" charset="0"/>
                <a:cs typeface="Arial" panose="020B0604020202020204" pitchFamily="34" charset="0"/>
              </a:rPr>
              <a:t>Phần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mềm</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kê</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đơn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thuốc</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điện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tử</a:t>
            </a:r>
            <a:r>
              <a:rPr lang="en-GB" dirty="0">
                <a:solidFill>
                  <a:srgbClr val="0000CC"/>
                </a:solidFill>
                <a:latin typeface="Arial" panose="020B0604020202020204" pitchFamily="34" charset="0"/>
                <a:cs typeface="Arial" panose="020B0604020202020204" pitchFamily="34" charset="0"/>
              </a:rPr>
              <a:t>.</a:t>
            </a:r>
          </a:p>
          <a:p>
            <a:pPr algn="just">
              <a:lnSpc>
                <a:spcPct val="120000"/>
              </a:lnSpc>
              <a:spcBef>
                <a:spcPts val="0"/>
              </a:spcBef>
              <a:buFontTx/>
              <a:buChar char="-"/>
            </a:pPr>
            <a:r>
              <a:rPr lang="en-GB" dirty="0" err="1">
                <a:solidFill>
                  <a:srgbClr val="0000CC"/>
                </a:solidFill>
                <a:latin typeface="Arial" panose="020B0604020202020204" pitchFamily="34" charset="0"/>
                <a:cs typeface="Arial" panose="020B0604020202020204" pitchFamily="34" charset="0"/>
              </a:rPr>
              <a:t>Phần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mềm</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hồ</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sơ</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sức</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khoẻ</a:t>
            </a:r>
            <a:endParaRPr lang="en-GB" dirty="0">
              <a:solidFill>
                <a:srgbClr val="0000CC"/>
              </a:solidFill>
              <a:latin typeface="Arial" panose="020B0604020202020204" pitchFamily="34" charset="0"/>
              <a:cs typeface="Arial" panose="020B0604020202020204" pitchFamily="34" charset="0"/>
            </a:endParaRPr>
          </a:p>
          <a:p>
            <a:pPr algn="just">
              <a:lnSpc>
                <a:spcPct val="120000"/>
              </a:lnSpc>
              <a:spcBef>
                <a:spcPts val="0"/>
              </a:spcBef>
              <a:buFontTx/>
              <a:buChar char="-"/>
            </a:pPr>
            <a:r>
              <a:rPr lang="en-GB" dirty="0">
                <a:solidFill>
                  <a:srgbClr val="0000CC"/>
                </a:solidFill>
                <a:latin typeface="Arial" panose="020B0604020202020204" pitchFamily="34" charset="0"/>
                <a:cs typeface="Arial" panose="020B0604020202020204" pitchFamily="34" charset="0"/>
              </a:rPr>
              <a:t>Liên </a:t>
            </a:r>
            <a:r>
              <a:rPr lang="en-GB" dirty="0" err="1">
                <a:solidFill>
                  <a:srgbClr val="0000CC"/>
                </a:solidFill>
                <a:latin typeface="Arial" panose="020B0604020202020204" pitchFamily="34" charset="0"/>
                <a:cs typeface="Arial" panose="020B0604020202020204" pitchFamily="34" charset="0"/>
              </a:rPr>
              <a:t>thông</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dữ</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liệu</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trên</a:t>
            </a:r>
            <a:r>
              <a:rPr lang="en-GB" dirty="0">
                <a:solidFill>
                  <a:srgbClr val="0000CC"/>
                </a:solidFill>
                <a:latin typeface="Arial" panose="020B0604020202020204" pitchFamily="34" charset="0"/>
                <a:cs typeface="Arial" panose="020B0604020202020204" pitchFamily="34" charset="0"/>
              </a:rPr>
              <a:t> </a:t>
            </a:r>
            <a:r>
              <a:rPr lang="en-GB" dirty="0" err="1">
                <a:solidFill>
                  <a:srgbClr val="0000CC"/>
                </a:solidFill>
                <a:latin typeface="Arial" panose="020B0604020202020204" pitchFamily="34" charset="0"/>
                <a:cs typeface="Arial" panose="020B0604020202020204" pitchFamily="34" charset="0"/>
              </a:rPr>
              <a:t>VNeID</a:t>
            </a:r>
            <a:r>
              <a:rPr lang="en-GB" dirty="0">
                <a:solidFill>
                  <a:srgbClr val="0000CC"/>
                </a:solidFill>
                <a:latin typeface="Arial" panose="020B0604020202020204" pitchFamily="34" charset="0"/>
                <a:cs typeface="Arial" panose="020B0604020202020204" pitchFamily="34" charset="0"/>
              </a:rPr>
              <a:t>.</a:t>
            </a:r>
          </a:p>
          <a:p>
            <a:pPr algn="just">
              <a:lnSpc>
                <a:spcPct val="120000"/>
              </a:lnSpc>
              <a:spcBef>
                <a:spcPts val="0"/>
              </a:spcBef>
              <a:buFontTx/>
              <a:buChar char="-"/>
            </a:pPr>
            <a:r>
              <a:rPr lang="en-US" dirty="0" err="1">
                <a:solidFill>
                  <a:srgbClr val="0000CC"/>
                </a:solidFill>
                <a:latin typeface="Arial" panose="020B0604020202020204" pitchFamily="34" charset="0"/>
                <a:cs typeface="Arial" panose="020B0604020202020204" pitchFamily="34" charset="0"/>
              </a:rPr>
              <a:t>Phần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mềm</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quản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lý</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bệnh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không</a:t>
            </a:r>
            <a:r>
              <a:rPr lang="en-US" dirty="0">
                <a:solidFill>
                  <a:srgbClr val="0000CC"/>
                </a:solidFill>
                <a:latin typeface="Arial" panose="020B0604020202020204" pitchFamily="34" charset="0"/>
                <a:cs typeface="Arial" panose="020B0604020202020204" pitchFamily="34" charset="0"/>
              </a:rPr>
              <a:t> </a:t>
            </a:r>
            <a:r>
              <a:rPr lang="en-US" err="1">
                <a:solidFill>
                  <a:srgbClr val="0000CC"/>
                </a:solidFill>
                <a:latin typeface="Arial" panose="020B0604020202020204" pitchFamily="34" charset="0"/>
                <a:cs typeface="Arial" panose="020B0604020202020204" pitchFamily="34" charset="0"/>
              </a:rPr>
              <a:t>lây</a:t>
            </a:r>
            <a:r>
              <a:rPr lang="en-US">
                <a:solidFill>
                  <a:srgbClr val="0000CC"/>
                </a:solidFill>
                <a:latin typeface="Arial" panose="020B0604020202020204" pitchFamily="34" charset="0"/>
                <a:cs typeface="Arial" panose="020B0604020202020204" pitchFamily="34" charset="0"/>
              </a:rPr>
              <a:t> </a:t>
            </a:r>
            <a:r>
              <a:rPr lang="en-US" smtClean="0">
                <a:solidFill>
                  <a:srgbClr val="0000CC"/>
                </a:solidFill>
                <a:latin typeface="Arial" panose="020B0604020202020204" pitchFamily="34" charset="0"/>
                <a:cs typeface="Arial" panose="020B0604020202020204" pitchFamily="34" charset="0"/>
              </a:rPr>
              <a:t>nhiễm</a:t>
            </a:r>
          </a:p>
          <a:p>
            <a:pPr algn="just">
              <a:lnSpc>
                <a:spcPct val="120000"/>
              </a:lnSpc>
              <a:spcBef>
                <a:spcPts val="0"/>
              </a:spcBef>
              <a:buFontTx/>
              <a:buChar char="-"/>
            </a:pPr>
            <a:r>
              <a:rPr lang="en-US" smtClean="0">
                <a:solidFill>
                  <a:srgbClr val="0000CC"/>
                </a:solidFill>
                <a:latin typeface="Arial" panose="020B0604020202020204" pitchFamily="34" charset="0"/>
                <a:cs typeface="Arial" panose="020B0604020202020204" pitchFamily="34" charset="0"/>
              </a:rPr>
              <a:t>Phần mềm Hệ thống quản lý quốc gia về hành nghề và hoạt động KBCB</a:t>
            </a:r>
            <a:endParaRPr lang="en-US" dirty="0">
              <a:solidFill>
                <a:srgbClr val="0000CC"/>
              </a:solidFill>
              <a:latin typeface="Arial" panose="020B0604020202020204" pitchFamily="34" charset="0"/>
              <a:cs typeface="Arial" panose="020B0604020202020204" pitchFamily="34" charset="0"/>
            </a:endParaRPr>
          </a:p>
          <a:p>
            <a:pPr algn="just">
              <a:lnSpc>
                <a:spcPct val="120000"/>
              </a:lnSpc>
              <a:spcBef>
                <a:spcPts val="0"/>
              </a:spcBef>
              <a:buFontTx/>
              <a:buChar char="-"/>
            </a:pPr>
            <a:r>
              <a:rPr lang="en-US" dirty="0">
                <a:solidFill>
                  <a:srgbClr val="0000CC"/>
                </a:solidFill>
                <a:latin typeface="Arial" panose="020B0604020202020204" pitchFamily="34" charset="0"/>
                <a:cs typeface="Arial" panose="020B0604020202020204" pitchFamily="34" charset="0"/>
              </a:rPr>
              <a:t>….</a:t>
            </a:r>
            <a:endParaRPr lang="en-GB"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123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10004610"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IV. ỨNG DỤNG CNTT, CHUYỂN ĐỔI SỐ TẠI TYT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8" name="Content Placeholder 2">
            <a:extLst>
              <a:ext uri="{FF2B5EF4-FFF2-40B4-BE49-F238E27FC236}">
                <a16:creationId xmlns:a16="http://schemas.microsoft.com/office/drawing/2014/main" id="{93602E24-822F-802B-33CC-87EF7570EF3F}"/>
              </a:ext>
            </a:extLst>
          </p:cNvPr>
          <p:cNvSpPr txBox="1">
            <a:spLocks/>
          </p:cNvSpPr>
          <p:nvPr/>
        </p:nvSpPr>
        <p:spPr>
          <a:xfrm>
            <a:off x="207264" y="1181195"/>
            <a:ext cx="11777472" cy="5230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b="1" dirty="0">
                <a:solidFill>
                  <a:srgbClr val="0000CC"/>
                </a:solidFill>
                <a:latin typeface="Times New Roman" panose="02020603050405020304" pitchFamily="18" charset="0"/>
                <a:cs typeface="Times New Roman" panose="02020603050405020304" pitchFamily="18" charset="0"/>
              </a:rPr>
              <a:t>2. </a:t>
            </a:r>
            <a:r>
              <a:rPr lang="en-US" b="1" dirty="0" err="1">
                <a:solidFill>
                  <a:srgbClr val="2A12BA"/>
                </a:solidFill>
                <a:latin typeface="Times New Roman" panose="02020603050405020304" pitchFamily="18" charset="0"/>
                <a:cs typeface="Times New Roman" panose="02020603050405020304" pitchFamily="18" charset="0"/>
              </a:rPr>
              <a:t>Ký</a:t>
            </a:r>
            <a:r>
              <a:rPr lang="en-US" b="1" dirty="0">
                <a:solidFill>
                  <a:srgbClr val="2A12BA"/>
                </a:solidFill>
                <a:latin typeface="Times New Roman" panose="02020603050405020304" pitchFamily="18" charset="0"/>
                <a:cs typeface="Times New Roman" panose="02020603050405020304" pitchFamily="18" charset="0"/>
              </a:rPr>
              <a:t> </a:t>
            </a:r>
            <a:r>
              <a:rPr lang="en-US" b="1" dirty="0" err="1">
                <a:solidFill>
                  <a:srgbClr val="2A12BA"/>
                </a:solidFill>
                <a:latin typeface="Times New Roman" panose="02020603050405020304" pitchFamily="18" charset="0"/>
                <a:cs typeface="Times New Roman" panose="02020603050405020304" pitchFamily="18" charset="0"/>
              </a:rPr>
              <a:t>số</a:t>
            </a:r>
            <a:r>
              <a:rPr lang="en-US" b="1" dirty="0">
                <a:solidFill>
                  <a:srgbClr val="2A12BA"/>
                </a:solidFill>
                <a:latin typeface="Times New Roman" panose="02020603050405020304" pitchFamily="18" charset="0"/>
                <a:cs typeface="Times New Roman" panose="02020603050405020304" pitchFamily="18" charset="0"/>
              </a:rPr>
              <a:t> </a:t>
            </a:r>
            <a:r>
              <a:rPr lang="en-US" b="1" dirty="0" err="1">
                <a:solidFill>
                  <a:srgbClr val="2A12BA"/>
                </a:solidFill>
                <a:latin typeface="Times New Roman" panose="02020603050405020304" pitchFamily="18" charset="0"/>
                <a:cs typeface="Times New Roman" panose="02020603050405020304" pitchFamily="18" charset="0"/>
              </a:rPr>
              <a:t>dữ</a:t>
            </a:r>
            <a:r>
              <a:rPr lang="en-US" b="1" dirty="0">
                <a:solidFill>
                  <a:srgbClr val="2A12BA"/>
                </a:solidFill>
                <a:latin typeface="Times New Roman" panose="02020603050405020304" pitchFamily="18" charset="0"/>
                <a:cs typeface="Times New Roman" panose="02020603050405020304" pitchFamily="18" charset="0"/>
              </a:rPr>
              <a:t> </a:t>
            </a:r>
            <a:r>
              <a:rPr lang="en-US" b="1" dirty="0" err="1">
                <a:solidFill>
                  <a:srgbClr val="2A12BA"/>
                </a:solidFill>
                <a:latin typeface="Times New Roman" panose="02020603050405020304" pitchFamily="18" charset="0"/>
                <a:cs typeface="Times New Roman" panose="02020603050405020304" pitchFamily="18" charset="0"/>
              </a:rPr>
              <a:t>liệu</a:t>
            </a:r>
            <a:r>
              <a:rPr lang="en-US" b="1" dirty="0">
                <a:solidFill>
                  <a:srgbClr val="2A12BA"/>
                </a:solidFill>
                <a:latin typeface="Times New Roman" panose="02020603050405020304" pitchFamily="18" charset="0"/>
                <a:cs typeface="Times New Roman" panose="02020603050405020304" pitchFamily="18" charset="0"/>
              </a:rPr>
              <a:t> </a:t>
            </a:r>
            <a:r>
              <a:rPr lang="en-US" b="1" dirty="0" err="1">
                <a:solidFill>
                  <a:srgbClr val="2A12BA"/>
                </a:solidFill>
                <a:latin typeface="Times New Roman" panose="02020603050405020304" pitchFamily="18" charset="0"/>
                <a:cs typeface="Times New Roman" panose="02020603050405020304" pitchFamily="18" charset="0"/>
              </a:rPr>
              <a:t>điện</a:t>
            </a:r>
            <a:r>
              <a:rPr lang="en-US" b="1" dirty="0">
                <a:solidFill>
                  <a:srgbClr val="2A12BA"/>
                </a:solidFill>
                <a:latin typeface="Times New Roman" panose="02020603050405020304" pitchFamily="18" charset="0"/>
                <a:cs typeface="Times New Roman" panose="02020603050405020304" pitchFamily="18" charset="0"/>
              </a:rPr>
              <a:t> </a:t>
            </a:r>
            <a:r>
              <a:rPr lang="en-US" b="1" dirty="0" err="1">
                <a:solidFill>
                  <a:srgbClr val="2A12BA"/>
                </a:solidFill>
                <a:latin typeface="Times New Roman" panose="02020603050405020304" pitchFamily="18" charset="0"/>
                <a:cs typeface="Times New Roman" panose="02020603050405020304" pitchFamily="18" charset="0"/>
              </a:rPr>
              <a:t>tử</a:t>
            </a:r>
            <a:r>
              <a:rPr lang="en-US" b="1" dirty="0">
                <a:solidFill>
                  <a:srgbClr val="2A12BA"/>
                </a:solidFill>
                <a:latin typeface="Times New Roman" panose="02020603050405020304" pitchFamily="18" charset="0"/>
                <a:cs typeface="Times New Roman" panose="02020603050405020304" pitchFamily="18" charset="0"/>
              </a:rPr>
              <a:t> chi </a:t>
            </a:r>
            <a:r>
              <a:rPr lang="en-US" b="1" dirty="0" err="1">
                <a:solidFill>
                  <a:srgbClr val="2A12BA"/>
                </a:solidFill>
                <a:latin typeface="Times New Roman" panose="02020603050405020304" pitchFamily="18" charset="0"/>
                <a:cs typeface="Times New Roman" panose="02020603050405020304" pitchFamily="18" charset="0"/>
              </a:rPr>
              <a:t>phí</a:t>
            </a:r>
            <a:r>
              <a:rPr lang="en-US" b="1" dirty="0">
                <a:solidFill>
                  <a:srgbClr val="2A12BA"/>
                </a:solidFill>
                <a:latin typeface="Times New Roman" panose="02020603050405020304" pitchFamily="18" charset="0"/>
                <a:cs typeface="Times New Roman" panose="02020603050405020304" pitchFamily="18" charset="0"/>
              </a:rPr>
              <a:t> KCB BHYT (</a:t>
            </a:r>
            <a:r>
              <a:rPr lang="en-US" b="1" dirty="0" err="1">
                <a:solidFill>
                  <a:srgbClr val="2A12BA"/>
                </a:solidFill>
                <a:latin typeface="Times New Roman" panose="02020603050405020304" pitchFamily="18" charset="0"/>
                <a:cs typeface="Times New Roman" panose="02020603050405020304" pitchFamily="18" charset="0"/>
              </a:rPr>
              <a:t>dữ</a:t>
            </a:r>
            <a:r>
              <a:rPr lang="en-US" b="1" dirty="0">
                <a:solidFill>
                  <a:srgbClr val="2A12BA"/>
                </a:solidFill>
                <a:latin typeface="Times New Roman" panose="02020603050405020304" pitchFamily="18" charset="0"/>
                <a:cs typeface="Times New Roman" panose="02020603050405020304" pitchFamily="18" charset="0"/>
              </a:rPr>
              <a:t> </a:t>
            </a:r>
            <a:r>
              <a:rPr lang="en-US" b="1" dirty="0" err="1">
                <a:solidFill>
                  <a:srgbClr val="2A12BA"/>
                </a:solidFill>
                <a:latin typeface="Times New Roman" panose="02020603050405020304" pitchFamily="18" charset="0"/>
                <a:cs typeface="Times New Roman" panose="02020603050405020304" pitchFamily="18" charset="0"/>
              </a:rPr>
              <a:t>liệu</a:t>
            </a:r>
            <a:r>
              <a:rPr lang="en-US" b="1" dirty="0">
                <a:solidFill>
                  <a:srgbClr val="2A12BA"/>
                </a:solidFill>
                <a:latin typeface="Times New Roman" panose="02020603050405020304" pitchFamily="18" charset="0"/>
                <a:cs typeface="Times New Roman" panose="02020603050405020304" pitchFamily="18" charset="0"/>
              </a:rPr>
              <a:t> XML)</a:t>
            </a:r>
          </a:p>
          <a:p>
            <a:pPr marL="0" indent="0" algn="just">
              <a:lnSpc>
                <a:spcPct val="120000"/>
              </a:lnSpc>
              <a:spcBef>
                <a:spcPts val="600"/>
              </a:spcBef>
              <a:buFont typeface="Arial" panose="020B0604020202020204" pitchFamily="34" charset="0"/>
              <a:buNone/>
            </a:pPr>
            <a:r>
              <a:rPr lang="vi-VN" dirty="0">
                <a:latin typeface="Times New Roman" panose="02020603050405020304" pitchFamily="18" charset="0"/>
                <a:cs typeface="Times New Roman" panose="02020603050405020304" pitchFamily="18" charset="0"/>
              </a:rPr>
              <a:t>- Khoản 9 Điều 69 Nghị định số 188/2025/NĐ-CP quy </a:t>
            </a:r>
            <a:r>
              <a:rPr lang="vi-VN">
                <a:latin typeface="Times New Roman" panose="02020603050405020304" pitchFamily="18" charset="0"/>
                <a:cs typeface="Times New Roman" panose="02020603050405020304" pitchFamily="18" charset="0"/>
              </a:rPr>
              <a:t>định </a:t>
            </a:r>
            <a:r>
              <a:rPr lang="vi-VN" smtClean="0">
                <a:latin typeface="Times New Roman" panose="02020603050405020304" pitchFamily="18" charset="0"/>
                <a:cs typeface="Times New Roman" panose="02020603050405020304" pitchFamily="18" charset="0"/>
              </a:rPr>
              <a:t>vi</a:t>
            </a:r>
            <a:r>
              <a:rPr lang="en-US" smtClean="0">
                <a:latin typeface="Times New Roman" panose="02020603050405020304" pitchFamily="18" charset="0"/>
                <a:cs typeface="Times New Roman" panose="02020603050405020304" pitchFamily="18" charset="0"/>
              </a:rPr>
              <a:t>ệc</a:t>
            </a:r>
            <a:r>
              <a:rPr lang="vi-VN"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triển khai xác </a:t>
            </a:r>
            <a:r>
              <a:rPr lang="vi-VN">
                <a:latin typeface="Times New Roman" panose="02020603050405020304" pitchFamily="18" charset="0"/>
                <a:cs typeface="Times New Roman" panose="02020603050405020304" pitchFamily="18" charset="0"/>
              </a:rPr>
              <a:t>thực </a:t>
            </a:r>
            <a:r>
              <a:rPr lang="vi-VN" smtClean="0">
                <a:latin typeface="Times New Roman" panose="02020603050405020304" pitchFamily="18" charset="0"/>
                <a:cs typeface="Times New Roman" panose="02020603050405020304" pitchFamily="18" charset="0"/>
              </a:rPr>
              <a:t>dữ</a:t>
            </a:r>
            <a:r>
              <a:rPr lang="en-US" smtClean="0">
                <a:latin typeface="Times New Roman" panose="02020603050405020304" pitchFamily="18" charset="0"/>
                <a:cs typeface="Times New Roman" panose="02020603050405020304" pitchFamily="18" charset="0"/>
              </a:rPr>
              <a:t> liệu điện</a:t>
            </a:r>
            <a:r>
              <a:rPr lang="vi-VN"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tử chi phí KCB BHYT </a:t>
            </a:r>
            <a:r>
              <a:rPr lang="vi-VN" b="1">
                <a:latin typeface="Times New Roman" panose="02020603050405020304" pitchFamily="18" charset="0"/>
                <a:cs typeface="Times New Roman" panose="02020603050405020304" pitchFamily="18" charset="0"/>
              </a:rPr>
              <a:t>thực </a:t>
            </a:r>
            <a:r>
              <a:rPr lang="en-US" b="1" smtClean="0">
                <a:latin typeface="Times New Roman" panose="02020603050405020304" pitchFamily="18" charset="0"/>
                <a:cs typeface="Times New Roman" panose="02020603050405020304" pitchFamily="18" charset="0"/>
              </a:rPr>
              <a:t>hiện chậm nhất </a:t>
            </a:r>
            <a:r>
              <a:rPr lang="vi-VN" b="1" smtClean="0">
                <a:latin typeface="Times New Roman" panose="02020603050405020304" pitchFamily="18" charset="0"/>
                <a:cs typeface="Times New Roman" panose="02020603050405020304" pitchFamily="18" charset="0"/>
              </a:rPr>
              <a:t>từ </a:t>
            </a:r>
            <a:r>
              <a:rPr lang="vi-VN" b="1" dirty="0">
                <a:latin typeface="Times New Roman" panose="02020603050405020304" pitchFamily="18" charset="0"/>
                <a:cs typeface="Times New Roman" panose="02020603050405020304" pitchFamily="18" charset="0"/>
              </a:rPr>
              <a:t>ngày 01/01/2026</a:t>
            </a:r>
            <a:r>
              <a:rPr lang="en-US" b="1" dirty="0">
                <a:latin typeface="Times New Roman" panose="02020603050405020304" pitchFamily="18" charset="0"/>
                <a:cs typeface="Times New Roman" panose="02020603050405020304" pitchFamily="18" charset="0"/>
              </a:rPr>
              <a:t>; </a:t>
            </a:r>
          </a:p>
          <a:p>
            <a:pPr algn="just">
              <a:lnSpc>
                <a:spcPct val="120000"/>
              </a:lnSpc>
              <a:spcBef>
                <a:spcPts val="600"/>
              </a:spcBef>
              <a:buFontTx/>
              <a:buChar char="-"/>
            </a:pPr>
            <a:r>
              <a:rPr lang="en-US" smtClean="0">
                <a:latin typeface="Times New Roman" panose="02020603050405020304" pitchFamily="18" charset="0"/>
                <a:cs typeface="Times New Roman" panose="02020603050405020304" pitchFamily="18" charset="0"/>
              </a:rPr>
              <a:t>Đến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01/01/2026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188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toàn</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tỉnh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quy</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định.</a:t>
            </a:r>
            <a:endParaRPr lang="en-US" dirty="0">
              <a:latin typeface="Times New Roman" panose="02020603050405020304" pitchFamily="18" charset="0"/>
              <a:cs typeface="Times New Roman" panose="02020603050405020304" pitchFamily="18" charset="0"/>
            </a:endParaRPr>
          </a:p>
          <a:p>
            <a:pPr algn="just">
              <a:lnSpc>
                <a:spcPct val="120000"/>
              </a:lnSpc>
              <a:spcBef>
                <a:spcPts val="600"/>
              </a:spcBef>
              <a:buFontTx/>
              <a:buChar char="-"/>
            </a:pP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17/01/2026,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CV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209/SYT-TCHC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ký</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số</a:t>
            </a:r>
          </a:p>
          <a:p>
            <a:pPr marL="0" indent="0" algn="just">
              <a:lnSpc>
                <a:spcPct val="120000"/>
              </a:lnSpc>
              <a:spcBef>
                <a:spcPts val="600"/>
              </a:spcBef>
              <a:buNone/>
            </a:pPr>
            <a:r>
              <a:rPr lang="en-US" b="1" i="1">
                <a:solidFill>
                  <a:srgbClr val="2A12BA"/>
                </a:solidFill>
                <a:latin typeface="Times New Roman" panose="02020603050405020304" pitchFamily="18" charset="0"/>
                <a:cs typeface="Times New Roman" panose="02020603050405020304" pitchFamily="18" charset="0"/>
              </a:rPr>
              <a:t>Do đó, Đề nghị các cơ sở KCB khẩn trương thực hiện </a:t>
            </a:r>
            <a:r>
              <a:rPr lang="vi-VN" b="1" i="1">
                <a:solidFill>
                  <a:srgbClr val="2A12BA"/>
                </a:solidFill>
                <a:latin typeface="Times New Roman" panose="02020603050405020304" pitchFamily="18" charset="0"/>
                <a:cs typeface="Times New Roman" panose="02020603050405020304" pitchFamily="18" charset="0"/>
              </a:rPr>
              <a:t>ký số XML</a:t>
            </a:r>
            <a:r>
              <a:rPr lang="en-US" b="1" i="1">
                <a:solidFill>
                  <a:srgbClr val="2A12BA"/>
                </a:solidFill>
                <a:latin typeface="Times New Roman" panose="02020603050405020304" pitchFamily="18" charset="0"/>
                <a:cs typeface="Times New Roman" panose="02020603050405020304" pitchFamily="18" charset="0"/>
              </a:rPr>
              <a:t> đảm bảo theo đúng các quy định.</a:t>
            </a:r>
            <a:endParaRPr lang="vi-VN">
              <a:latin typeface="Times New Roman" panose="02020603050405020304" pitchFamily="18" charset="0"/>
              <a:cs typeface="Times New Roman" panose="02020603050405020304" pitchFamily="18" charset="0"/>
            </a:endParaRPr>
          </a:p>
          <a:p>
            <a:pPr algn="just">
              <a:lnSpc>
                <a:spcPct val="120000"/>
              </a:lnSpc>
              <a:spcBef>
                <a:spcPts val="600"/>
              </a:spcBef>
              <a:buFontTx/>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81562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10004610"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IV. ỨNG DỤNG CNTT, CHUYỂN ĐỔI SỐ TẠI TYT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9" name="Content Placeholder 2">
            <a:extLst>
              <a:ext uri="{FF2B5EF4-FFF2-40B4-BE49-F238E27FC236}">
                <a16:creationId xmlns:a16="http://schemas.microsoft.com/office/drawing/2014/main" id="{4B10F22E-B1F5-0CD8-A6AF-98AAEA3BD7FB}"/>
              </a:ext>
            </a:extLst>
          </p:cNvPr>
          <p:cNvSpPr txBox="1">
            <a:spLocks/>
          </p:cNvSpPr>
          <p:nvPr/>
        </p:nvSpPr>
        <p:spPr>
          <a:xfrm>
            <a:off x="207264" y="1214240"/>
            <a:ext cx="11777472" cy="5230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spcAft>
                <a:spcPts val="600"/>
              </a:spcAft>
              <a:buFont typeface="Arial" panose="020B0604020202020204" pitchFamily="34" charset="0"/>
              <a:buNone/>
            </a:pPr>
            <a:r>
              <a:rPr lang="en-GB" b="1" dirty="0">
                <a:solidFill>
                  <a:srgbClr val="2706EA"/>
                </a:solidFill>
                <a:latin typeface="Arial" panose="020B0604020202020204" pitchFamily="34" charset="0"/>
                <a:cs typeface="Arial" panose="020B0604020202020204" pitchFamily="34" charset="0"/>
              </a:rPr>
              <a:t>3. </a:t>
            </a:r>
            <a:r>
              <a:rPr lang="en-GB" b="1" dirty="0" err="1">
                <a:solidFill>
                  <a:srgbClr val="2706EA"/>
                </a:solidFill>
                <a:latin typeface="Arial" panose="020B0604020202020204" pitchFamily="34" charset="0"/>
                <a:cs typeface="Arial" panose="020B0604020202020204" pitchFamily="34" charset="0"/>
              </a:rPr>
              <a:t>Triển</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khai</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thực</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hiện</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tốt</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các</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nội</a:t>
            </a:r>
            <a:r>
              <a:rPr lang="en-GB" b="1" dirty="0">
                <a:solidFill>
                  <a:srgbClr val="2706EA"/>
                </a:solidFill>
                <a:latin typeface="Arial" panose="020B0604020202020204" pitchFamily="34" charset="0"/>
                <a:cs typeface="Arial" panose="020B0604020202020204" pitchFamily="34" charset="0"/>
              </a:rPr>
              <a:t> dung </a:t>
            </a:r>
            <a:r>
              <a:rPr lang="en-GB" b="1" dirty="0" err="1">
                <a:solidFill>
                  <a:srgbClr val="2706EA"/>
                </a:solidFill>
                <a:latin typeface="Arial" panose="020B0604020202020204" pitchFamily="34" charset="0"/>
                <a:cs typeface="Arial" panose="020B0604020202020204" pitchFamily="34" charset="0"/>
              </a:rPr>
              <a:t>của</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Đề</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án</a:t>
            </a:r>
            <a:r>
              <a:rPr lang="en-GB" b="1" dirty="0">
                <a:solidFill>
                  <a:srgbClr val="2706EA"/>
                </a:solidFill>
                <a:latin typeface="Arial" panose="020B0604020202020204" pitchFamily="34" charset="0"/>
                <a:cs typeface="Arial" panose="020B0604020202020204" pitchFamily="34" charset="0"/>
              </a:rPr>
              <a:t> 06</a:t>
            </a:r>
          </a:p>
          <a:p>
            <a:pPr algn="just">
              <a:lnSpc>
                <a:spcPct val="150000"/>
              </a:lnSpc>
              <a:spcBef>
                <a:spcPts val="600"/>
              </a:spcBef>
              <a:spcAft>
                <a:spcPts val="600"/>
              </a:spcAft>
              <a:buFontTx/>
              <a:buChar char="-"/>
            </a:pPr>
            <a:r>
              <a:rPr lang="en-GB" dirty="0" err="1">
                <a:solidFill>
                  <a:srgbClr val="2706EA"/>
                </a:solidFill>
                <a:latin typeface="Arial" panose="020B0604020202020204" pitchFamily="34" charset="0"/>
                <a:cs typeface="Arial" panose="020B0604020202020204" pitchFamily="34" charset="0"/>
              </a:rPr>
              <a:t>Khám</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bệnh</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chữa</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bệnh</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bằng</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căn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cước</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công</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dân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căn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cước</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có</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gắn</a:t>
            </a:r>
            <a:r>
              <a:rPr lang="en-GB" dirty="0">
                <a:solidFill>
                  <a:srgbClr val="2706EA"/>
                </a:solidFill>
                <a:latin typeface="Arial" panose="020B0604020202020204" pitchFamily="34" charset="0"/>
                <a:cs typeface="Arial" panose="020B0604020202020204" pitchFamily="34" charset="0"/>
              </a:rPr>
              <a:t> chip</a:t>
            </a:r>
          </a:p>
          <a:p>
            <a:pPr algn="just">
              <a:lnSpc>
                <a:spcPct val="150000"/>
              </a:lnSpc>
              <a:spcBef>
                <a:spcPts val="600"/>
              </a:spcBef>
              <a:spcAft>
                <a:spcPts val="600"/>
              </a:spcAft>
              <a:buFontTx/>
              <a:buChar char="-"/>
            </a:pPr>
            <a:r>
              <a:rPr lang="en-GB" dirty="0" err="1">
                <a:solidFill>
                  <a:srgbClr val="2706EA"/>
                </a:solidFill>
                <a:latin typeface="Arial" panose="020B0604020202020204" pitchFamily="34" charset="0"/>
                <a:cs typeface="Arial" panose="020B0604020202020204" pitchFamily="34" charset="0"/>
              </a:rPr>
              <a:t>Thực</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hiện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tốt</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ký</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số</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Giấy</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chuyển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tuyến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liên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thông</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trên</a:t>
            </a:r>
            <a:r>
              <a:rPr lang="en-GB" dirty="0">
                <a:solidFill>
                  <a:srgbClr val="2706EA"/>
                </a:solidFill>
                <a:latin typeface="Arial" panose="020B0604020202020204" pitchFamily="34" charset="0"/>
                <a:cs typeface="Arial" panose="020B0604020202020204" pitchFamily="34" charset="0"/>
              </a:rPr>
              <a:t> </a:t>
            </a:r>
            <a:r>
              <a:rPr lang="en-GB" dirty="0" err="1">
                <a:solidFill>
                  <a:srgbClr val="2706EA"/>
                </a:solidFill>
                <a:latin typeface="Arial" panose="020B0604020202020204" pitchFamily="34" charset="0"/>
                <a:cs typeface="Arial" panose="020B0604020202020204" pitchFamily="34" charset="0"/>
              </a:rPr>
              <a:t>ứng</a:t>
            </a:r>
            <a:r>
              <a:rPr lang="en-GB" dirty="0">
                <a:solidFill>
                  <a:srgbClr val="2706EA"/>
                </a:solidFill>
                <a:latin typeface="Arial" panose="020B0604020202020204" pitchFamily="34" charset="0"/>
                <a:cs typeface="Arial" panose="020B0604020202020204" pitchFamily="34" charset="0"/>
              </a:rPr>
              <a:t> dung </a:t>
            </a:r>
            <a:r>
              <a:rPr lang="en-GB" dirty="0" err="1">
                <a:solidFill>
                  <a:srgbClr val="2706EA"/>
                </a:solidFill>
                <a:latin typeface="Arial" panose="020B0604020202020204" pitchFamily="34" charset="0"/>
                <a:cs typeface="Arial" panose="020B0604020202020204" pitchFamily="34" charset="0"/>
              </a:rPr>
              <a:t>VNeID</a:t>
            </a:r>
            <a:r>
              <a:rPr lang="en-GB" dirty="0">
                <a:solidFill>
                  <a:srgbClr val="2706EA"/>
                </a:solidFill>
                <a:latin typeface="Arial" panose="020B0604020202020204" pitchFamily="34" charset="0"/>
                <a:cs typeface="Arial" panose="020B0604020202020204" pitchFamily="34" charset="0"/>
              </a:rPr>
              <a:t>. (</a:t>
            </a:r>
            <a:r>
              <a:rPr lang="en-US" dirty="0">
                <a:solidFill>
                  <a:srgbClr val="2706EA"/>
                </a:solidFill>
                <a:latin typeface="Arial" panose="020B0604020202020204" pitchFamily="34" charset="0"/>
                <a:cs typeface="Arial" panose="020B0604020202020204" pitchFamily="34" charset="0"/>
              </a:rPr>
              <a:t>T</a:t>
            </a:r>
            <a:r>
              <a:rPr lang="en-VN">
                <a:solidFill>
                  <a:srgbClr val="2706EA"/>
                </a:solidFill>
                <a:latin typeface="Arial" panose="020B0604020202020204" pitchFamily="34" charset="0"/>
                <a:cs typeface="Arial" panose="020B0604020202020204" pitchFamily="34" charset="0"/>
              </a:rPr>
              <a:t>hông tư 01/2025/TT-BYT </a:t>
            </a:r>
            <a:r>
              <a:rPr lang="vi-VN" dirty="0">
                <a:solidFill>
                  <a:srgbClr val="2706EA"/>
                </a:solidFill>
                <a:latin typeface="Arial" panose="020B0604020202020204" pitchFamily="34" charset="0"/>
                <a:cs typeface="Arial" panose="020B0604020202020204" pitchFamily="34" charset="0"/>
              </a:rPr>
              <a:t>đã quy định trường hợp Phiếu hẹn khám lại, Phiếu chuyển cơ sở KCB được hiển thị trên ứng dụng VNeID và có ký số đầy đủ theo quy định thì có giá trị tương đương bản giấy).</a:t>
            </a:r>
          </a:p>
          <a:p>
            <a:pPr marL="0" indent="0" algn="just">
              <a:lnSpc>
                <a:spcPct val="150000"/>
              </a:lnSpc>
              <a:spcBef>
                <a:spcPts val="600"/>
              </a:spcBef>
              <a:spcAft>
                <a:spcPts val="600"/>
              </a:spcAft>
              <a:buFont typeface="Arial" panose="020B0604020202020204" pitchFamily="34" charset="0"/>
              <a:buNone/>
            </a:pPr>
            <a:r>
              <a:rPr lang="vi-VN" dirty="0">
                <a:solidFill>
                  <a:srgbClr val="2706EA"/>
                </a:solidFill>
                <a:latin typeface="Arial" panose="020B0604020202020204" pitchFamily="34" charset="0"/>
                <a:cs typeface="Arial" panose="020B0604020202020204" pitchFamily="34" charset="0"/>
              </a:rPr>
              <a:t>- </a:t>
            </a:r>
            <a:r>
              <a:rPr lang="en-US" dirty="0">
                <a:solidFill>
                  <a:srgbClr val="2706EA"/>
                </a:solidFill>
                <a:latin typeface="Arial" panose="020B0604020202020204" pitchFamily="34" charset="0"/>
                <a:cs typeface="Arial" panose="020B0604020202020204" pitchFamily="34" charset="0"/>
              </a:rPr>
              <a:t>Thanh </a:t>
            </a:r>
            <a:r>
              <a:rPr lang="en-US" err="1">
                <a:solidFill>
                  <a:srgbClr val="2706EA"/>
                </a:solidFill>
                <a:latin typeface="Arial" panose="020B0604020202020204" pitchFamily="34" charset="0"/>
                <a:cs typeface="Arial" panose="020B0604020202020204" pitchFamily="34" charset="0"/>
              </a:rPr>
              <a:t>toán</a:t>
            </a:r>
            <a:r>
              <a:rPr lang="en-US">
                <a:solidFill>
                  <a:srgbClr val="2706EA"/>
                </a:solidFill>
                <a:latin typeface="Arial" panose="020B0604020202020204" pitchFamily="34" charset="0"/>
                <a:cs typeface="Arial" panose="020B0604020202020204" pitchFamily="34" charset="0"/>
              </a:rPr>
              <a:t> </a:t>
            </a:r>
            <a:r>
              <a:rPr lang="en-US" smtClean="0">
                <a:solidFill>
                  <a:srgbClr val="2706EA"/>
                </a:solidFill>
                <a:latin typeface="Arial" panose="020B0604020202020204" pitchFamily="34" charset="0"/>
                <a:cs typeface="Arial" panose="020B0604020202020204" pitchFamily="34" charset="0"/>
              </a:rPr>
              <a:t>viện phí </a:t>
            </a:r>
            <a:r>
              <a:rPr lang="en-US" err="1">
                <a:solidFill>
                  <a:srgbClr val="2706EA"/>
                </a:solidFill>
                <a:latin typeface="Arial" panose="020B0604020202020204" pitchFamily="34" charset="0"/>
                <a:cs typeface="Arial" panose="020B0604020202020204" pitchFamily="34" charset="0"/>
              </a:rPr>
              <a:t>không</a:t>
            </a:r>
            <a:r>
              <a:rPr lang="en-US">
                <a:solidFill>
                  <a:srgbClr val="2706EA"/>
                </a:solidFill>
                <a:latin typeface="Arial" panose="020B0604020202020204" pitchFamily="34" charset="0"/>
                <a:cs typeface="Arial" panose="020B0604020202020204" pitchFamily="34" charset="0"/>
              </a:rPr>
              <a:t> </a:t>
            </a:r>
            <a:r>
              <a:rPr lang="en-US" smtClean="0">
                <a:solidFill>
                  <a:srgbClr val="2706EA"/>
                </a:solidFill>
                <a:latin typeface="Arial" panose="020B0604020202020204" pitchFamily="34" charset="0"/>
                <a:cs typeface="Arial" panose="020B0604020202020204" pitchFamily="34" charset="0"/>
              </a:rPr>
              <a:t>dùng </a:t>
            </a:r>
            <a:r>
              <a:rPr lang="en-US" dirty="0" err="1">
                <a:solidFill>
                  <a:srgbClr val="2706EA"/>
                </a:solidFill>
                <a:latin typeface="Arial" panose="020B0604020202020204" pitchFamily="34" charset="0"/>
                <a:cs typeface="Arial" panose="020B0604020202020204" pitchFamily="34" charset="0"/>
              </a:rPr>
              <a:t>tiền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mặt</a:t>
            </a:r>
            <a:r>
              <a:rPr lang="en-US" dirty="0">
                <a:solidFill>
                  <a:srgbClr val="2706EA"/>
                </a:solidFill>
                <a:latin typeface="Arial" panose="020B0604020202020204" pitchFamily="34" charset="0"/>
                <a:cs typeface="Arial" panose="020B0604020202020204" pitchFamily="34" charset="0"/>
              </a:rPr>
              <a:t>.</a:t>
            </a:r>
            <a:endParaRPr lang="vi-VN" dirty="0">
              <a:solidFill>
                <a:srgbClr val="2706E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2049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10004610"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IV. ỨNG DỤNG CNTT, CHUYỂN ĐỔI SỐ TẠI TYT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9" name="Content Placeholder 2">
            <a:extLst>
              <a:ext uri="{FF2B5EF4-FFF2-40B4-BE49-F238E27FC236}">
                <a16:creationId xmlns:a16="http://schemas.microsoft.com/office/drawing/2014/main" id="{4B10F22E-B1F5-0CD8-A6AF-98AAEA3BD7FB}"/>
              </a:ext>
            </a:extLst>
          </p:cNvPr>
          <p:cNvSpPr txBox="1">
            <a:spLocks/>
          </p:cNvSpPr>
          <p:nvPr/>
        </p:nvSpPr>
        <p:spPr>
          <a:xfrm>
            <a:off x="207264" y="1145337"/>
            <a:ext cx="11777472" cy="54526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400"/>
              </a:spcBef>
              <a:spcAft>
                <a:spcPts val="400"/>
              </a:spcAft>
              <a:buNone/>
            </a:pPr>
            <a:r>
              <a:rPr lang="en-GB" b="1" dirty="0">
                <a:solidFill>
                  <a:srgbClr val="2706EA"/>
                </a:solidFill>
                <a:latin typeface="Arial" panose="020B0604020202020204" pitchFamily="34" charset="0"/>
                <a:cs typeface="Arial" panose="020B0604020202020204" pitchFamily="34" charset="0"/>
              </a:rPr>
              <a:t>4. Hoàn </a:t>
            </a:r>
            <a:r>
              <a:rPr lang="en-GB" b="1" dirty="0" err="1">
                <a:solidFill>
                  <a:srgbClr val="2706EA"/>
                </a:solidFill>
                <a:latin typeface="Arial" panose="020B0604020202020204" pitchFamily="34" charset="0"/>
                <a:cs typeface="Arial" panose="020B0604020202020204" pitchFamily="34" charset="0"/>
              </a:rPr>
              <a:t>thiện</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phần</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mềm</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kê</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đơn</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thuốc</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điện</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tử</a:t>
            </a:r>
            <a:r>
              <a:rPr lang="en-GB" b="1" dirty="0">
                <a:solidFill>
                  <a:srgbClr val="2706EA"/>
                </a:solidFill>
                <a:latin typeface="Arial" panose="020B0604020202020204" pitchFamily="34" charset="0"/>
                <a:cs typeface="Arial" panose="020B0604020202020204" pitchFamily="34" charset="0"/>
              </a:rPr>
              <a:t>.</a:t>
            </a:r>
          </a:p>
          <a:p>
            <a:pPr marL="0" indent="0" algn="just">
              <a:lnSpc>
                <a:spcPct val="100000"/>
              </a:lnSpc>
              <a:spcBef>
                <a:spcPts val="400"/>
              </a:spcBef>
              <a:spcAft>
                <a:spcPts val="400"/>
              </a:spcAft>
              <a:buNone/>
            </a:pPr>
            <a:r>
              <a:rPr lang="en-GB" dirty="0">
                <a:solidFill>
                  <a:srgbClr val="2706EA"/>
                </a:solidFill>
                <a:latin typeface="Arial" panose="020B0604020202020204" pitchFamily="34" charset="0"/>
                <a:cs typeface="Arial" panose="020B0604020202020204" pitchFamily="34" charset="0"/>
                <a:hlinkClick r:id="rId5"/>
              </a:rPr>
              <a:t>https://donthuocquocgia.vn</a:t>
            </a:r>
            <a:endParaRPr lang="en-GB" dirty="0">
              <a:solidFill>
                <a:srgbClr val="2706EA"/>
              </a:solidFill>
              <a:latin typeface="Arial" panose="020B0604020202020204" pitchFamily="34" charset="0"/>
              <a:cs typeface="Arial" panose="020B0604020202020204" pitchFamily="34" charset="0"/>
            </a:endParaRPr>
          </a:p>
          <a:p>
            <a:pPr marL="0" indent="0" algn="just">
              <a:lnSpc>
                <a:spcPct val="100000"/>
              </a:lnSpc>
              <a:spcBef>
                <a:spcPts val="400"/>
              </a:spcBef>
              <a:spcAft>
                <a:spcPts val="400"/>
              </a:spcAft>
              <a:buNone/>
            </a:pPr>
            <a:r>
              <a:rPr lang="en-US" dirty="0">
                <a:solidFill>
                  <a:srgbClr val="2706EA"/>
                </a:solidFill>
                <a:latin typeface="Arial" panose="020B0604020202020204" pitchFamily="34" charset="0"/>
                <a:cs typeface="Arial" panose="020B0604020202020204" pitchFamily="34" charset="0"/>
              </a:rPr>
              <a:t>4.1. </a:t>
            </a:r>
            <a:r>
              <a:rPr lang="en-US" dirty="0" err="1">
                <a:solidFill>
                  <a:srgbClr val="2706EA"/>
                </a:solidFill>
                <a:latin typeface="Arial" panose="020B0604020202020204" pitchFamily="34" charset="0"/>
                <a:cs typeface="Arial" panose="020B0604020202020204" pitchFamily="34" charset="0"/>
              </a:rPr>
              <a:t>Đối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với</a:t>
            </a:r>
            <a:r>
              <a:rPr lang="en-US" dirty="0">
                <a:solidFill>
                  <a:srgbClr val="2706EA"/>
                </a:solidFill>
                <a:latin typeface="Arial" panose="020B0604020202020204" pitchFamily="34" charset="0"/>
                <a:cs typeface="Arial" panose="020B0604020202020204" pitchFamily="34" charset="0"/>
              </a:rPr>
              <a:t> TYT </a:t>
            </a:r>
            <a:r>
              <a:rPr lang="en-US" dirty="0" err="1">
                <a:solidFill>
                  <a:srgbClr val="2706EA"/>
                </a:solidFill>
                <a:latin typeface="Arial" panose="020B0604020202020204" pitchFamily="34" charset="0"/>
                <a:cs typeface="Arial" panose="020B0604020202020204" pitchFamily="34" charset="0"/>
              </a:rPr>
              <a:t>hoặc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điểm</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trạm</a:t>
            </a:r>
            <a:endParaRPr lang="en-GB" dirty="0">
              <a:solidFill>
                <a:srgbClr val="2706EA"/>
              </a:solidFill>
              <a:latin typeface="Arial" panose="020B0604020202020204" pitchFamily="34" charset="0"/>
              <a:cs typeface="Arial" panose="020B0604020202020204" pitchFamily="34" charset="0"/>
            </a:endParaRPr>
          </a:p>
          <a:p>
            <a:pPr algn="just">
              <a:lnSpc>
                <a:spcPct val="100000"/>
              </a:lnSpc>
              <a:spcBef>
                <a:spcPts val="400"/>
              </a:spcBef>
              <a:spcAft>
                <a:spcPts val="400"/>
              </a:spcAft>
              <a:buFontTx/>
              <a:buChar char="-"/>
            </a:pPr>
            <a:r>
              <a:rPr lang="en-US" dirty="0" err="1">
                <a:solidFill>
                  <a:srgbClr val="2706EA"/>
                </a:solidFill>
                <a:latin typeface="Arial" panose="020B0604020202020204" pitchFamily="34" charset="0"/>
                <a:cs typeface="Arial" panose="020B0604020202020204" pitchFamily="34" charset="0"/>
              </a:rPr>
              <a:t>Cập</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nhật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lại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tên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cơ</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sở</a:t>
            </a:r>
            <a:r>
              <a:rPr lang="en-US" dirty="0">
                <a:solidFill>
                  <a:srgbClr val="2706EA"/>
                </a:solidFill>
                <a:latin typeface="Arial" panose="020B0604020202020204" pitchFamily="34" charset="0"/>
                <a:cs typeface="Arial" panose="020B0604020202020204" pitchFamily="34" charset="0"/>
              </a:rPr>
              <a:t> KCB, </a:t>
            </a:r>
            <a:r>
              <a:rPr lang="en-US" dirty="0" err="1">
                <a:solidFill>
                  <a:srgbClr val="2706EA"/>
                </a:solidFill>
                <a:latin typeface="Arial" panose="020B0604020202020204" pitchFamily="34" charset="0"/>
                <a:cs typeface="Arial" panose="020B0604020202020204" pitchFamily="34" charset="0"/>
              </a:rPr>
              <a:t>số</a:t>
            </a:r>
            <a:r>
              <a:rPr lang="en-US" dirty="0">
                <a:solidFill>
                  <a:srgbClr val="2706EA"/>
                </a:solidFill>
                <a:latin typeface="Arial" panose="020B0604020202020204" pitchFamily="34" charset="0"/>
                <a:cs typeface="Arial" panose="020B0604020202020204" pitchFamily="34" charset="0"/>
              </a:rPr>
              <a:t> GPHĐ</a:t>
            </a:r>
          </a:p>
          <a:p>
            <a:pPr algn="just">
              <a:lnSpc>
                <a:spcPct val="100000"/>
              </a:lnSpc>
              <a:spcBef>
                <a:spcPts val="400"/>
              </a:spcBef>
              <a:spcAft>
                <a:spcPts val="400"/>
              </a:spcAft>
              <a:buFontTx/>
              <a:buChar char="-"/>
            </a:pPr>
            <a:r>
              <a:rPr lang="en-US" dirty="0" err="1">
                <a:solidFill>
                  <a:srgbClr val="2706EA"/>
                </a:solidFill>
                <a:latin typeface="Arial" panose="020B0604020202020204" pitchFamily="34" charset="0"/>
                <a:cs typeface="Arial" panose="020B0604020202020204" pitchFamily="34" charset="0"/>
              </a:rPr>
              <a:t>Cập</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nhật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danh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sách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bác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sỹ</a:t>
            </a:r>
            <a:r>
              <a:rPr lang="en-US" dirty="0">
                <a:solidFill>
                  <a:srgbClr val="2706EA"/>
                </a:solidFill>
                <a:latin typeface="Arial" panose="020B0604020202020204" pitchFamily="34" charset="0"/>
                <a:cs typeface="Arial" panose="020B0604020202020204" pitchFamily="34" charset="0"/>
              </a:rPr>
              <a:t>, y </a:t>
            </a:r>
            <a:r>
              <a:rPr lang="en-US" dirty="0" err="1">
                <a:solidFill>
                  <a:srgbClr val="2706EA"/>
                </a:solidFill>
                <a:latin typeface="Arial" panose="020B0604020202020204" pitchFamily="34" charset="0"/>
                <a:cs typeface="Arial" panose="020B0604020202020204" pitchFamily="34" charset="0"/>
              </a:rPr>
              <a:t>sỹ</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thực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hiện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kê</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đơn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thuốc</a:t>
            </a:r>
            <a:endParaRPr lang="en-US" dirty="0">
              <a:solidFill>
                <a:srgbClr val="2706EA"/>
              </a:solidFill>
              <a:latin typeface="Arial" panose="020B0604020202020204" pitchFamily="34" charset="0"/>
              <a:cs typeface="Arial" panose="020B0604020202020204" pitchFamily="34" charset="0"/>
            </a:endParaRPr>
          </a:p>
          <a:p>
            <a:pPr marL="0" indent="0" algn="just">
              <a:lnSpc>
                <a:spcPct val="100000"/>
              </a:lnSpc>
              <a:spcBef>
                <a:spcPts val="400"/>
              </a:spcBef>
              <a:spcAft>
                <a:spcPts val="400"/>
              </a:spcAft>
              <a:buNone/>
            </a:pPr>
            <a:r>
              <a:rPr lang="en-US" dirty="0">
                <a:solidFill>
                  <a:srgbClr val="2706EA"/>
                </a:solidFill>
                <a:latin typeface="Arial" panose="020B0604020202020204" pitchFamily="34" charset="0"/>
                <a:cs typeface="Arial" panose="020B0604020202020204" pitchFamily="34" charset="0"/>
              </a:rPr>
              <a:t>4.2. </a:t>
            </a:r>
            <a:r>
              <a:rPr lang="en-US" dirty="0" err="1">
                <a:solidFill>
                  <a:srgbClr val="2706EA"/>
                </a:solidFill>
                <a:latin typeface="Arial" panose="020B0604020202020204" pitchFamily="34" charset="0"/>
                <a:cs typeface="Arial" panose="020B0604020202020204" pitchFamily="34" charset="0"/>
              </a:rPr>
              <a:t>Đối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với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Bác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sỹ</a:t>
            </a:r>
            <a:r>
              <a:rPr lang="en-US" dirty="0">
                <a:solidFill>
                  <a:srgbClr val="2706EA"/>
                </a:solidFill>
                <a:latin typeface="Arial" panose="020B0604020202020204" pitchFamily="34" charset="0"/>
                <a:cs typeface="Arial" panose="020B0604020202020204" pitchFamily="34" charset="0"/>
              </a:rPr>
              <a:t>, y </a:t>
            </a:r>
            <a:r>
              <a:rPr lang="en-US" dirty="0" err="1">
                <a:solidFill>
                  <a:srgbClr val="2706EA"/>
                </a:solidFill>
                <a:latin typeface="Arial" panose="020B0604020202020204" pitchFamily="34" charset="0"/>
                <a:cs typeface="Arial" panose="020B0604020202020204" pitchFamily="34" charset="0"/>
              </a:rPr>
              <a:t>sỹ</a:t>
            </a:r>
            <a:endParaRPr lang="en-US" dirty="0">
              <a:solidFill>
                <a:srgbClr val="2706EA"/>
              </a:solidFill>
              <a:latin typeface="Arial" panose="020B0604020202020204" pitchFamily="34" charset="0"/>
              <a:cs typeface="Arial" panose="020B0604020202020204" pitchFamily="34" charset="0"/>
            </a:endParaRPr>
          </a:p>
          <a:p>
            <a:pPr marL="0" indent="0" algn="just">
              <a:lnSpc>
                <a:spcPct val="100000"/>
              </a:lnSpc>
              <a:spcBef>
                <a:spcPts val="400"/>
              </a:spcBef>
              <a:spcAft>
                <a:spcPts val="400"/>
              </a:spcAft>
              <a:buNone/>
            </a:pPr>
            <a:r>
              <a:rPr lang="en-US" dirty="0" err="1">
                <a:solidFill>
                  <a:srgbClr val="2706EA"/>
                </a:solidFill>
                <a:latin typeface="Arial" panose="020B0604020202020204" pitchFamily="34" charset="0"/>
                <a:cs typeface="Arial" panose="020B0604020202020204" pitchFamily="34" charset="0"/>
              </a:rPr>
              <a:t>Thực</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hiện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cập</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nhật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cơ</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sở</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kê</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đơn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thuốc</a:t>
            </a:r>
            <a:r>
              <a:rPr lang="en-US" dirty="0">
                <a:solidFill>
                  <a:srgbClr val="2706EA"/>
                </a:solidFill>
                <a:latin typeface="Arial" panose="020B0604020202020204" pitchFamily="34" charset="0"/>
                <a:cs typeface="Arial" panose="020B0604020202020204" pitchFamily="34" charset="0"/>
              </a:rPr>
              <a:t>.</a:t>
            </a:r>
          </a:p>
          <a:p>
            <a:pPr marL="0" indent="0" algn="just">
              <a:lnSpc>
                <a:spcPct val="100000"/>
              </a:lnSpc>
              <a:spcBef>
                <a:spcPts val="400"/>
              </a:spcBef>
              <a:spcAft>
                <a:spcPts val="400"/>
              </a:spcAft>
              <a:buNone/>
            </a:pPr>
            <a:r>
              <a:rPr lang="en-US" b="1" dirty="0">
                <a:solidFill>
                  <a:srgbClr val="2706EA"/>
                </a:solidFill>
                <a:latin typeface="Arial" panose="020B0604020202020204" pitchFamily="34" charset="0"/>
                <a:cs typeface="Arial" panose="020B0604020202020204" pitchFamily="34" charset="0"/>
              </a:rPr>
              <a:t>5. </a:t>
            </a:r>
            <a:r>
              <a:rPr lang="en-US" b="1" dirty="0" err="1">
                <a:solidFill>
                  <a:srgbClr val="2706EA"/>
                </a:solidFill>
                <a:latin typeface="Arial" panose="020B0604020202020204" pitchFamily="34" charset="0"/>
                <a:cs typeface="Arial" panose="020B0604020202020204" pitchFamily="34" charset="0"/>
              </a:rPr>
              <a:t>Tạo</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lập</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tài</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khoản</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hồ</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sơ</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công</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việc</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liên</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thông</a:t>
            </a:r>
            <a:r>
              <a:rPr lang="en-US" b="1" dirty="0">
                <a:solidFill>
                  <a:srgbClr val="2706EA"/>
                </a:solidFill>
                <a:latin typeface="Arial" panose="020B0604020202020204" pitchFamily="34" charset="0"/>
                <a:cs typeface="Arial" panose="020B0604020202020204" pitchFamily="34" charset="0"/>
              </a:rPr>
              <a:t> TYT – SYT</a:t>
            </a:r>
          </a:p>
          <a:p>
            <a:pPr marL="0" indent="0" algn="just">
              <a:lnSpc>
                <a:spcPct val="100000"/>
              </a:lnSpc>
              <a:spcBef>
                <a:spcPts val="400"/>
              </a:spcBef>
              <a:spcAft>
                <a:spcPts val="400"/>
              </a:spcAft>
              <a:buNone/>
            </a:pPr>
            <a:r>
              <a:rPr lang="en-US" b="1" dirty="0">
                <a:solidFill>
                  <a:srgbClr val="2706EA"/>
                </a:solidFill>
                <a:latin typeface="Arial" panose="020B0604020202020204" pitchFamily="34" charset="0"/>
                <a:cs typeface="Arial" panose="020B0604020202020204" pitchFamily="34" charset="0"/>
              </a:rPr>
              <a:t>6. </a:t>
            </a:r>
            <a:r>
              <a:rPr lang="en-US" b="1" dirty="0" err="1">
                <a:solidFill>
                  <a:srgbClr val="2706EA"/>
                </a:solidFill>
                <a:latin typeface="Arial" panose="020B0604020202020204" pitchFamily="34" charset="0"/>
                <a:cs typeface="Arial" panose="020B0604020202020204" pitchFamily="34" charset="0"/>
              </a:rPr>
              <a:t>Đăng</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ký</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và</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hoàn</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thiện</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hệ</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thống</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quốc</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gia</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hành</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nghề</a:t>
            </a:r>
            <a:r>
              <a:rPr lang="en-US" b="1" dirty="0">
                <a:solidFill>
                  <a:srgbClr val="2706EA"/>
                </a:solidFill>
                <a:latin typeface="Arial" panose="020B0604020202020204" pitchFamily="34" charset="0"/>
                <a:cs typeface="Arial" panose="020B0604020202020204" pitchFamily="34" charset="0"/>
              </a:rPr>
              <a:t>, KB </a:t>
            </a:r>
            <a:r>
              <a:rPr lang="en-US" b="1">
                <a:solidFill>
                  <a:srgbClr val="2706EA"/>
                </a:solidFill>
                <a:latin typeface="Arial" panose="020B0604020202020204" pitchFamily="34" charset="0"/>
                <a:cs typeface="Arial" panose="020B0604020202020204" pitchFamily="34" charset="0"/>
              </a:rPr>
              <a:t>CB</a:t>
            </a:r>
            <a:r>
              <a:rPr lang="en-US" b="1" smtClean="0">
                <a:solidFill>
                  <a:srgbClr val="2706EA"/>
                </a:solidFill>
                <a:latin typeface="Arial" panose="020B0604020202020204" pitchFamily="34" charset="0"/>
                <a:cs typeface="Arial" panose="020B0604020202020204" pitchFamily="34" charset="0"/>
              </a:rPr>
              <a:t>. </a:t>
            </a:r>
            <a:r>
              <a:rPr lang="en-US" b="1" smtClean="0">
                <a:solidFill>
                  <a:srgbClr val="C00000"/>
                </a:solidFill>
                <a:latin typeface="Arial" panose="020B0604020202020204" pitchFamily="34" charset="0"/>
                <a:cs typeface="Arial" panose="020B0604020202020204" pitchFamily="34" charset="0"/>
              </a:rPr>
              <a:t>(lưu ý không dung Email cá nhân làm đăng ký tài khoản TYT).</a:t>
            </a:r>
            <a:endParaRPr lang="en-US"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4367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10004610"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IV. ỨNG DỤNG CNTT, CHUYỂN ĐỔI SỐ TẠI TYT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9" name="Content Placeholder 2">
            <a:extLst>
              <a:ext uri="{FF2B5EF4-FFF2-40B4-BE49-F238E27FC236}">
                <a16:creationId xmlns:a16="http://schemas.microsoft.com/office/drawing/2014/main" id="{4B10F22E-B1F5-0CD8-A6AF-98AAEA3BD7FB}"/>
              </a:ext>
            </a:extLst>
          </p:cNvPr>
          <p:cNvSpPr txBox="1">
            <a:spLocks/>
          </p:cNvSpPr>
          <p:nvPr/>
        </p:nvSpPr>
        <p:spPr>
          <a:xfrm>
            <a:off x="207264" y="1052603"/>
            <a:ext cx="11777472" cy="54526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300"/>
              </a:spcBef>
              <a:spcAft>
                <a:spcPts val="300"/>
              </a:spcAft>
              <a:buNone/>
            </a:pPr>
            <a:r>
              <a:rPr lang="en-GB" b="1" dirty="0">
                <a:solidFill>
                  <a:srgbClr val="2706EA"/>
                </a:solidFill>
                <a:latin typeface="Arial" panose="020B0604020202020204" pitchFamily="34" charset="0"/>
                <a:cs typeface="Arial" panose="020B0604020202020204" pitchFamily="34" charset="0"/>
              </a:rPr>
              <a:t>7. </a:t>
            </a:r>
            <a:r>
              <a:rPr lang="en-GB" b="1" dirty="0" err="1">
                <a:solidFill>
                  <a:srgbClr val="2706EA"/>
                </a:solidFill>
                <a:latin typeface="Arial" panose="020B0604020202020204" pitchFamily="34" charset="0"/>
                <a:cs typeface="Arial" panose="020B0604020202020204" pitchFamily="34" charset="0"/>
              </a:rPr>
              <a:t>Tiếp</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tục</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triển</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khai</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phần</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mềm</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hồ</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sơ</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sức</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khỏe</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điện</a:t>
            </a:r>
            <a:r>
              <a:rPr lang="en-GB" b="1" dirty="0">
                <a:solidFill>
                  <a:srgbClr val="2706EA"/>
                </a:solidFill>
                <a:latin typeface="Arial" panose="020B0604020202020204" pitchFamily="34" charset="0"/>
                <a:cs typeface="Arial" panose="020B0604020202020204" pitchFamily="34" charset="0"/>
              </a:rPr>
              <a:t> </a:t>
            </a:r>
            <a:r>
              <a:rPr lang="en-GB" b="1" dirty="0" err="1">
                <a:solidFill>
                  <a:srgbClr val="2706EA"/>
                </a:solidFill>
                <a:latin typeface="Arial" panose="020B0604020202020204" pitchFamily="34" charset="0"/>
                <a:cs typeface="Arial" panose="020B0604020202020204" pitchFamily="34" charset="0"/>
              </a:rPr>
              <a:t>tử</a:t>
            </a:r>
            <a:r>
              <a:rPr lang="en-GB" b="1" dirty="0">
                <a:solidFill>
                  <a:srgbClr val="2706EA"/>
                </a:solidFill>
                <a:latin typeface="Arial" panose="020B0604020202020204" pitchFamily="34" charset="0"/>
                <a:cs typeface="Arial" panose="020B0604020202020204" pitchFamily="34" charset="0"/>
              </a:rPr>
              <a:t>.</a:t>
            </a:r>
          </a:p>
          <a:p>
            <a:pPr marL="0" indent="0" algn="just">
              <a:lnSpc>
                <a:spcPct val="120000"/>
              </a:lnSpc>
              <a:spcBef>
                <a:spcPts val="300"/>
              </a:spcBef>
              <a:spcAft>
                <a:spcPts val="300"/>
              </a:spcAft>
              <a:buNone/>
            </a:pPr>
            <a:r>
              <a:rPr lang="en-GB" dirty="0">
                <a:solidFill>
                  <a:srgbClr val="2706EA"/>
                </a:solidFill>
                <a:latin typeface="Arial" panose="020B0604020202020204" pitchFamily="34" charset="0"/>
                <a:cs typeface="Arial" panose="020B0604020202020204" pitchFamily="34" charset="0"/>
              </a:rPr>
              <a:t>https://</a:t>
            </a:r>
            <a:r>
              <a:rPr lang="en-GB" dirty="0" err="1">
                <a:solidFill>
                  <a:srgbClr val="2706EA"/>
                </a:solidFill>
                <a:latin typeface="Arial" panose="020B0604020202020204" pitchFamily="34" charset="0"/>
                <a:cs typeface="Arial" panose="020B0604020202020204" pitchFamily="34" charset="0"/>
              </a:rPr>
              <a:t>hososuckhoe.com.vn</a:t>
            </a:r>
            <a:endParaRPr lang="en-GB" dirty="0">
              <a:solidFill>
                <a:srgbClr val="2706EA"/>
              </a:solidFill>
              <a:latin typeface="Arial" panose="020B0604020202020204" pitchFamily="34" charset="0"/>
              <a:cs typeface="Arial" panose="020B0604020202020204" pitchFamily="34" charset="0"/>
            </a:endParaRPr>
          </a:p>
          <a:p>
            <a:pPr marL="0" lvl="0" indent="0" algn="just">
              <a:lnSpc>
                <a:spcPct val="120000"/>
              </a:lnSpc>
              <a:spcBef>
                <a:spcPts val="300"/>
              </a:spcBef>
              <a:spcAft>
                <a:spcPts val="300"/>
              </a:spcAft>
              <a:buNone/>
            </a:pPr>
            <a:r>
              <a:rPr lang="en-US" b="1" dirty="0">
                <a:solidFill>
                  <a:srgbClr val="2706EA"/>
                </a:solidFill>
                <a:latin typeface="Arial" panose="020B0604020202020204" pitchFamily="34" charset="0"/>
                <a:cs typeface="Arial" panose="020B0604020202020204" pitchFamily="34" charset="0"/>
              </a:rPr>
              <a:t>8. </a:t>
            </a:r>
            <a:r>
              <a:rPr lang="en-US" b="1" dirty="0" err="1">
                <a:solidFill>
                  <a:srgbClr val="2706EA"/>
                </a:solidFill>
                <a:latin typeface="Arial" panose="020B0604020202020204" pitchFamily="34" charset="0"/>
                <a:cs typeface="Arial" panose="020B0604020202020204" pitchFamily="34" charset="0"/>
              </a:rPr>
              <a:t>Phần</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mềm</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hồ</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sơ</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bệnh</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án</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điện</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tử</a:t>
            </a:r>
            <a:endParaRPr lang="en-US" b="1" dirty="0">
              <a:solidFill>
                <a:srgbClr val="2706EA"/>
              </a:solidFill>
              <a:latin typeface="Arial" panose="020B0604020202020204" pitchFamily="34" charset="0"/>
              <a:cs typeface="Arial" panose="020B0604020202020204" pitchFamily="34" charset="0"/>
            </a:endParaRPr>
          </a:p>
          <a:p>
            <a:pPr marL="0" lvl="0" indent="0" algn="just">
              <a:lnSpc>
                <a:spcPct val="120000"/>
              </a:lnSpc>
              <a:spcBef>
                <a:spcPts val="300"/>
              </a:spcBef>
              <a:spcAft>
                <a:spcPts val="300"/>
              </a:spcAft>
              <a:buNone/>
            </a:pPr>
            <a:r>
              <a:rPr lang="en-US" dirty="0" err="1">
                <a:solidFill>
                  <a:srgbClr val="2706EA"/>
                </a:solidFill>
                <a:latin typeface="Arial" panose="020B0604020202020204" pitchFamily="34" charset="0"/>
                <a:cs typeface="Arial" panose="020B0604020202020204" pitchFamily="34" charset="0"/>
              </a:rPr>
              <a:t>Chuẩn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bị</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hạ</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tầng</a:t>
            </a:r>
            <a:r>
              <a:rPr lang="en-US" dirty="0">
                <a:solidFill>
                  <a:srgbClr val="2706EA"/>
                </a:solidFill>
                <a:latin typeface="Arial" panose="020B0604020202020204" pitchFamily="34" charset="0"/>
                <a:cs typeface="Arial" panose="020B0604020202020204" pitchFamily="34" charset="0"/>
              </a:rPr>
              <a:t> CNTT (</a:t>
            </a:r>
            <a:r>
              <a:rPr lang="en-US" dirty="0" err="1">
                <a:solidFill>
                  <a:srgbClr val="2706EA"/>
                </a:solidFill>
                <a:latin typeface="Arial" panose="020B0604020202020204" pitchFamily="34" charset="0"/>
                <a:cs typeface="Arial" panose="020B0604020202020204" pitchFamily="34" charset="0"/>
              </a:rPr>
              <a:t>Máy</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tính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hệ</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thống</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mạng</a:t>
            </a:r>
            <a:r>
              <a:rPr lang="en-US" dirty="0">
                <a:solidFill>
                  <a:srgbClr val="2706EA"/>
                </a:solidFill>
                <a:latin typeface="Arial" panose="020B0604020202020204" pitchFamily="34" charset="0"/>
                <a:cs typeface="Arial" panose="020B0604020202020204" pitchFamily="34" charset="0"/>
              </a:rPr>
              <a:t> …) </a:t>
            </a:r>
            <a:r>
              <a:rPr lang="en-US" dirty="0" err="1">
                <a:solidFill>
                  <a:srgbClr val="2706EA"/>
                </a:solidFill>
                <a:latin typeface="Arial" panose="020B0604020202020204" pitchFamily="34" charset="0"/>
                <a:cs typeface="Arial" panose="020B0604020202020204" pitchFamily="34" charset="0"/>
              </a:rPr>
              <a:t>để</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triển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khai</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hồ</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sơ</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bệnh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án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điện</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tử</a:t>
            </a:r>
            <a:r>
              <a:rPr lang="en-US" dirty="0">
                <a:solidFill>
                  <a:srgbClr val="2706EA"/>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Thực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hiện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theo</a:t>
            </a:r>
            <a:r>
              <a:rPr lang="en-US" dirty="0">
                <a:solidFill>
                  <a:srgbClr val="0000CC"/>
                </a:solidFill>
                <a:latin typeface="Arial" panose="020B0604020202020204" pitchFamily="34" charset="0"/>
                <a:cs typeface="Arial" panose="020B0604020202020204" pitchFamily="34" charset="0"/>
              </a:rPr>
              <a:t> TT 13/2025/TT-BYT </a:t>
            </a:r>
            <a:r>
              <a:rPr lang="en-US" dirty="0" err="1">
                <a:solidFill>
                  <a:srgbClr val="0000CC"/>
                </a:solidFill>
                <a:latin typeface="Arial" panose="020B0604020202020204" pitchFamily="34" charset="0"/>
                <a:cs typeface="Arial" panose="020B0604020202020204" pitchFamily="34" charset="0"/>
              </a:rPr>
              <a:t>về</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hướng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dẫn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triển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khai</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hồ</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sơ</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bệnh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án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điện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tử</a:t>
            </a:r>
            <a:r>
              <a:rPr lang="en-US" dirty="0">
                <a:solidFill>
                  <a:srgbClr val="0000CC"/>
                </a:solidFill>
                <a:latin typeface="Arial" panose="020B0604020202020204" pitchFamily="34" charset="0"/>
                <a:cs typeface="Arial" panose="020B0604020202020204" pitchFamily="34" charset="0"/>
              </a:rPr>
              <a:t>; KH </a:t>
            </a:r>
            <a:r>
              <a:rPr lang="en-US" dirty="0" err="1">
                <a:solidFill>
                  <a:srgbClr val="0000CC"/>
                </a:solidFill>
                <a:latin typeface="Arial" panose="020B0604020202020204" pitchFamily="34" charset="0"/>
                <a:cs typeface="Arial" panose="020B0604020202020204" pitchFamily="34" charset="0"/>
              </a:rPr>
              <a:t>số</a:t>
            </a:r>
            <a:r>
              <a:rPr lang="en-US" dirty="0">
                <a:solidFill>
                  <a:srgbClr val="0000CC"/>
                </a:solidFill>
                <a:latin typeface="Arial" panose="020B0604020202020204" pitchFamily="34" charset="0"/>
                <a:cs typeface="Arial" panose="020B0604020202020204" pitchFamily="34" charset="0"/>
              </a:rPr>
              <a:t> 300/KH-UBND </a:t>
            </a:r>
            <a:r>
              <a:rPr lang="en-US" dirty="0" err="1">
                <a:solidFill>
                  <a:srgbClr val="0000CC"/>
                </a:solidFill>
                <a:latin typeface="Arial" panose="020B0604020202020204" pitchFamily="34" charset="0"/>
                <a:cs typeface="Arial" panose="020B0604020202020204" pitchFamily="34" charset="0"/>
              </a:rPr>
              <a:t>ngày</a:t>
            </a:r>
            <a:r>
              <a:rPr lang="en-US" dirty="0">
                <a:solidFill>
                  <a:srgbClr val="0000CC"/>
                </a:solidFill>
                <a:latin typeface="Arial" panose="020B0604020202020204" pitchFamily="34" charset="0"/>
                <a:cs typeface="Arial" panose="020B0604020202020204" pitchFamily="34" charset="0"/>
              </a:rPr>
              <a:t> 07/6/2025; KH </a:t>
            </a:r>
            <a:r>
              <a:rPr lang="en-US" dirty="0" err="1">
                <a:solidFill>
                  <a:srgbClr val="0000CC"/>
                </a:solidFill>
                <a:latin typeface="Arial" panose="020B0604020202020204" pitchFamily="34" charset="0"/>
                <a:cs typeface="Arial" panose="020B0604020202020204" pitchFamily="34" charset="0"/>
              </a:rPr>
              <a:t>số</a:t>
            </a:r>
            <a:r>
              <a:rPr lang="en-US" dirty="0">
                <a:solidFill>
                  <a:srgbClr val="0000CC"/>
                </a:solidFill>
                <a:latin typeface="Arial" panose="020B0604020202020204" pitchFamily="34" charset="0"/>
                <a:cs typeface="Arial" panose="020B0604020202020204" pitchFamily="34" charset="0"/>
              </a:rPr>
              <a:t> 2218/KH-SYT </a:t>
            </a:r>
            <a:r>
              <a:rPr lang="en-US" dirty="0" err="1">
                <a:solidFill>
                  <a:srgbClr val="0000CC"/>
                </a:solidFill>
                <a:latin typeface="Arial" panose="020B0604020202020204" pitchFamily="34" charset="0"/>
                <a:cs typeface="Arial" panose="020B0604020202020204" pitchFamily="34" charset="0"/>
              </a:rPr>
              <a:t>ngày</a:t>
            </a:r>
            <a:r>
              <a:rPr lang="en-US" dirty="0">
                <a:solidFill>
                  <a:srgbClr val="0000CC"/>
                </a:solidFill>
                <a:latin typeface="Arial" panose="020B0604020202020204" pitchFamily="34" charset="0"/>
                <a:cs typeface="Arial" panose="020B0604020202020204" pitchFamily="34" charset="0"/>
              </a:rPr>
              <a:t> 22/6/2025 </a:t>
            </a:r>
            <a:r>
              <a:rPr lang="en-US" dirty="0" err="1">
                <a:solidFill>
                  <a:srgbClr val="0000CC"/>
                </a:solidFill>
                <a:latin typeface="Arial" panose="020B0604020202020204" pitchFamily="34" charset="0"/>
                <a:cs typeface="Arial" panose="020B0604020202020204" pitchFamily="34" charset="0"/>
              </a:rPr>
              <a:t>của</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Sở</a:t>
            </a:r>
            <a:r>
              <a:rPr lang="en-US" dirty="0">
                <a:solidFill>
                  <a:srgbClr val="0000CC"/>
                </a:solidFill>
                <a:latin typeface="Arial" panose="020B0604020202020204" pitchFamily="34" charset="0"/>
                <a:cs typeface="Arial" panose="020B0604020202020204" pitchFamily="34" charset="0"/>
              </a:rPr>
              <a:t> Y </a:t>
            </a:r>
            <a:r>
              <a:rPr lang="en-US" dirty="0" err="1">
                <a:solidFill>
                  <a:srgbClr val="0000CC"/>
                </a:solidFill>
                <a:latin typeface="Arial" panose="020B0604020202020204" pitchFamily="34" charset="0"/>
                <a:cs typeface="Arial" panose="020B0604020202020204" pitchFamily="34" charset="0"/>
              </a:rPr>
              <a:t>tế</a:t>
            </a:r>
            <a:r>
              <a:rPr lang="en-US" dirty="0">
                <a:solidFill>
                  <a:srgbClr val="0000CC"/>
                </a:solidFill>
                <a:latin typeface="Arial" panose="020B0604020202020204" pitchFamily="34" charset="0"/>
                <a:cs typeface="Arial" panose="020B0604020202020204" pitchFamily="34" charset="0"/>
              </a:rPr>
              <a:t>. Trong </a:t>
            </a:r>
            <a:r>
              <a:rPr lang="en-US" dirty="0" err="1">
                <a:solidFill>
                  <a:srgbClr val="0000CC"/>
                </a:solidFill>
                <a:latin typeface="Arial" panose="020B0604020202020204" pitchFamily="34" charset="0"/>
                <a:cs typeface="Arial" panose="020B0604020202020204" pitchFamily="34" charset="0"/>
              </a:rPr>
              <a:t>đó</a:t>
            </a:r>
            <a:r>
              <a:rPr lang="en-US" dirty="0">
                <a:solidFill>
                  <a:srgbClr val="0000CC"/>
                </a:solidFill>
                <a:latin typeface="Arial" panose="020B0604020202020204" pitchFamily="34" charset="0"/>
                <a:cs typeface="Arial" panose="020B0604020202020204" pitchFamily="34" charset="0"/>
              </a:rPr>
              <a:t> TYT </a:t>
            </a:r>
            <a:r>
              <a:rPr lang="en-US" dirty="0" err="1">
                <a:solidFill>
                  <a:srgbClr val="0000CC"/>
                </a:solidFill>
                <a:latin typeface="Arial" panose="020B0604020202020204" pitchFamily="34" charset="0"/>
                <a:cs typeface="Arial" panose="020B0604020202020204" pitchFamily="34" charset="0"/>
              </a:rPr>
              <a:t>phải</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hoàn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thành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việc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triển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khai</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hồ</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sơ</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bệnh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án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điện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tử</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trước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ngày</a:t>
            </a:r>
            <a:r>
              <a:rPr lang="en-US" dirty="0">
                <a:solidFill>
                  <a:srgbClr val="0000CC"/>
                </a:solidFill>
                <a:latin typeface="Arial" panose="020B0604020202020204" pitchFamily="34" charset="0"/>
                <a:cs typeface="Arial" panose="020B0604020202020204" pitchFamily="34" charset="0"/>
              </a:rPr>
              <a:t> </a:t>
            </a:r>
            <a:r>
              <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31/12/2026</a:t>
            </a:r>
            <a:r>
              <a:rPr lang="en-US" dirty="0">
                <a:solidFill>
                  <a:srgbClr val="0000CC"/>
                </a:solidFill>
                <a:latin typeface="Arial" panose="020B0604020202020204" pitchFamily="34" charset="0"/>
                <a:cs typeface="Arial" panose="020B0604020202020204" pitchFamily="34" charset="0"/>
              </a:rPr>
              <a:t>.</a:t>
            </a:r>
          </a:p>
          <a:p>
            <a:pPr marL="0" lvl="0" indent="0" algn="just">
              <a:lnSpc>
                <a:spcPct val="120000"/>
              </a:lnSpc>
              <a:spcBef>
                <a:spcPts val="300"/>
              </a:spcBef>
              <a:spcAft>
                <a:spcPts val="300"/>
              </a:spcAft>
              <a:buNone/>
            </a:pPr>
            <a:r>
              <a:rPr lang="en-US" b="1" dirty="0">
                <a:solidFill>
                  <a:srgbClr val="0000CC"/>
                </a:solidFill>
                <a:latin typeface="Arial" panose="020B0604020202020204" pitchFamily="34" charset="0"/>
                <a:cs typeface="Arial" panose="020B0604020202020204" pitchFamily="34" charset="0"/>
              </a:rPr>
              <a:t>9. Tham </a:t>
            </a:r>
            <a:r>
              <a:rPr lang="en-US" b="1" dirty="0" err="1">
                <a:solidFill>
                  <a:srgbClr val="0000CC"/>
                </a:solidFill>
                <a:latin typeface="Arial" panose="020B0604020202020204" pitchFamily="34" charset="0"/>
                <a:cs typeface="Arial" panose="020B0604020202020204" pitchFamily="34" charset="0"/>
              </a:rPr>
              <a:t>mưu</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đề</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xuất</a:t>
            </a:r>
            <a:r>
              <a:rPr lang="en-US" b="1" dirty="0">
                <a:solidFill>
                  <a:srgbClr val="0000CC"/>
                </a:solidFill>
                <a:latin typeface="Arial" panose="020B0604020202020204" pitchFamily="34" charset="0"/>
                <a:cs typeface="Arial" panose="020B0604020202020204" pitchFamily="34" charset="0"/>
              </a:rPr>
              <a:t> UBND </a:t>
            </a:r>
            <a:r>
              <a:rPr lang="en-US" b="1" dirty="0" err="1">
                <a:solidFill>
                  <a:srgbClr val="0000CC"/>
                </a:solidFill>
                <a:latin typeface="Arial" panose="020B0604020202020204" pitchFamily="34" charset="0"/>
                <a:cs typeface="Arial" panose="020B0604020202020204" pitchFamily="34" charset="0"/>
              </a:rPr>
              <a:t>cấp</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xã</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bố</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trí</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kinh</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phí</a:t>
            </a:r>
            <a:r>
              <a:rPr lang="en-US" b="1" dirty="0">
                <a:solidFill>
                  <a:srgbClr val="0000CC"/>
                </a:solidFill>
                <a:latin typeface="Arial" panose="020B0604020202020204" pitchFamily="34" charset="0"/>
                <a:cs typeface="Arial" panose="020B0604020202020204" pitchFamily="34" charset="0"/>
              </a:rPr>
              <a:t> chi </a:t>
            </a:r>
            <a:r>
              <a:rPr lang="en-US" b="1" dirty="0" err="1">
                <a:solidFill>
                  <a:srgbClr val="0000CC"/>
                </a:solidFill>
                <a:latin typeface="Arial" panose="020B0604020202020204" pitchFamily="34" charset="0"/>
                <a:cs typeface="Arial" panose="020B0604020202020204" pitchFamily="34" charset="0"/>
              </a:rPr>
              <a:t>trả</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các</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phần</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mềm</a:t>
            </a:r>
            <a:r>
              <a:rPr lang="en-US" b="1" dirty="0">
                <a:solidFill>
                  <a:srgbClr val="0000CC"/>
                </a:solidFill>
                <a:latin typeface="Arial" panose="020B0604020202020204" pitchFamily="34" charset="0"/>
                <a:cs typeface="Arial" panose="020B0604020202020204" pitchFamily="34" charset="0"/>
              </a:rPr>
              <a:t> CNTT.</a:t>
            </a:r>
            <a:endParaRPr lang="en-US" b="1" dirty="0">
              <a:solidFill>
                <a:srgbClr val="2706EA"/>
              </a:solidFill>
              <a:latin typeface="Arial" panose="020B0604020202020204" pitchFamily="34" charset="0"/>
              <a:cs typeface="Arial" panose="020B0604020202020204" pitchFamily="34" charset="0"/>
            </a:endParaRPr>
          </a:p>
          <a:p>
            <a:pPr algn="just">
              <a:lnSpc>
                <a:spcPct val="120000"/>
              </a:lnSpc>
              <a:spcBef>
                <a:spcPts val="300"/>
              </a:spcBef>
              <a:spcAft>
                <a:spcPts val="300"/>
              </a:spcAft>
              <a:buFontTx/>
              <a:buChar char="-"/>
            </a:pPr>
            <a:endParaRPr lang="en-GB" dirty="0">
              <a:solidFill>
                <a:srgbClr val="2706E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40876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252904"/>
            <a:ext cx="10004610"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V. KHÁM CHỮA BỆNH BHYT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9" name="Content Placeholder 2">
            <a:extLst>
              <a:ext uri="{FF2B5EF4-FFF2-40B4-BE49-F238E27FC236}">
                <a16:creationId xmlns:a16="http://schemas.microsoft.com/office/drawing/2014/main" id="{4B10F22E-B1F5-0CD8-A6AF-98AAEA3BD7FB}"/>
              </a:ext>
            </a:extLst>
          </p:cNvPr>
          <p:cNvSpPr txBox="1">
            <a:spLocks/>
          </p:cNvSpPr>
          <p:nvPr/>
        </p:nvSpPr>
        <p:spPr>
          <a:xfrm>
            <a:off x="207264" y="1181195"/>
            <a:ext cx="11777472" cy="54526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300"/>
              </a:spcBef>
              <a:spcAft>
                <a:spcPts val="300"/>
              </a:spcAft>
              <a:buNone/>
            </a:pPr>
            <a:r>
              <a:rPr lang="en-US" b="1" dirty="0">
                <a:solidFill>
                  <a:srgbClr val="2706EA"/>
                </a:solidFill>
                <a:latin typeface="Arial" panose="020B0604020202020204" pitchFamily="34" charset="0"/>
                <a:cs typeface="Arial" panose="020B0604020202020204" pitchFamily="34" charset="0"/>
              </a:rPr>
              <a:t>1. Căn </a:t>
            </a:r>
            <a:r>
              <a:rPr lang="en-US" b="1" dirty="0" err="1">
                <a:solidFill>
                  <a:srgbClr val="2706EA"/>
                </a:solidFill>
                <a:latin typeface="Arial" panose="020B0604020202020204" pitchFamily="34" charset="0"/>
                <a:cs typeface="Arial" panose="020B0604020202020204" pitchFamily="34" charset="0"/>
              </a:rPr>
              <a:t>cứ</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pháp</a:t>
            </a:r>
            <a:r>
              <a:rPr lang="en-US" b="1" dirty="0">
                <a:solidFill>
                  <a:srgbClr val="2706EA"/>
                </a:solidFill>
                <a:latin typeface="Arial" panose="020B0604020202020204" pitchFamily="34" charset="0"/>
                <a:cs typeface="Arial" panose="020B0604020202020204" pitchFamily="34" charset="0"/>
              </a:rPr>
              <a:t> </a:t>
            </a:r>
            <a:r>
              <a:rPr lang="en-US" b="1" dirty="0" err="1">
                <a:solidFill>
                  <a:srgbClr val="2706EA"/>
                </a:solidFill>
                <a:latin typeface="Arial" panose="020B0604020202020204" pitchFamily="34" charset="0"/>
                <a:cs typeface="Arial" panose="020B0604020202020204" pitchFamily="34" charset="0"/>
              </a:rPr>
              <a:t>lý</a:t>
            </a:r>
            <a:endParaRPr lang="en-US" b="1" dirty="0">
              <a:solidFill>
                <a:srgbClr val="2706EA"/>
              </a:solidFill>
              <a:latin typeface="Arial" panose="020B0604020202020204" pitchFamily="34" charset="0"/>
              <a:cs typeface="Arial" panose="020B0604020202020204" pitchFamily="34" charset="0"/>
            </a:endParaRPr>
          </a:p>
          <a:p>
            <a:pPr algn="just">
              <a:lnSpc>
                <a:spcPct val="100000"/>
              </a:lnSpc>
              <a:spcBef>
                <a:spcPts val="300"/>
              </a:spcBef>
              <a:spcAft>
                <a:spcPts val="300"/>
              </a:spcAft>
              <a:buFontTx/>
              <a:buChar char="-"/>
            </a:pPr>
            <a:r>
              <a:rPr lang="en-US" dirty="0" err="1">
                <a:solidFill>
                  <a:srgbClr val="2706EA"/>
                </a:solidFill>
                <a:latin typeface="Arial" panose="020B0604020202020204" pitchFamily="34" charset="0"/>
                <a:cs typeface="Arial" panose="020B0604020202020204" pitchFamily="34" charset="0"/>
              </a:rPr>
              <a:t>Luật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khám</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bệnh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chữa</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bệnh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ngày</a:t>
            </a:r>
            <a:r>
              <a:rPr lang="en-US" dirty="0">
                <a:solidFill>
                  <a:srgbClr val="2706EA"/>
                </a:solidFill>
                <a:latin typeface="Arial" panose="020B0604020202020204" pitchFamily="34" charset="0"/>
                <a:cs typeface="Arial" panose="020B0604020202020204" pitchFamily="34" charset="0"/>
              </a:rPr>
              <a:t> 09 </a:t>
            </a:r>
            <a:r>
              <a:rPr lang="en-US" dirty="0" err="1">
                <a:solidFill>
                  <a:srgbClr val="2706EA"/>
                </a:solidFill>
                <a:latin typeface="Arial" panose="020B0604020202020204" pitchFamily="34" charset="0"/>
                <a:cs typeface="Arial" panose="020B0604020202020204" pitchFamily="34" charset="0"/>
              </a:rPr>
              <a:t>tháng</a:t>
            </a:r>
            <a:r>
              <a:rPr lang="en-US" dirty="0">
                <a:solidFill>
                  <a:srgbClr val="2706EA"/>
                </a:solidFill>
                <a:latin typeface="Arial" panose="020B0604020202020204" pitchFamily="34" charset="0"/>
                <a:cs typeface="Arial" panose="020B0604020202020204" pitchFamily="34" charset="0"/>
              </a:rPr>
              <a:t> 01 </a:t>
            </a:r>
            <a:r>
              <a:rPr lang="en-US" dirty="0" err="1">
                <a:solidFill>
                  <a:srgbClr val="2706EA"/>
                </a:solidFill>
                <a:latin typeface="Arial" panose="020B0604020202020204" pitchFamily="34" charset="0"/>
                <a:cs typeface="Arial" panose="020B0604020202020204" pitchFamily="34" charset="0"/>
              </a:rPr>
              <a:t>năm</a:t>
            </a:r>
            <a:r>
              <a:rPr lang="en-US" dirty="0">
                <a:solidFill>
                  <a:srgbClr val="2706EA"/>
                </a:solidFill>
                <a:latin typeface="Arial" panose="020B0604020202020204" pitchFamily="34" charset="0"/>
                <a:cs typeface="Arial" panose="020B0604020202020204" pitchFamily="34" charset="0"/>
              </a:rPr>
              <a:t> 2023;</a:t>
            </a:r>
          </a:p>
          <a:p>
            <a:pPr algn="just">
              <a:lnSpc>
                <a:spcPct val="100000"/>
              </a:lnSpc>
              <a:spcBef>
                <a:spcPts val="300"/>
              </a:spcBef>
              <a:spcAft>
                <a:spcPts val="300"/>
              </a:spcAft>
              <a:buFontTx/>
              <a:buChar char="-"/>
            </a:pPr>
            <a:r>
              <a:rPr lang="en-US" dirty="0" err="1">
                <a:solidFill>
                  <a:srgbClr val="2706EA"/>
                </a:solidFill>
                <a:latin typeface="Arial" panose="020B0604020202020204" pitchFamily="34" charset="0"/>
                <a:cs typeface="Arial" panose="020B0604020202020204" pitchFamily="34" charset="0"/>
              </a:rPr>
              <a:t>Luật</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bảo</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hiểm</a:t>
            </a:r>
            <a:r>
              <a:rPr lang="en-US" dirty="0">
                <a:solidFill>
                  <a:srgbClr val="2706EA"/>
                </a:solidFill>
                <a:latin typeface="Arial" panose="020B0604020202020204" pitchFamily="34" charset="0"/>
                <a:cs typeface="Arial" panose="020B0604020202020204" pitchFamily="34" charset="0"/>
              </a:rPr>
              <a:t> y </a:t>
            </a:r>
            <a:r>
              <a:rPr lang="en-US" dirty="0" err="1">
                <a:solidFill>
                  <a:srgbClr val="2706EA"/>
                </a:solidFill>
                <a:latin typeface="Arial" panose="020B0604020202020204" pitchFamily="34" charset="0"/>
                <a:cs typeface="Arial" panose="020B0604020202020204" pitchFamily="34" charset="0"/>
              </a:rPr>
              <a:t>tế</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ngày</a:t>
            </a:r>
            <a:r>
              <a:rPr lang="en-US" dirty="0">
                <a:solidFill>
                  <a:srgbClr val="2706EA"/>
                </a:solidFill>
                <a:latin typeface="Arial" panose="020B0604020202020204" pitchFamily="34" charset="0"/>
                <a:cs typeface="Arial" panose="020B0604020202020204" pitchFamily="34" charset="0"/>
              </a:rPr>
              <a:t> 14 </a:t>
            </a:r>
            <a:r>
              <a:rPr lang="en-US" dirty="0" err="1">
                <a:solidFill>
                  <a:srgbClr val="2706EA"/>
                </a:solidFill>
                <a:latin typeface="Arial" panose="020B0604020202020204" pitchFamily="34" charset="0"/>
                <a:cs typeface="Arial" panose="020B0604020202020204" pitchFamily="34" charset="0"/>
              </a:rPr>
              <a:t>tháng</a:t>
            </a:r>
            <a:r>
              <a:rPr lang="en-US" dirty="0">
                <a:solidFill>
                  <a:srgbClr val="2706EA"/>
                </a:solidFill>
                <a:latin typeface="Arial" panose="020B0604020202020204" pitchFamily="34" charset="0"/>
                <a:cs typeface="Arial" panose="020B0604020202020204" pitchFamily="34" charset="0"/>
              </a:rPr>
              <a:t> 11 </a:t>
            </a:r>
            <a:r>
              <a:rPr lang="en-US" dirty="0" err="1">
                <a:solidFill>
                  <a:srgbClr val="2706EA"/>
                </a:solidFill>
                <a:latin typeface="Arial" panose="020B0604020202020204" pitchFamily="34" charset="0"/>
                <a:cs typeface="Arial" panose="020B0604020202020204" pitchFamily="34" charset="0"/>
              </a:rPr>
              <a:t>năm</a:t>
            </a:r>
            <a:r>
              <a:rPr lang="en-US" dirty="0">
                <a:solidFill>
                  <a:srgbClr val="2706EA"/>
                </a:solidFill>
                <a:latin typeface="Arial" panose="020B0604020202020204" pitchFamily="34" charset="0"/>
                <a:cs typeface="Arial" panose="020B0604020202020204" pitchFamily="34" charset="0"/>
              </a:rPr>
              <a:t> 2008</a:t>
            </a:r>
            <a:r>
              <a:rPr lang="en-GB" dirty="0">
                <a:solidFill>
                  <a:srgbClr val="2706EA"/>
                </a:solidFill>
                <a:latin typeface="Arial" panose="020B0604020202020204" pitchFamily="34" charset="0"/>
              </a:rPr>
              <a:t>; </a:t>
            </a:r>
            <a:r>
              <a:rPr lang="en-GB" dirty="0" err="1">
                <a:solidFill>
                  <a:srgbClr val="2706EA"/>
                </a:solidFill>
                <a:latin typeface="Arial" panose="020B0604020202020204" pitchFamily="34" charset="0"/>
              </a:rPr>
              <a:t>Luật</a:t>
            </a:r>
            <a:r>
              <a:rPr lang="en-GB" dirty="0">
                <a:solidFill>
                  <a:srgbClr val="2706EA"/>
                </a:solidFill>
                <a:latin typeface="Arial" panose="020B0604020202020204" pitchFamily="34" charset="0"/>
              </a:rPr>
              <a:t> </a:t>
            </a:r>
            <a:r>
              <a:rPr lang="en-GB" dirty="0" err="1">
                <a:solidFill>
                  <a:srgbClr val="2706EA"/>
                </a:solidFill>
                <a:latin typeface="Arial" panose="020B0604020202020204" pitchFamily="34" charset="0"/>
              </a:rPr>
              <a:t>sửa</a:t>
            </a:r>
            <a:r>
              <a:rPr lang="en-GB" dirty="0">
                <a:solidFill>
                  <a:srgbClr val="2706EA"/>
                </a:solidFill>
                <a:latin typeface="Arial" panose="020B0604020202020204" pitchFamily="34" charset="0"/>
              </a:rPr>
              <a:t> </a:t>
            </a:r>
            <a:r>
              <a:rPr lang="en-GB" dirty="0" err="1">
                <a:solidFill>
                  <a:srgbClr val="2706EA"/>
                </a:solidFill>
                <a:latin typeface="Arial" panose="020B0604020202020204" pitchFamily="34" charset="0"/>
              </a:rPr>
              <a:t>đổi</a:t>
            </a:r>
            <a:r>
              <a:rPr lang="en-GB" dirty="0">
                <a:solidFill>
                  <a:srgbClr val="2706EA"/>
                </a:solidFill>
                <a:latin typeface="Arial" panose="020B0604020202020204" pitchFamily="34" charset="0"/>
              </a:rPr>
              <a:t> </a:t>
            </a:r>
            <a:r>
              <a:rPr lang="en-GB" dirty="0" err="1">
                <a:solidFill>
                  <a:srgbClr val="2706EA"/>
                </a:solidFill>
                <a:latin typeface="Arial" panose="020B0604020202020204" pitchFamily="34" charset="0"/>
              </a:rPr>
              <a:t>bổ</a:t>
            </a:r>
            <a:r>
              <a:rPr lang="en-GB" dirty="0">
                <a:solidFill>
                  <a:srgbClr val="2706EA"/>
                </a:solidFill>
                <a:latin typeface="Arial" panose="020B0604020202020204" pitchFamily="34" charset="0"/>
              </a:rPr>
              <a:t> sung </a:t>
            </a:r>
            <a:r>
              <a:rPr lang="en-GB" dirty="0" err="1">
                <a:solidFill>
                  <a:srgbClr val="2706EA"/>
                </a:solidFill>
                <a:latin typeface="Arial" panose="020B0604020202020204" pitchFamily="34" charset="0"/>
              </a:rPr>
              <a:t>Luật</a:t>
            </a:r>
            <a:r>
              <a:rPr lang="en-GB" dirty="0">
                <a:solidFill>
                  <a:srgbClr val="2706EA"/>
                </a:solidFill>
                <a:latin typeface="Arial" panose="020B0604020202020204" pitchFamily="34" charset="0"/>
              </a:rPr>
              <a:t> </a:t>
            </a:r>
            <a:r>
              <a:rPr lang="en-GB" dirty="0" err="1">
                <a:solidFill>
                  <a:srgbClr val="2706EA"/>
                </a:solidFill>
                <a:latin typeface="Arial" panose="020B0604020202020204" pitchFamily="34" charset="0"/>
              </a:rPr>
              <a:t>bảo</a:t>
            </a:r>
            <a:r>
              <a:rPr lang="en-GB" dirty="0">
                <a:solidFill>
                  <a:srgbClr val="2706EA"/>
                </a:solidFill>
                <a:latin typeface="Arial" panose="020B0604020202020204" pitchFamily="34" charset="0"/>
              </a:rPr>
              <a:t> </a:t>
            </a:r>
            <a:r>
              <a:rPr lang="en-GB" dirty="0" err="1">
                <a:solidFill>
                  <a:srgbClr val="2706EA"/>
                </a:solidFill>
                <a:latin typeface="Arial" panose="020B0604020202020204" pitchFamily="34" charset="0"/>
              </a:rPr>
              <a:t>hiểm</a:t>
            </a:r>
            <a:r>
              <a:rPr lang="en-GB" dirty="0">
                <a:solidFill>
                  <a:srgbClr val="2706EA"/>
                </a:solidFill>
                <a:latin typeface="Arial" panose="020B0604020202020204" pitchFamily="34" charset="0"/>
              </a:rPr>
              <a:t> y </a:t>
            </a:r>
            <a:r>
              <a:rPr lang="en-GB" dirty="0" err="1">
                <a:solidFill>
                  <a:srgbClr val="2706EA"/>
                </a:solidFill>
                <a:latin typeface="Arial" panose="020B0604020202020204" pitchFamily="34" charset="0"/>
              </a:rPr>
              <a:t>tế</a:t>
            </a:r>
            <a:r>
              <a:rPr lang="en-GB" dirty="0">
                <a:solidFill>
                  <a:srgbClr val="2706EA"/>
                </a:solidFill>
                <a:latin typeface="Arial" panose="020B0604020202020204" pitchFamily="34" charset="0"/>
              </a:rPr>
              <a:t> </a:t>
            </a:r>
            <a:r>
              <a:rPr lang="en-GB" dirty="0" err="1">
                <a:solidFill>
                  <a:srgbClr val="2706EA"/>
                </a:solidFill>
                <a:latin typeface="Arial" panose="020B0604020202020204" pitchFamily="34" charset="0"/>
              </a:rPr>
              <a:t>ngày</a:t>
            </a:r>
            <a:r>
              <a:rPr lang="en-GB" dirty="0">
                <a:solidFill>
                  <a:srgbClr val="2706EA"/>
                </a:solidFill>
                <a:latin typeface="Arial" panose="020B0604020202020204" pitchFamily="34" charset="0"/>
              </a:rPr>
              <a:t> 13 </a:t>
            </a:r>
            <a:r>
              <a:rPr lang="en-GB" dirty="0" err="1">
                <a:solidFill>
                  <a:srgbClr val="2706EA"/>
                </a:solidFill>
                <a:latin typeface="Arial" panose="020B0604020202020204" pitchFamily="34" charset="0"/>
              </a:rPr>
              <a:t>tháng</a:t>
            </a:r>
            <a:r>
              <a:rPr lang="en-GB" dirty="0">
                <a:solidFill>
                  <a:srgbClr val="2706EA"/>
                </a:solidFill>
                <a:latin typeface="Arial" panose="020B0604020202020204" pitchFamily="34" charset="0"/>
              </a:rPr>
              <a:t> 6 </a:t>
            </a:r>
            <a:r>
              <a:rPr lang="en-GB" dirty="0" err="1">
                <a:solidFill>
                  <a:srgbClr val="2706EA"/>
                </a:solidFill>
                <a:latin typeface="Arial" panose="020B0604020202020204" pitchFamily="34" charset="0"/>
              </a:rPr>
              <a:t>năm</a:t>
            </a:r>
            <a:r>
              <a:rPr lang="en-GB" dirty="0">
                <a:solidFill>
                  <a:srgbClr val="2706EA"/>
                </a:solidFill>
                <a:latin typeface="Arial" panose="020B0604020202020204" pitchFamily="34" charset="0"/>
              </a:rPr>
              <a:t> 2014;  </a:t>
            </a:r>
            <a:r>
              <a:rPr lang="en-GB" dirty="0" err="1">
                <a:solidFill>
                  <a:srgbClr val="2706EA"/>
                </a:solidFill>
                <a:latin typeface="Arial" panose="020B0604020202020204" pitchFamily="34" charset="0"/>
              </a:rPr>
              <a:t>Luật</a:t>
            </a:r>
            <a:r>
              <a:rPr lang="en-GB" dirty="0">
                <a:solidFill>
                  <a:srgbClr val="2706EA"/>
                </a:solidFill>
                <a:latin typeface="Arial" panose="020B0604020202020204" pitchFamily="34" charset="0"/>
              </a:rPr>
              <a:t> </a:t>
            </a:r>
            <a:r>
              <a:rPr lang="en-GB" dirty="0" err="1">
                <a:solidFill>
                  <a:srgbClr val="2706EA"/>
                </a:solidFill>
                <a:latin typeface="Arial" panose="020B0604020202020204" pitchFamily="34" charset="0"/>
              </a:rPr>
              <a:t>sửa</a:t>
            </a:r>
            <a:r>
              <a:rPr lang="en-GB" dirty="0">
                <a:solidFill>
                  <a:srgbClr val="2706EA"/>
                </a:solidFill>
                <a:latin typeface="Arial" panose="020B0604020202020204" pitchFamily="34" charset="0"/>
              </a:rPr>
              <a:t> </a:t>
            </a:r>
            <a:r>
              <a:rPr lang="en-GB" dirty="0" err="1">
                <a:solidFill>
                  <a:srgbClr val="2706EA"/>
                </a:solidFill>
                <a:latin typeface="Arial" panose="020B0604020202020204" pitchFamily="34" charset="0"/>
              </a:rPr>
              <a:t>đổi</a:t>
            </a:r>
            <a:r>
              <a:rPr lang="en-GB" dirty="0">
                <a:solidFill>
                  <a:srgbClr val="2706EA"/>
                </a:solidFill>
                <a:latin typeface="Arial" panose="020B0604020202020204" pitchFamily="34" charset="0"/>
              </a:rPr>
              <a:t> </a:t>
            </a:r>
            <a:r>
              <a:rPr lang="en-GB" dirty="0" err="1">
                <a:solidFill>
                  <a:srgbClr val="2706EA"/>
                </a:solidFill>
                <a:latin typeface="Arial" panose="020B0604020202020204" pitchFamily="34" charset="0"/>
              </a:rPr>
              <a:t>bổ</a:t>
            </a:r>
            <a:r>
              <a:rPr lang="en-GB" dirty="0">
                <a:solidFill>
                  <a:srgbClr val="2706EA"/>
                </a:solidFill>
                <a:latin typeface="Arial" panose="020B0604020202020204" pitchFamily="34" charset="0"/>
              </a:rPr>
              <a:t> sung </a:t>
            </a:r>
            <a:r>
              <a:rPr lang="en-GB" dirty="0" err="1">
                <a:solidFill>
                  <a:srgbClr val="2706EA"/>
                </a:solidFill>
                <a:latin typeface="Arial" panose="020B0604020202020204" pitchFamily="34" charset="0"/>
              </a:rPr>
              <a:t>Luật</a:t>
            </a:r>
            <a:r>
              <a:rPr lang="en-GB" dirty="0">
                <a:solidFill>
                  <a:srgbClr val="2706EA"/>
                </a:solidFill>
                <a:latin typeface="Arial" panose="020B0604020202020204" pitchFamily="34" charset="0"/>
              </a:rPr>
              <a:t> </a:t>
            </a:r>
            <a:r>
              <a:rPr lang="en-GB" dirty="0" err="1">
                <a:solidFill>
                  <a:srgbClr val="2706EA"/>
                </a:solidFill>
                <a:latin typeface="Arial" panose="020B0604020202020204" pitchFamily="34" charset="0"/>
              </a:rPr>
              <a:t>bảo</a:t>
            </a:r>
            <a:r>
              <a:rPr lang="en-GB" dirty="0">
                <a:solidFill>
                  <a:srgbClr val="2706EA"/>
                </a:solidFill>
                <a:latin typeface="Arial" panose="020B0604020202020204" pitchFamily="34" charset="0"/>
              </a:rPr>
              <a:t> </a:t>
            </a:r>
            <a:r>
              <a:rPr lang="en-GB" dirty="0" err="1">
                <a:solidFill>
                  <a:srgbClr val="2706EA"/>
                </a:solidFill>
                <a:latin typeface="Arial" panose="020B0604020202020204" pitchFamily="34" charset="0"/>
              </a:rPr>
              <a:t>hiểm</a:t>
            </a:r>
            <a:r>
              <a:rPr lang="en-GB" dirty="0">
                <a:solidFill>
                  <a:srgbClr val="2706EA"/>
                </a:solidFill>
                <a:latin typeface="Arial" panose="020B0604020202020204" pitchFamily="34" charset="0"/>
              </a:rPr>
              <a:t> y </a:t>
            </a:r>
            <a:r>
              <a:rPr lang="en-GB" dirty="0" err="1">
                <a:solidFill>
                  <a:srgbClr val="2706EA"/>
                </a:solidFill>
                <a:latin typeface="Arial" panose="020B0604020202020204" pitchFamily="34" charset="0"/>
              </a:rPr>
              <a:t>tế</a:t>
            </a:r>
            <a:r>
              <a:rPr lang="en-GB" dirty="0">
                <a:solidFill>
                  <a:srgbClr val="2706EA"/>
                </a:solidFill>
                <a:latin typeface="Arial" panose="020B0604020202020204" pitchFamily="34" charset="0"/>
              </a:rPr>
              <a:t> </a:t>
            </a:r>
            <a:r>
              <a:rPr lang="en-GB" dirty="0" err="1">
                <a:solidFill>
                  <a:srgbClr val="2706EA"/>
                </a:solidFill>
                <a:latin typeface="Arial" panose="020B0604020202020204" pitchFamily="34" charset="0"/>
              </a:rPr>
              <a:t>ngày</a:t>
            </a:r>
            <a:r>
              <a:rPr lang="en-GB" dirty="0">
                <a:solidFill>
                  <a:srgbClr val="2706EA"/>
                </a:solidFill>
                <a:latin typeface="Arial" panose="020B0604020202020204" pitchFamily="34" charset="0"/>
              </a:rPr>
              <a:t> 27 </a:t>
            </a:r>
            <a:r>
              <a:rPr lang="en-GB" dirty="0" err="1">
                <a:solidFill>
                  <a:srgbClr val="2706EA"/>
                </a:solidFill>
                <a:latin typeface="Arial" panose="020B0604020202020204" pitchFamily="34" charset="0"/>
              </a:rPr>
              <a:t>tháng</a:t>
            </a:r>
            <a:r>
              <a:rPr lang="en-GB" dirty="0">
                <a:solidFill>
                  <a:srgbClr val="2706EA"/>
                </a:solidFill>
                <a:latin typeface="Arial" panose="020B0604020202020204" pitchFamily="34" charset="0"/>
              </a:rPr>
              <a:t> 11 </a:t>
            </a:r>
            <a:r>
              <a:rPr lang="en-GB" dirty="0" err="1">
                <a:solidFill>
                  <a:srgbClr val="2706EA"/>
                </a:solidFill>
                <a:latin typeface="Arial" panose="020B0604020202020204" pitchFamily="34" charset="0"/>
              </a:rPr>
              <a:t>năm</a:t>
            </a:r>
            <a:r>
              <a:rPr lang="en-GB" dirty="0">
                <a:solidFill>
                  <a:srgbClr val="2706EA"/>
                </a:solidFill>
                <a:latin typeface="Arial" panose="020B0604020202020204" pitchFamily="34" charset="0"/>
              </a:rPr>
              <a:t> 2024;</a:t>
            </a:r>
          </a:p>
          <a:p>
            <a:pPr algn="just">
              <a:lnSpc>
                <a:spcPct val="100000"/>
              </a:lnSpc>
              <a:spcBef>
                <a:spcPts val="300"/>
              </a:spcBef>
              <a:spcAft>
                <a:spcPts val="300"/>
              </a:spcAft>
              <a:buFontTx/>
              <a:buChar char="-"/>
            </a:pPr>
            <a:r>
              <a:rPr lang="vi-VN" dirty="0">
                <a:solidFill>
                  <a:srgbClr val="2706EA"/>
                </a:solidFill>
                <a:latin typeface="Arial" panose="020B0604020202020204" pitchFamily="34" charset="0"/>
                <a:cs typeface="Arial" panose="020B0604020202020204" pitchFamily="34" charset="0"/>
              </a:rPr>
              <a:t>Nghị quyết số </a:t>
            </a:r>
            <a:r>
              <a:rPr lang="vi-VN" dirty="0">
                <a:solidFill>
                  <a:srgbClr val="2706EA"/>
                </a:solidFill>
                <a:latin typeface="Arial" panose="020B0604020202020204" pitchFamily="34" charset="0"/>
                <a:cs typeface="Arial" panose="020B0604020202020204" pitchFamily="34" charset="0"/>
                <a:hlinkClick r:id="rId5"/>
              </a:rPr>
              <a:t>190/2025/QH15</a:t>
            </a:r>
            <a:r>
              <a:rPr lang="vi-VN" dirty="0">
                <a:solidFill>
                  <a:srgbClr val="2706EA"/>
                </a:solidFill>
                <a:latin typeface="Arial" panose="020B0604020202020204" pitchFamily="34" charset="0"/>
                <a:cs typeface="Arial" panose="020B0604020202020204" pitchFamily="34" charset="0"/>
              </a:rPr>
              <a:t> ngày 19 tháng 02 năm 2025 của Quốc hội quy định về xử lý một số vấn đề liên quan đến sắp xếp tổ chức bộ máy nhà nước;</a:t>
            </a:r>
            <a:endParaRPr lang="en-US" dirty="0">
              <a:solidFill>
                <a:srgbClr val="2706EA"/>
              </a:solidFill>
              <a:latin typeface="Arial" panose="020B0604020202020204" pitchFamily="34" charset="0"/>
              <a:cs typeface="Arial" panose="020B0604020202020204" pitchFamily="34" charset="0"/>
            </a:endParaRPr>
          </a:p>
          <a:p>
            <a:pPr algn="just">
              <a:lnSpc>
                <a:spcPct val="100000"/>
              </a:lnSpc>
              <a:spcBef>
                <a:spcPts val="300"/>
              </a:spcBef>
              <a:spcAft>
                <a:spcPts val="300"/>
              </a:spcAft>
              <a:buFontTx/>
              <a:buChar char="-"/>
            </a:pPr>
            <a:r>
              <a:rPr lang="en-US" dirty="0" err="1">
                <a:solidFill>
                  <a:srgbClr val="2706EA"/>
                </a:solidFill>
                <a:latin typeface="Arial" panose="020B0604020202020204" pitchFamily="34" charset="0"/>
                <a:cs typeface="Arial" panose="020B0604020202020204" pitchFamily="34" charset="0"/>
              </a:rPr>
              <a:t>Nghị</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định</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số</a:t>
            </a:r>
            <a:r>
              <a:rPr lang="en-US" dirty="0">
                <a:solidFill>
                  <a:srgbClr val="2706EA"/>
                </a:solidFill>
                <a:latin typeface="Arial" panose="020B0604020202020204" pitchFamily="34" charset="0"/>
                <a:cs typeface="Arial" panose="020B0604020202020204" pitchFamily="34" charset="0"/>
              </a:rPr>
              <a:t> 96/2023/NĐ-CP;</a:t>
            </a:r>
          </a:p>
          <a:p>
            <a:pPr algn="just">
              <a:lnSpc>
                <a:spcPct val="100000"/>
              </a:lnSpc>
              <a:spcBef>
                <a:spcPts val="300"/>
              </a:spcBef>
              <a:spcAft>
                <a:spcPts val="300"/>
              </a:spcAft>
              <a:buFontTx/>
              <a:buChar char="-"/>
            </a:pPr>
            <a:r>
              <a:rPr lang="en-US" dirty="0" err="1">
                <a:solidFill>
                  <a:srgbClr val="2706EA"/>
                </a:solidFill>
                <a:latin typeface="Arial" panose="020B0604020202020204" pitchFamily="34" charset="0"/>
                <a:cs typeface="Arial" panose="020B0604020202020204" pitchFamily="34" charset="0"/>
              </a:rPr>
              <a:t>Nghị</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định</a:t>
            </a:r>
            <a:r>
              <a:rPr lang="en-US" dirty="0">
                <a:solidFill>
                  <a:srgbClr val="2706EA"/>
                </a:solidFill>
                <a:latin typeface="Arial" panose="020B0604020202020204" pitchFamily="34" charset="0"/>
                <a:cs typeface="Arial" panose="020B0604020202020204" pitchFamily="34" charset="0"/>
              </a:rPr>
              <a:t> 188/2025/NĐ-CP;</a:t>
            </a:r>
          </a:p>
          <a:p>
            <a:pPr marL="0" indent="0" algn="just">
              <a:lnSpc>
                <a:spcPct val="100000"/>
              </a:lnSpc>
              <a:spcBef>
                <a:spcPts val="300"/>
              </a:spcBef>
              <a:spcAft>
                <a:spcPts val="300"/>
              </a:spcAft>
              <a:buNone/>
            </a:pPr>
            <a:r>
              <a:rPr lang="en-US" dirty="0">
                <a:solidFill>
                  <a:srgbClr val="2706EA"/>
                </a:solidFill>
                <a:latin typeface="Arial" panose="020B0604020202020204" pitchFamily="34" charset="0"/>
                <a:cs typeface="Arial" panose="020B0604020202020204" pitchFamily="34" charset="0"/>
              </a:rPr>
              <a:t>- Các Thông </a:t>
            </a:r>
            <a:r>
              <a:rPr lang="en-US" dirty="0" err="1">
                <a:solidFill>
                  <a:srgbClr val="2706EA"/>
                </a:solidFill>
                <a:latin typeface="Arial" panose="020B0604020202020204" pitchFamily="34" charset="0"/>
                <a:cs typeface="Arial" panose="020B0604020202020204" pitchFamily="34" charset="0"/>
              </a:rPr>
              <a:t>tư</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hướng</a:t>
            </a:r>
            <a:r>
              <a:rPr lang="en-US" dirty="0">
                <a:solidFill>
                  <a:srgbClr val="2706EA"/>
                </a:solidFill>
                <a:latin typeface="Arial" panose="020B0604020202020204" pitchFamily="34" charset="0"/>
                <a:cs typeface="Arial" panose="020B0604020202020204" pitchFamily="34" charset="0"/>
              </a:rPr>
              <a:t> </a:t>
            </a:r>
            <a:r>
              <a:rPr lang="en-US" dirty="0" err="1">
                <a:solidFill>
                  <a:srgbClr val="2706EA"/>
                </a:solidFill>
                <a:latin typeface="Arial" panose="020B0604020202020204" pitchFamily="34" charset="0"/>
                <a:cs typeface="Arial" panose="020B0604020202020204" pitchFamily="34" charset="0"/>
              </a:rPr>
              <a:t>dẫn</a:t>
            </a:r>
            <a:r>
              <a:rPr lang="en-US" dirty="0">
                <a:solidFill>
                  <a:srgbClr val="2706EA"/>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14429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815C9-1BFF-5FF8-7763-1DE9A4ACA4F4}"/>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F5A58D6-74D6-5782-94DF-05B444830B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F92E232B-88D2-B390-9406-DC03C4376DE9}"/>
              </a:ext>
            </a:extLst>
          </p:cNvPr>
          <p:cNvSpPr/>
          <p:nvPr/>
        </p:nvSpPr>
        <p:spPr>
          <a:xfrm>
            <a:off x="1685366" y="252904"/>
            <a:ext cx="10004610"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V. KHÁM CHỮA BỆNH BHYT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445CD36-332B-D73B-5C63-B456916B9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9" name="Content Placeholder 2">
            <a:extLst>
              <a:ext uri="{FF2B5EF4-FFF2-40B4-BE49-F238E27FC236}">
                <a16:creationId xmlns:a16="http://schemas.microsoft.com/office/drawing/2014/main" id="{B1A3774A-DF16-D62C-A27C-1F34DBFC39F1}"/>
              </a:ext>
            </a:extLst>
          </p:cNvPr>
          <p:cNvSpPr txBox="1">
            <a:spLocks/>
          </p:cNvSpPr>
          <p:nvPr/>
        </p:nvSpPr>
        <p:spPr>
          <a:xfrm>
            <a:off x="207264" y="1181195"/>
            <a:ext cx="11777472" cy="54526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US" sz="2600" b="1" dirty="0">
                <a:solidFill>
                  <a:srgbClr val="2706EA"/>
                </a:solidFill>
                <a:latin typeface="Arial" panose="020B0604020202020204" pitchFamily="34" charset="0"/>
                <a:cs typeface="Arial" panose="020B0604020202020204" pitchFamily="34" charset="0"/>
              </a:rPr>
              <a:t>2. </a:t>
            </a:r>
            <a:r>
              <a:rPr lang="en-US" sz="2600" b="1" dirty="0" err="1">
                <a:solidFill>
                  <a:srgbClr val="2706EA"/>
                </a:solidFill>
                <a:latin typeface="Arial" panose="020B0604020202020204" pitchFamily="34" charset="0"/>
                <a:cs typeface="Arial" panose="020B0604020202020204" pitchFamily="34" charset="0"/>
              </a:rPr>
              <a:t>Ký</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hợp</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đồng</a:t>
            </a:r>
            <a:r>
              <a:rPr lang="en-US" sz="2600" b="1" dirty="0">
                <a:solidFill>
                  <a:srgbClr val="2706EA"/>
                </a:solidFill>
                <a:latin typeface="Arial" panose="020B0604020202020204" pitchFamily="34" charset="0"/>
                <a:cs typeface="Arial" panose="020B0604020202020204" pitchFamily="34" charset="0"/>
              </a:rPr>
              <a:t> KCB BHYT</a:t>
            </a:r>
          </a:p>
          <a:p>
            <a:pPr marL="0" indent="0" algn="just">
              <a:spcBef>
                <a:spcPts val="0"/>
              </a:spcBef>
              <a:buNone/>
            </a:pPr>
            <a:r>
              <a:rPr lang="en-US" sz="2600" b="1" dirty="0">
                <a:solidFill>
                  <a:srgbClr val="2706EA"/>
                </a:solidFill>
                <a:latin typeface="Arial" panose="020B0604020202020204" pitchFamily="34" charset="0"/>
                <a:cs typeface="Arial" panose="020B0604020202020204" pitchFamily="34" charset="0"/>
              </a:rPr>
              <a:t>a) </a:t>
            </a:r>
            <a:r>
              <a:rPr lang="en-US" sz="2600" b="1" dirty="0" err="1">
                <a:solidFill>
                  <a:srgbClr val="2706EA"/>
                </a:solidFill>
                <a:latin typeface="Arial" panose="020B0604020202020204" pitchFamily="34" charset="0"/>
                <a:cs typeface="Arial" panose="020B0604020202020204" pitchFamily="34" charset="0"/>
              </a:rPr>
              <a:t>Đối</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với</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trạm</a:t>
            </a:r>
            <a:r>
              <a:rPr lang="en-US" sz="2600" b="1" dirty="0">
                <a:solidFill>
                  <a:srgbClr val="2706EA"/>
                </a:solidFill>
                <a:latin typeface="Arial" panose="020B0604020202020204" pitchFamily="34" charset="0"/>
                <a:cs typeface="Arial" panose="020B0604020202020204" pitchFamily="34" charset="0"/>
              </a:rPr>
              <a:t> y </a:t>
            </a:r>
            <a:r>
              <a:rPr lang="en-US" sz="2600" b="1" dirty="0" err="1">
                <a:solidFill>
                  <a:srgbClr val="2706EA"/>
                </a:solidFill>
                <a:latin typeface="Arial" panose="020B0604020202020204" pitchFamily="34" charset="0"/>
                <a:cs typeface="Arial" panose="020B0604020202020204" pitchFamily="34" charset="0"/>
              </a:rPr>
              <a:t>tế</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xã</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sau</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khi</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thực</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hiện</a:t>
            </a:r>
            <a:r>
              <a:rPr lang="en-US" sz="2600" b="1" dirty="0">
                <a:solidFill>
                  <a:srgbClr val="2706EA"/>
                </a:solidFill>
                <a:latin typeface="Arial" panose="020B0604020202020204" pitchFamily="34" charset="0"/>
                <a:cs typeface="Arial" panose="020B0604020202020204" pitchFamily="34" charset="0"/>
              </a:rPr>
              <a:t> </a:t>
            </a:r>
            <a:r>
              <a:rPr lang="vi-VN" sz="2600" b="1" dirty="0">
                <a:solidFill>
                  <a:srgbClr val="2706EA"/>
                </a:solidFill>
                <a:latin typeface="Arial" panose="020B0604020202020204" pitchFamily="34" charset="0"/>
                <a:cs typeface="Arial" panose="020B0604020202020204" pitchFamily="34" charset="0"/>
              </a:rPr>
              <a:t>sắp xếp tổ chức bộ máy theo mô hình chính quyền địa phương hai cấp</a:t>
            </a:r>
            <a:r>
              <a:rPr lang="en-US" sz="2600" b="1" dirty="0">
                <a:solidFill>
                  <a:srgbClr val="2706EA"/>
                </a:solidFill>
                <a:latin typeface="Arial" panose="020B0604020202020204" pitchFamily="34" charset="0"/>
                <a:cs typeface="Arial" panose="020B0604020202020204" pitchFamily="34" charset="0"/>
              </a:rPr>
              <a:t>.</a:t>
            </a:r>
          </a:p>
          <a:p>
            <a:pPr marL="0" indent="0" algn="just">
              <a:spcBef>
                <a:spcPts val="0"/>
              </a:spcBef>
              <a:buNone/>
            </a:pPr>
            <a:r>
              <a:rPr lang="en-US" sz="2600" dirty="0" err="1">
                <a:solidFill>
                  <a:srgbClr val="2706EA"/>
                </a:solidFill>
                <a:latin typeface="Arial" panose="020B0604020202020204" pitchFamily="34" charset="0"/>
                <a:cs typeface="Arial" panose="020B0604020202020204" pitchFamily="34" charset="0"/>
              </a:rPr>
              <a:t>Khoản</a:t>
            </a:r>
            <a:r>
              <a:rPr lang="en-US" sz="2600" dirty="0">
                <a:solidFill>
                  <a:srgbClr val="2706EA"/>
                </a:solidFill>
                <a:latin typeface="Arial" panose="020B0604020202020204" pitchFamily="34" charset="0"/>
                <a:cs typeface="Arial" panose="020B0604020202020204" pitchFamily="34" charset="0"/>
              </a:rPr>
              <a:t> 2 </a:t>
            </a:r>
            <a:r>
              <a:rPr lang="en-US" sz="2600" dirty="0" err="1">
                <a:solidFill>
                  <a:srgbClr val="2706EA"/>
                </a:solidFill>
                <a:latin typeface="Arial" panose="020B0604020202020204" pitchFamily="34" charset="0"/>
                <a:cs typeface="Arial" panose="020B0604020202020204" pitchFamily="34" charset="0"/>
              </a:rPr>
              <a:t>Điều</a:t>
            </a:r>
            <a:r>
              <a:rPr lang="en-US" sz="2600" dirty="0">
                <a:solidFill>
                  <a:srgbClr val="2706EA"/>
                </a:solidFill>
                <a:latin typeface="Arial" panose="020B0604020202020204" pitchFamily="34" charset="0"/>
                <a:cs typeface="Arial" panose="020B0604020202020204" pitchFamily="34" charset="0"/>
              </a:rPr>
              <a:t> 1 Thông </a:t>
            </a:r>
            <a:r>
              <a:rPr lang="en-US" sz="2600" dirty="0" err="1">
                <a:solidFill>
                  <a:srgbClr val="2706EA"/>
                </a:solidFill>
                <a:latin typeface="Arial" panose="020B0604020202020204" pitchFamily="34" charset="0"/>
                <a:cs typeface="Arial" panose="020B0604020202020204" pitchFamily="34" charset="0"/>
              </a:rPr>
              <a:t>tư</a:t>
            </a:r>
            <a:r>
              <a:rPr lang="en-US" sz="2600" dirty="0">
                <a:solidFill>
                  <a:srgbClr val="2706EA"/>
                </a:solidFill>
                <a:latin typeface="Arial" panose="020B0604020202020204" pitchFamily="34" charset="0"/>
                <a:cs typeface="Arial" panose="020B0604020202020204" pitchFamily="34" charset="0"/>
              </a:rPr>
              <a:t> </a:t>
            </a:r>
            <a:r>
              <a:rPr lang="en-US" sz="2600" dirty="0" err="1">
                <a:solidFill>
                  <a:srgbClr val="2706EA"/>
                </a:solidFill>
                <a:latin typeface="Arial" panose="020B0604020202020204" pitchFamily="34" charset="0"/>
                <a:cs typeface="Arial" panose="020B0604020202020204" pitchFamily="34" charset="0"/>
              </a:rPr>
              <a:t>số</a:t>
            </a:r>
            <a:r>
              <a:rPr lang="en-US" sz="2600" dirty="0">
                <a:solidFill>
                  <a:srgbClr val="2706EA"/>
                </a:solidFill>
                <a:latin typeface="Arial" panose="020B0604020202020204" pitchFamily="34" charset="0"/>
                <a:cs typeface="Arial" panose="020B0604020202020204" pitchFamily="34" charset="0"/>
              </a:rPr>
              <a:t> 53/20025/TT-BYT </a:t>
            </a:r>
            <a:r>
              <a:rPr lang="vi-VN" sz="2600" dirty="0">
                <a:solidFill>
                  <a:srgbClr val="2706EA"/>
                </a:solidFill>
                <a:latin typeface="Arial" panose="020B0604020202020204" pitchFamily="34" charset="0"/>
                <a:cs typeface="Arial" panose="020B0604020202020204" pitchFamily="34" charset="0"/>
              </a:rPr>
              <a:t>của Bộ trưởng Bộ Y tế hướng dẫn chức năng, nhiệm vụ, quyền hạn và cơ cấu tổ chức của Trạm Y tế xã, phường, đặc khu thuộc tỉnh, thành phố trực thuộc Trung ương</a:t>
            </a:r>
            <a:r>
              <a:rPr lang="en-US" sz="2600" dirty="0">
                <a:solidFill>
                  <a:srgbClr val="2706EA"/>
                </a:solidFill>
                <a:latin typeface="Arial" panose="020B0604020202020204" pitchFamily="34" charset="0"/>
                <a:cs typeface="Arial" panose="020B0604020202020204" pitchFamily="34" charset="0"/>
              </a:rPr>
              <a:t> </a:t>
            </a:r>
            <a:r>
              <a:rPr lang="en-US" sz="2600" dirty="0" err="1">
                <a:solidFill>
                  <a:srgbClr val="2706EA"/>
                </a:solidFill>
                <a:latin typeface="Arial" panose="020B0604020202020204" pitchFamily="34" charset="0"/>
                <a:cs typeface="Arial" panose="020B0604020202020204" pitchFamily="34" charset="0"/>
              </a:rPr>
              <a:t>đã</a:t>
            </a:r>
            <a:r>
              <a:rPr lang="en-US" sz="2600" dirty="0">
                <a:solidFill>
                  <a:srgbClr val="2706EA"/>
                </a:solidFill>
                <a:latin typeface="Arial" panose="020B0604020202020204" pitchFamily="34" charset="0"/>
                <a:cs typeface="Arial" panose="020B0604020202020204" pitchFamily="34" charset="0"/>
              </a:rPr>
              <a:t> </a:t>
            </a:r>
            <a:r>
              <a:rPr lang="en-US" sz="2600" dirty="0" err="1">
                <a:solidFill>
                  <a:srgbClr val="2706EA"/>
                </a:solidFill>
                <a:latin typeface="Arial" panose="020B0604020202020204" pitchFamily="34" charset="0"/>
                <a:cs typeface="Arial" panose="020B0604020202020204" pitchFamily="34" charset="0"/>
              </a:rPr>
              <a:t>quy</a:t>
            </a:r>
            <a:r>
              <a:rPr lang="en-US" sz="2600" dirty="0">
                <a:solidFill>
                  <a:srgbClr val="2706EA"/>
                </a:solidFill>
                <a:latin typeface="Arial" panose="020B0604020202020204" pitchFamily="34" charset="0"/>
                <a:cs typeface="Arial" panose="020B0604020202020204" pitchFamily="34" charset="0"/>
              </a:rPr>
              <a:t> </a:t>
            </a:r>
            <a:r>
              <a:rPr lang="en-US" sz="2600" dirty="0" err="1">
                <a:solidFill>
                  <a:srgbClr val="2706EA"/>
                </a:solidFill>
                <a:latin typeface="Arial" panose="020B0604020202020204" pitchFamily="34" charset="0"/>
                <a:cs typeface="Arial" panose="020B0604020202020204" pitchFamily="34" charset="0"/>
              </a:rPr>
              <a:t>định</a:t>
            </a:r>
            <a:r>
              <a:rPr lang="en-US" sz="2600"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nội</a:t>
            </a:r>
            <a:r>
              <a:rPr lang="en-US" sz="2600" b="1" dirty="0">
                <a:solidFill>
                  <a:srgbClr val="2706EA"/>
                </a:solidFill>
                <a:latin typeface="Arial" panose="020B0604020202020204" pitchFamily="34" charset="0"/>
                <a:cs typeface="Arial" panose="020B0604020202020204" pitchFamily="34" charset="0"/>
              </a:rPr>
              <a:t> dung </a:t>
            </a:r>
            <a:r>
              <a:rPr lang="en-US" sz="2600" b="1" dirty="0" err="1">
                <a:solidFill>
                  <a:srgbClr val="2706EA"/>
                </a:solidFill>
                <a:latin typeface="Arial" panose="020B0604020202020204" pitchFamily="34" charset="0"/>
                <a:cs typeface="Arial" panose="020B0604020202020204" pitchFamily="34" charset="0"/>
              </a:rPr>
              <a:t>chuyển</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tiếp</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đối</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với</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Trạm</a:t>
            </a:r>
            <a:r>
              <a:rPr lang="en-US" sz="2600" b="1" dirty="0">
                <a:solidFill>
                  <a:srgbClr val="2706EA"/>
                </a:solidFill>
                <a:latin typeface="Arial" panose="020B0604020202020204" pitchFamily="34" charset="0"/>
                <a:cs typeface="Arial" panose="020B0604020202020204" pitchFamily="34" charset="0"/>
              </a:rPr>
              <a:t> Y </a:t>
            </a:r>
            <a:r>
              <a:rPr lang="en-US" sz="2600" b="1" dirty="0" err="1">
                <a:solidFill>
                  <a:srgbClr val="2706EA"/>
                </a:solidFill>
                <a:latin typeface="Arial" panose="020B0604020202020204" pitchFamily="34" charset="0"/>
                <a:cs typeface="Arial" panose="020B0604020202020204" pitchFamily="34" charset="0"/>
              </a:rPr>
              <a:t>tế</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cấp</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xã</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sau</a:t>
            </a:r>
            <a:r>
              <a:rPr lang="en-US" sz="2600" b="1" dirty="0">
                <a:solidFill>
                  <a:srgbClr val="2706EA"/>
                </a:solidFill>
                <a:latin typeface="Arial" panose="020B0604020202020204" pitchFamily="34" charset="0"/>
                <a:cs typeface="Arial" panose="020B0604020202020204" pitchFamily="34" charset="0"/>
              </a:rPr>
              <a:t> </a:t>
            </a:r>
            <a:r>
              <a:rPr lang="en-US" sz="2600" b="1" dirty="0" err="1">
                <a:solidFill>
                  <a:srgbClr val="2706EA"/>
                </a:solidFill>
                <a:latin typeface="Arial" panose="020B0604020202020204" pitchFamily="34" charset="0"/>
                <a:cs typeface="Arial" panose="020B0604020202020204" pitchFamily="34" charset="0"/>
              </a:rPr>
              <a:t>khi</a:t>
            </a:r>
            <a:r>
              <a:rPr lang="en-US" sz="2600" b="1" dirty="0">
                <a:solidFill>
                  <a:srgbClr val="2706EA"/>
                </a:solidFill>
                <a:latin typeface="Arial" panose="020B0604020202020204" pitchFamily="34" charset="0"/>
                <a:cs typeface="Arial" panose="020B0604020202020204" pitchFamily="34" charset="0"/>
              </a:rPr>
              <a:t> t</a:t>
            </a:r>
            <a:r>
              <a:rPr lang="vi-VN" sz="2600" b="1" dirty="0">
                <a:solidFill>
                  <a:srgbClr val="2706EA"/>
                </a:solidFill>
                <a:latin typeface="Arial" panose="020B0604020202020204" pitchFamily="34" charset="0"/>
                <a:cs typeface="Arial" panose="020B0604020202020204" pitchFamily="34" charset="0"/>
              </a:rPr>
              <a:t>riển khai sắp xếp tổ chức bộ máy theo mô hình chính quyền địa phương hai cấp</a:t>
            </a:r>
            <a:r>
              <a:rPr lang="en-US" sz="2600" b="1" dirty="0">
                <a:solidFill>
                  <a:srgbClr val="2706EA"/>
                </a:solidFill>
                <a:latin typeface="Arial" panose="020B0604020202020204" pitchFamily="34" charset="0"/>
                <a:cs typeface="Arial" panose="020B0604020202020204" pitchFamily="34" charset="0"/>
              </a:rPr>
              <a:t>:</a:t>
            </a:r>
          </a:p>
          <a:p>
            <a:pPr marL="0" indent="0" algn="just">
              <a:spcBef>
                <a:spcPts val="0"/>
              </a:spcBef>
              <a:buNone/>
            </a:pPr>
            <a:r>
              <a:rPr lang="en-US" sz="2600" dirty="0">
                <a:solidFill>
                  <a:srgbClr val="2706EA"/>
                </a:solidFill>
                <a:latin typeface="Arial" panose="020B0604020202020204" pitchFamily="34" charset="0"/>
                <a:cs typeface="Arial" panose="020B0604020202020204" pitchFamily="34" charset="0"/>
              </a:rPr>
              <a:t>- </a:t>
            </a:r>
            <a:r>
              <a:rPr lang="en-US" sz="2600" dirty="0" err="1">
                <a:solidFill>
                  <a:srgbClr val="2706EA"/>
                </a:solidFill>
                <a:latin typeface="Arial" panose="020B0604020202020204" pitchFamily="34" charset="0"/>
                <a:cs typeface="Arial" panose="020B0604020202020204" pitchFamily="34" charset="0"/>
              </a:rPr>
              <a:t>Giá</a:t>
            </a:r>
            <a:r>
              <a:rPr lang="en-US" sz="2600" dirty="0">
                <a:solidFill>
                  <a:srgbClr val="2706EA"/>
                </a:solidFill>
                <a:latin typeface="Arial" panose="020B0604020202020204" pitchFamily="34" charset="0"/>
                <a:cs typeface="Arial" panose="020B0604020202020204" pitchFamily="34" charset="0"/>
              </a:rPr>
              <a:t> </a:t>
            </a:r>
            <a:r>
              <a:rPr lang="en-US" sz="2600" dirty="0" err="1">
                <a:solidFill>
                  <a:srgbClr val="2706EA"/>
                </a:solidFill>
                <a:latin typeface="Arial" panose="020B0604020202020204" pitchFamily="34" charset="0"/>
                <a:cs typeface="Arial" panose="020B0604020202020204" pitchFamily="34" charset="0"/>
              </a:rPr>
              <a:t>dịch</a:t>
            </a:r>
            <a:r>
              <a:rPr lang="en-US" sz="2600" dirty="0">
                <a:solidFill>
                  <a:srgbClr val="2706EA"/>
                </a:solidFill>
                <a:latin typeface="Arial" panose="020B0604020202020204" pitchFamily="34" charset="0"/>
                <a:cs typeface="Arial" panose="020B0604020202020204" pitchFamily="34" charset="0"/>
              </a:rPr>
              <a:t> </a:t>
            </a:r>
            <a:r>
              <a:rPr lang="en-US" sz="2600" dirty="0" err="1">
                <a:solidFill>
                  <a:srgbClr val="2706EA"/>
                </a:solidFill>
                <a:latin typeface="Arial" panose="020B0604020202020204" pitchFamily="34" charset="0"/>
                <a:cs typeface="Arial" panose="020B0604020202020204" pitchFamily="34" charset="0"/>
              </a:rPr>
              <a:t>vụ</a:t>
            </a:r>
            <a:r>
              <a:rPr lang="en-US" sz="2600" dirty="0">
                <a:solidFill>
                  <a:srgbClr val="2706EA"/>
                </a:solidFill>
                <a:latin typeface="Arial" panose="020B0604020202020204" pitchFamily="34" charset="0"/>
                <a:cs typeface="Arial" panose="020B0604020202020204" pitchFamily="34" charset="0"/>
              </a:rPr>
              <a:t> KCB BHYT: </a:t>
            </a:r>
            <a:r>
              <a:rPr lang="en-US" sz="2600" dirty="0" err="1">
                <a:solidFill>
                  <a:srgbClr val="2706EA"/>
                </a:solidFill>
                <a:latin typeface="Arial" panose="020B0604020202020204" pitchFamily="34" charset="0"/>
                <a:cs typeface="Arial" panose="020B0604020202020204" pitchFamily="34" charset="0"/>
              </a:rPr>
              <a:t>tiếp</a:t>
            </a:r>
            <a:r>
              <a:rPr lang="en-US" sz="2600" dirty="0">
                <a:solidFill>
                  <a:srgbClr val="2706EA"/>
                </a:solidFill>
                <a:latin typeface="Arial" panose="020B0604020202020204" pitchFamily="34" charset="0"/>
                <a:cs typeface="Arial" panose="020B0604020202020204" pitchFamily="34" charset="0"/>
              </a:rPr>
              <a:t> </a:t>
            </a:r>
            <a:r>
              <a:rPr lang="en-US" sz="2600" dirty="0" err="1">
                <a:solidFill>
                  <a:srgbClr val="2706EA"/>
                </a:solidFill>
                <a:latin typeface="Arial" panose="020B0604020202020204" pitchFamily="34" charset="0"/>
                <a:cs typeface="Arial" panose="020B0604020202020204" pitchFamily="34" charset="0"/>
              </a:rPr>
              <a:t>tục</a:t>
            </a:r>
            <a:r>
              <a:rPr lang="en-US" sz="2600" dirty="0">
                <a:solidFill>
                  <a:srgbClr val="2706EA"/>
                </a:solidFill>
                <a:latin typeface="Arial" panose="020B0604020202020204" pitchFamily="34" charset="0"/>
                <a:cs typeface="Arial" panose="020B0604020202020204" pitchFamily="34" charset="0"/>
              </a:rPr>
              <a:t> </a:t>
            </a:r>
            <a:r>
              <a:rPr lang="en-US" sz="2600" dirty="0" err="1">
                <a:solidFill>
                  <a:srgbClr val="2706EA"/>
                </a:solidFill>
                <a:latin typeface="Arial" panose="020B0604020202020204" pitchFamily="34" charset="0"/>
                <a:cs typeface="Arial" panose="020B0604020202020204" pitchFamily="34" charset="0"/>
              </a:rPr>
              <a:t>được</a:t>
            </a:r>
            <a:r>
              <a:rPr lang="en-US" sz="2600" dirty="0">
                <a:solidFill>
                  <a:srgbClr val="2706EA"/>
                </a:solidFill>
                <a:latin typeface="Arial" panose="020B0604020202020204" pitchFamily="34" charset="0"/>
                <a:cs typeface="Arial" panose="020B0604020202020204" pitchFamily="34" charset="0"/>
              </a:rPr>
              <a:t> </a:t>
            </a:r>
            <a:r>
              <a:rPr lang="en-US" sz="2600" dirty="0" err="1">
                <a:solidFill>
                  <a:srgbClr val="2706EA"/>
                </a:solidFill>
                <a:latin typeface="Arial" panose="020B0604020202020204" pitchFamily="34" charset="0"/>
                <a:cs typeface="Arial" panose="020B0604020202020204" pitchFamily="34" charset="0"/>
              </a:rPr>
              <a:t>áp</a:t>
            </a:r>
            <a:r>
              <a:rPr lang="en-US" sz="2600" dirty="0">
                <a:solidFill>
                  <a:srgbClr val="2706EA"/>
                </a:solidFill>
                <a:latin typeface="Arial" panose="020B0604020202020204" pitchFamily="34" charset="0"/>
                <a:cs typeface="Arial" panose="020B0604020202020204" pitchFamily="34" charset="0"/>
              </a:rPr>
              <a:t> </a:t>
            </a:r>
            <a:r>
              <a:rPr lang="en-US" sz="2600" dirty="0" err="1">
                <a:solidFill>
                  <a:srgbClr val="2706EA"/>
                </a:solidFill>
                <a:latin typeface="Arial" panose="020B0604020202020204" pitchFamily="34" charset="0"/>
                <a:cs typeface="Arial" panose="020B0604020202020204" pitchFamily="34" charset="0"/>
              </a:rPr>
              <a:t>dụng</a:t>
            </a:r>
            <a:r>
              <a:rPr lang="en-US" sz="2600" dirty="0">
                <a:solidFill>
                  <a:srgbClr val="2706EA"/>
                </a:solidFill>
                <a:latin typeface="Arial" panose="020B0604020202020204" pitchFamily="34" charset="0"/>
                <a:cs typeface="Arial" panose="020B0604020202020204" pitchFamily="34" charset="0"/>
              </a:rPr>
              <a:t> </a:t>
            </a:r>
            <a:r>
              <a:rPr lang="en-US" sz="2600" dirty="0" err="1">
                <a:solidFill>
                  <a:srgbClr val="2706EA"/>
                </a:solidFill>
                <a:latin typeface="Arial" panose="020B0604020202020204" pitchFamily="34" charset="0"/>
                <a:cs typeface="Arial" panose="020B0604020202020204" pitchFamily="34" charset="0"/>
              </a:rPr>
              <a:t>cho</a:t>
            </a:r>
            <a:r>
              <a:rPr lang="en-US" sz="2600" dirty="0">
                <a:solidFill>
                  <a:srgbClr val="2706EA"/>
                </a:solidFill>
                <a:latin typeface="Arial" panose="020B0604020202020204" pitchFamily="34" charset="0"/>
                <a:cs typeface="Arial" panose="020B0604020202020204" pitchFamily="34" charset="0"/>
              </a:rPr>
              <a:t> </a:t>
            </a:r>
            <a:r>
              <a:rPr lang="en-US" sz="2600" dirty="0" err="1">
                <a:solidFill>
                  <a:srgbClr val="2706EA"/>
                </a:solidFill>
                <a:latin typeface="Arial" panose="020B0604020202020204" pitchFamily="34" charset="0"/>
                <a:cs typeface="Arial" panose="020B0604020202020204" pitchFamily="34" charset="0"/>
              </a:rPr>
              <a:t>đến</a:t>
            </a:r>
            <a:r>
              <a:rPr lang="en-US" sz="2600" dirty="0">
                <a:solidFill>
                  <a:srgbClr val="2706EA"/>
                </a:solidFill>
                <a:latin typeface="Arial" panose="020B0604020202020204" pitchFamily="34" charset="0"/>
                <a:cs typeface="Arial" panose="020B0604020202020204" pitchFamily="34" charset="0"/>
              </a:rPr>
              <a:t> </a:t>
            </a:r>
            <a:r>
              <a:rPr lang="en-US" sz="2600" dirty="0" err="1">
                <a:solidFill>
                  <a:srgbClr val="2706EA"/>
                </a:solidFill>
                <a:latin typeface="Arial" panose="020B0604020202020204" pitchFamily="34" charset="0"/>
                <a:cs typeface="Arial" panose="020B0604020202020204" pitchFamily="34" charset="0"/>
              </a:rPr>
              <a:t>khi</a:t>
            </a:r>
            <a:r>
              <a:rPr lang="en-US" sz="2600" dirty="0">
                <a:solidFill>
                  <a:srgbClr val="2706EA"/>
                </a:solidFill>
                <a:latin typeface="Arial" panose="020B0604020202020204" pitchFamily="34" charset="0"/>
                <a:cs typeface="Arial" panose="020B0604020202020204" pitchFamily="34" charset="0"/>
              </a:rPr>
              <a:t> </a:t>
            </a:r>
            <a:r>
              <a:rPr lang="vi-VN" sz="2600" dirty="0">
                <a:solidFill>
                  <a:srgbClr val="2706EA"/>
                </a:solidFill>
                <a:latin typeface="Arial" panose="020B0604020202020204" pitchFamily="34" charset="0"/>
                <a:cs typeface="Arial" panose="020B0604020202020204" pitchFamily="34" charset="0"/>
              </a:rPr>
              <a:t>được cấp có thẩm quyền quy định, phê duyệt giá cho các cơ sở mới</a:t>
            </a:r>
            <a:r>
              <a:rPr lang="en-US" sz="2600" dirty="0">
                <a:solidFill>
                  <a:srgbClr val="2706EA"/>
                </a:solidFill>
                <a:latin typeface="Arial" panose="020B0604020202020204" pitchFamily="34" charset="0"/>
                <a:cs typeface="Arial" panose="020B0604020202020204" pitchFamily="34" charset="0"/>
              </a:rPr>
              <a:t>;</a:t>
            </a:r>
          </a:p>
          <a:p>
            <a:pPr marL="0" indent="0" algn="just">
              <a:spcBef>
                <a:spcPts val="0"/>
              </a:spcBef>
              <a:buNone/>
            </a:pPr>
            <a:r>
              <a:rPr lang="en-US" sz="2600" dirty="0">
                <a:solidFill>
                  <a:srgbClr val="2706EA"/>
                </a:solidFill>
                <a:latin typeface="Arial" panose="020B0604020202020204" pitchFamily="34" charset="0"/>
                <a:cs typeface="Arial" panose="020B0604020202020204" pitchFamily="34" charset="0"/>
              </a:rPr>
              <a:t>- G</a:t>
            </a:r>
            <a:r>
              <a:rPr lang="vi-VN" sz="2600" dirty="0">
                <a:solidFill>
                  <a:srgbClr val="2706EA"/>
                </a:solidFill>
                <a:latin typeface="Arial" panose="020B0604020202020204" pitchFamily="34" charset="0"/>
                <a:cs typeface="Arial" panose="020B0604020202020204" pitchFamily="34" charset="0"/>
              </a:rPr>
              <a:t>iấy phép hoạt động</a:t>
            </a:r>
            <a:r>
              <a:rPr lang="en-US" sz="2600" dirty="0">
                <a:solidFill>
                  <a:srgbClr val="2706EA"/>
                </a:solidFill>
                <a:latin typeface="Arial" panose="020B0604020202020204" pitchFamily="34" charset="0"/>
                <a:cs typeface="Arial" panose="020B0604020202020204" pitchFamily="34" charset="0"/>
              </a:rPr>
              <a:t>:</a:t>
            </a:r>
            <a:r>
              <a:rPr lang="vi-VN" sz="2600" dirty="0">
                <a:solidFill>
                  <a:srgbClr val="2706EA"/>
                </a:solidFill>
                <a:latin typeface="Arial" panose="020B0604020202020204" pitchFamily="34" charset="0"/>
                <a:cs typeface="Arial" panose="020B0604020202020204" pitchFamily="34" charset="0"/>
              </a:rPr>
              <a:t> </a:t>
            </a:r>
            <a:r>
              <a:rPr lang="en-US" sz="2600" dirty="0">
                <a:solidFill>
                  <a:srgbClr val="2706EA"/>
                </a:solidFill>
                <a:latin typeface="Arial" panose="020B0604020202020204" pitchFamily="34" charset="0"/>
                <a:cs typeface="Arial" panose="020B0604020202020204" pitchFamily="34" charset="0"/>
              </a:rPr>
              <a:t>t</a:t>
            </a:r>
            <a:r>
              <a:rPr lang="vi-VN" sz="2600" dirty="0">
                <a:solidFill>
                  <a:srgbClr val="2706EA"/>
                </a:solidFill>
                <a:latin typeface="Arial" panose="020B0604020202020204" pitchFamily="34" charset="0"/>
                <a:cs typeface="Arial" panose="020B0604020202020204" pitchFamily="34" charset="0"/>
              </a:rPr>
              <a:t>iếp tục được sử dụng cho các cơ sở cũ và mới để thực hiện KCB </a:t>
            </a:r>
            <a:r>
              <a:rPr lang="vi-VN" sz="2600" b="1" dirty="0">
                <a:solidFill>
                  <a:srgbClr val="2706EA"/>
                </a:solidFill>
                <a:latin typeface="Arial" panose="020B0604020202020204" pitchFamily="34" charset="0"/>
                <a:cs typeface="Arial" panose="020B0604020202020204" pitchFamily="34" charset="0"/>
              </a:rPr>
              <a:t>và duy trì hiệu lực của hợp đồng KCB BHYT đã được ký cho đến khi ký hợp đồng KCB BHYT cho cơ sở mới theo giấy phép hoạt động mới. </a:t>
            </a:r>
            <a:endParaRPr lang="en-VN" sz="2600" dirty="0">
              <a:solidFill>
                <a:srgbClr val="2706E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196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22873-766E-7AD9-7924-FA0F0C5DECE7}"/>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5E132BE-FF30-F4C7-76FF-8850145933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83D4FC24-47F6-47EC-0C0E-A5E2C0415692}"/>
              </a:ext>
            </a:extLst>
          </p:cNvPr>
          <p:cNvSpPr/>
          <p:nvPr/>
        </p:nvSpPr>
        <p:spPr>
          <a:xfrm>
            <a:off x="1685366" y="252904"/>
            <a:ext cx="10004610"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V. KHÁM CHỮA BỆNH BHYT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9D1BD36-A335-6337-2233-9F2C0C23A3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2" name="TextBox 1">
            <a:extLst>
              <a:ext uri="{FF2B5EF4-FFF2-40B4-BE49-F238E27FC236}">
                <a16:creationId xmlns:a16="http://schemas.microsoft.com/office/drawing/2014/main" id="{AB987435-FB43-0626-8086-33A082708CEC}"/>
              </a:ext>
            </a:extLst>
          </p:cNvPr>
          <p:cNvSpPr txBox="1"/>
          <p:nvPr/>
        </p:nvSpPr>
        <p:spPr>
          <a:xfrm>
            <a:off x="273317" y="1035757"/>
            <a:ext cx="11715749" cy="5339923"/>
          </a:xfrm>
          <a:prstGeom prst="rect">
            <a:avLst/>
          </a:prstGeom>
          <a:noFill/>
        </p:spPr>
        <p:txBody>
          <a:bodyPr wrap="square">
            <a:spAutoFit/>
          </a:bodyPr>
          <a:lstStyle/>
          <a:p>
            <a:pPr marL="514350" indent="-514350" algn="just" defTabSz="914400">
              <a:spcBef>
                <a:spcPts val="300"/>
              </a:spcBef>
              <a:spcAft>
                <a:spcPts val="300"/>
              </a:spcAft>
              <a:buFont typeface="Wingdings" panose="05000000000000000000" pitchFamily="2" charset="2"/>
              <a:buChar char="Ø"/>
              <a:defRPr/>
            </a:pPr>
            <a:r>
              <a:rPr lang="en-US" sz="2800" b="1" dirty="0">
                <a:solidFill>
                  <a:srgbClr val="2706EA"/>
                </a:solidFill>
                <a:latin typeface="Arial" panose="020B0604020202020204" pitchFamily="34" charset="0"/>
                <a:ea typeface="+mj-ea"/>
                <a:cs typeface="Arial" panose="020B0604020202020204" pitchFamily="34" charset="0"/>
              </a:rPr>
              <a:t>Giao </a:t>
            </a:r>
            <a:r>
              <a:rPr lang="vi-VN" sz="2800" b="1" dirty="0">
                <a:solidFill>
                  <a:srgbClr val="2706EA"/>
                </a:solidFill>
                <a:latin typeface="Arial" panose="020B0604020202020204" pitchFamily="34" charset="0"/>
                <a:ea typeface="+mj-ea"/>
                <a:cs typeface="Arial" panose="020B0604020202020204" pitchFamily="34" charset="0"/>
              </a:rPr>
              <a:t>Ủy ban nhân dân tỉnh, thành phố trực thuộc Trung ương quyết định</a:t>
            </a:r>
            <a:r>
              <a:rPr lang="en-US" sz="2800" b="1" dirty="0">
                <a:solidFill>
                  <a:srgbClr val="2706EA"/>
                </a:solidFill>
                <a:latin typeface="Arial" panose="020B0604020202020204" pitchFamily="34" charset="0"/>
                <a:ea typeface="+mj-ea"/>
                <a:cs typeface="Arial" panose="020B0604020202020204" pitchFamily="34" charset="0"/>
              </a:rPr>
              <a:t>: </a:t>
            </a:r>
          </a:p>
          <a:p>
            <a:pPr algn="just">
              <a:spcBef>
                <a:spcPts val="300"/>
              </a:spcBef>
              <a:spcAft>
                <a:spcPts val="300"/>
              </a:spcAft>
              <a:defRPr/>
            </a:pPr>
            <a:r>
              <a:rPr lang="en-US" sz="2800" dirty="0">
                <a:solidFill>
                  <a:srgbClr val="2706EA"/>
                </a:solidFill>
                <a:latin typeface="Arial" panose="020B0604020202020204" pitchFamily="34" charset="0"/>
                <a:ea typeface="+mj-ea"/>
                <a:cs typeface="Arial" panose="020B0604020202020204" pitchFamily="34" charset="0"/>
              </a:rPr>
              <a:t>P</a:t>
            </a:r>
            <a:r>
              <a:rPr lang="vi-VN" sz="2800" dirty="0">
                <a:solidFill>
                  <a:srgbClr val="2706EA"/>
                </a:solidFill>
                <a:latin typeface="Arial" panose="020B0604020202020204" pitchFamily="34" charset="0"/>
                <a:ea typeface="+mj-ea"/>
                <a:cs typeface="Arial" panose="020B0604020202020204" pitchFamily="34" charset="0"/>
              </a:rPr>
              <a:t>hân công đơn vị đầu mối chịu trách nhiệm đại diện xử lý các vấn đề phát sinh đến việc thực hiện hợp đồng, thanh toán, quyết toán chi phí KCB BHYT, chuyển người bệnh giữa các cơ sở KCB BHYT, mua sắm, bảo đảm cung ứng thuốc, thiết bị y tế và giải quyết các vướng mắc phát sinh liên quan trong quá trình chuyển giao cho đến khi Trạm Y tế cấp xã được cấp giấy phép hoạt động mới và ký hợp đồng KCB BHYT mới</a:t>
            </a:r>
            <a:r>
              <a:rPr lang="en-US" sz="2800" dirty="0">
                <a:solidFill>
                  <a:srgbClr val="2706EA"/>
                </a:solidFill>
                <a:latin typeface="Arial" panose="020B0604020202020204" pitchFamily="34" charset="0"/>
                <a:ea typeface="+mj-ea"/>
                <a:cs typeface="Arial" panose="020B0604020202020204" pitchFamily="34" charset="0"/>
              </a:rPr>
              <a:t> (</a:t>
            </a:r>
            <a:r>
              <a:rPr lang="vi-VN" sz="2800" dirty="0">
                <a:solidFill>
                  <a:srgbClr val="2706EA"/>
                </a:solidFill>
                <a:latin typeface="Arial" panose="020B0604020202020204" pitchFamily="34" charset="0"/>
                <a:ea typeface="+mj-ea"/>
                <a:cs typeface="Arial" panose="020B0604020202020204" pitchFamily="34" charset="0"/>
              </a:rPr>
              <a:t>Sở Y tế đã có VB số 205/SYT-NVY ngày 16/01/2026 về việc tham mưu UBND tỉnh</a:t>
            </a:r>
            <a:r>
              <a:rPr lang="vi-VN" sz="2800" dirty="0">
                <a:solidFill>
                  <a:srgbClr val="2706EA"/>
                </a:solidFill>
                <a:latin typeface="Arial" panose="020B0604020202020204" pitchFamily="34" charset="0"/>
                <a:cs typeface="Arial" panose="020B0604020202020204" pitchFamily="34" charset="0"/>
              </a:rPr>
              <a:t> dự thảo </a:t>
            </a:r>
            <a:r>
              <a:rPr lang="vi-VN" sz="2800" b="1" dirty="0">
                <a:solidFill>
                  <a:srgbClr val="C00000"/>
                </a:solidFill>
                <a:latin typeface="Arial" panose="020B0604020202020204" pitchFamily="34" charset="0"/>
                <a:cs typeface="Arial" panose="020B0604020202020204" pitchFamily="34" charset="0"/>
              </a:rPr>
              <a:t>Quyết định giao các Bệnh viện, Trung tâm Y tế đại diện cho Trạm Y tế cấp xã ký hợp đồng KCB BHYT với cơ quan Bảo hiểm xã hội</a:t>
            </a:r>
            <a:r>
              <a:rPr lang="vi-VN" sz="2800" dirty="0">
                <a:solidFill>
                  <a:srgbClr val="2706EA"/>
                </a:solidFill>
                <a:latin typeface="Arial" panose="020B0604020202020204" pitchFamily="34" charset="0"/>
                <a:cs typeface="Arial" panose="020B0604020202020204" pitchFamily="34" charset="0"/>
              </a:rPr>
              <a:t>)</a:t>
            </a:r>
            <a:endParaRPr lang="en-VN" sz="2800" dirty="0">
              <a:solidFill>
                <a:srgbClr val="2706EA"/>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21256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6" y="360478"/>
            <a:ext cx="8749552" cy="584775"/>
          </a:xfrm>
          <a:prstGeom prst="rect">
            <a:avLst/>
          </a:prstGeom>
        </p:spPr>
        <p:txBody>
          <a:bodyPr wrap="square">
            <a:spAutoFit/>
          </a:bodyPr>
          <a:lstStyle/>
          <a:p>
            <a:pPr algn="ctr"/>
            <a:r>
              <a:rPr lang="en-US" sz="3200" b="1">
                <a:solidFill>
                  <a:srgbClr val="C00000"/>
                </a:solidFill>
                <a:latin typeface="Times New Roman" panose="02020603050405020304" pitchFamily="18" charset="0"/>
                <a:cs typeface="Times New Roman" panose="02020603050405020304" pitchFamily="18" charset="0"/>
              </a:rPr>
              <a:t>NỘI DUNG CHÍNH</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099" y="65619"/>
            <a:ext cx="1345781" cy="1267556"/>
          </a:xfrm>
          <a:prstGeom prst="rect">
            <a:avLst/>
          </a:prstGeom>
        </p:spPr>
      </p:pic>
      <p:sp>
        <p:nvSpPr>
          <p:cNvPr id="8" name="TextBox 7">
            <a:extLst>
              <a:ext uri="{FF2B5EF4-FFF2-40B4-BE49-F238E27FC236}">
                <a16:creationId xmlns:a16="http://schemas.microsoft.com/office/drawing/2014/main" id="{F031517A-0441-C348-9AA2-21FBA7E22507}"/>
              </a:ext>
            </a:extLst>
          </p:cNvPr>
          <p:cNvSpPr txBox="1"/>
          <p:nvPr/>
        </p:nvSpPr>
        <p:spPr>
          <a:xfrm>
            <a:off x="268942" y="1393564"/>
            <a:ext cx="11672046" cy="4524315"/>
          </a:xfrm>
          <a:prstGeom prst="rect">
            <a:avLst/>
          </a:prstGeom>
          <a:noFill/>
        </p:spPr>
        <p:txBody>
          <a:bodyPr wrap="square" rtlCol="0">
            <a:spAutoFit/>
          </a:bodyPr>
          <a:lstStyle/>
          <a:p>
            <a:pPr marL="514350" indent="-514350">
              <a:lnSpc>
                <a:spcPct val="150000"/>
              </a:lnSpc>
              <a:buAutoNum type="arabicPeriod"/>
            </a:pPr>
            <a:r>
              <a:rPr lang="en-US" sz="3200" b="1" smtClean="0">
                <a:solidFill>
                  <a:srgbClr val="2706EA"/>
                </a:solidFill>
                <a:latin typeface="Times New Roman" panose="02020603050405020304" pitchFamily="18" charset="0"/>
                <a:cs typeface="Times New Roman" panose="02020603050405020304" pitchFamily="18" charset="0"/>
              </a:rPr>
              <a:t>Khám bệnh, chữa bệnh tại </a:t>
            </a:r>
            <a:r>
              <a:rPr lang="en-US" sz="3200" b="1" dirty="0" err="1">
                <a:solidFill>
                  <a:srgbClr val="2706EA"/>
                </a:solidFill>
                <a:latin typeface="Times New Roman" panose="02020603050405020304" pitchFamily="18" charset="0"/>
                <a:cs typeface="Times New Roman" panose="02020603050405020304" pitchFamily="18" charset="0"/>
              </a:rPr>
              <a:t>Trạm</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a:solidFill>
                  <a:srgbClr val="2706EA"/>
                </a:solidFill>
                <a:latin typeface="Times New Roman" panose="02020603050405020304" pitchFamily="18" charset="0"/>
                <a:cs typeface="Times New Roman" panose="02020603050405020304" pitchFamily="18" charset="0"/>
              </a:rPr>
              <a:t>Y </a:t>
            </a:r>
            <a:r>
              <a:rPr lang="en-US" sz="3200" b="1" smtClean="0">
                <a:solidFill>
                  <a:srgbClr val="2706EA"/>
                </a:solidFill>
                <a:latin typeface="Times New Roman" panose="02020603050405020304" pitchFamily="18" charset="0"/>
                <a:cs typeface="Times New Roman" panose="02020603050405020304" pitchFamily="18" charset="0"/>
              </a:rPr>
              <a:t>tế.</a:t>
            </a:r>
            <a:endParaRPr lang="en-US" sz="3200" b="1" dirty="0">
              <a:solidFill>
                <a:srgbClr val="2706EA"/>
              </a:solidFill>
              <a:latin typeface="Times New Roman" panose="02020603050405020304" pitchFamily="18" charset="0"/>
              <a:cs typeface="Times New Roman" panose="02020603050405020304" pitchFamily="18" charset="0"/>
            </a:endParaRPr>
          </a:p>
          <a:p>
            <a:pPr marL="514350" indent="-514350">
              <a:lnSpc>
                <a:spcPct val="150000"/>
              </a:lnSpc>
              <a:buAutoNum type="arabicPeriod"/>
            </a:pPr>
            <a:r>
              <a:rPr lang="en-US" sz="3200" b="1" dirty="0" err="1">
                <a:solidFill>
                  <a:srgbClr val="2706EA"/>
                </a:solidFill>
                <a:latin typeface="Times New Roman" panose="02020603050405020304" pitchFamily="18" charset="0"/>
                <a:cs typeface="Times New Roman" panose="02020603050405020304" pitchFamily="18" charset="0"/>
              </a:rPr>
              <a:t>Điều</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kiện</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cấp</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điều</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chỉnh</a:t>
            </a:r>
            <a:r>
              <a:rPr lang="en-US" sz="3200" b="1" dirty="0">
                <a:solidFill>
                  <a:srgbClr val="2706EA"/>
                </a:solidFill>
                <a:latin typeface="Times New Roman" panose="02020603050405020304" pitchFamily="18" charset="0"/>
                <a:cs typeface="Times New Roman" panose="02020603050405020304" pitchFamily="18" charset="0"/>
              </a:rPr>
              <a:t> GPHĐ, </a:t>
            </a:r>
            <a:r>
              <a:rPr lang="en-US" sz="3200" b="1" dirty="0" err="1">
                <a:solidFill>
                  <a:srgbClr val="2706EA"/>
                </a:solidFill>
                <a:latin typeface="Times New Roman" panose="02020603050405020304" pitchFamily="18" charset="0"/>
                <a:cs typeface="Times New Roman" panose="02020603050405020304" pitchFamily="18" charset="0"/>
              </a:rPr>
              <a:t>Mã</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cơ</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sở</a:t>
            </a:r>
            <a:r>
              <a:rPr lang="en-US" sz="3200" b="1" dirty="0">
                <a:solidFill>
                  <a:srgbClr val="2706EA"/>
                </a:solidFill>
                <a:latin typeface="Times New Roman" panose="02020603050405020304" pitchFamily="18" charset="0"/>
                <a:cs typeface="Times New Roman" panose="02020603050405020304" pitchFamily="18" charset="0"/>
              </a:rPr>
              <a:t> KCB, </a:t>
            </a:r>
            <a:r>
              <a:rPr lang="en-US" sz="3200" b="1" dirty="0" err="1">
                <a:solidFill>
                  <a:srgbClr val="2706EA"/>
                </a:solidFill>
                <a:latin typeface="Times New Roman" panose="02020603050405020304" pitchFamily="18" charset="0"/>
                <a:cs typeface="Times New Roman" panose="02020603050405020304" pitchFamily="18" charset="0"/>
              </a:rPr>
              <a:t>đăng</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ký</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hành</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nghề</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phê</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duyệt</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danh</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mục</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err="1">
                <a:solidFill>
                  <a:srgbClr val="2706EA"/>
                </a:solidFill>
                <a:latin typeface="Times New Roman" panose="02020603050405020304" pitchFamily="18" charset="0"/>
                <a:cs typeface="Times New Roman" panose="02020603050405020304" pitchFamily="18" charset="0"/>
              </a:rPr>
              <a:t>kỹ</a:t>
            </a:r>
            <a:r>
              <a:rPr lang="en-US" sz="3200" b="1">
                <a:solidFill>
                  <a:srgbClr val="2706EA"/>
                </a:solidFill>
                <a:latin typeface="Times New Roman" panose="02020603050405020304" pitchFamily="18" charset="0"/>
                <a:cs typeface="Times New Roman" panose="02020603050405020304" pitchFamily="18" charset="0"/>
              </a:rPr>
              <a:t> </a:t>
            </a:r>
            <a:r>
              <a:rPr lang="en-US" sz="3200" b="1" smtClean="0">
                <a:solidFill>
                  <a:srgbClr val="2706EA"/>
                </a:solidFill>
                <a:latin typeface="Times New Roman" panose="02020603050405020304" pitchFamily="18" charset="0"/>
                <a:cs typeface="Times New Roman" panose="02020603050405020304" pitchFamily="18" charset="0"/>
              </a:rPr>
              <a:t>thuật.</a:t>
            </a:r>
            <a:endParaRPr lang="en-US" sz="3200" b="1" dirty="0">
              <a:solidFill>
                <a:srgbClr val="2706EA"/>
              </a:solidFill>
              <a:latin typeface="Times New Roman" panose="02020603050405020304" pitchFamily="18" charset="0"/>
              <a:cs typeface="Times New Roman" panose="02020603050405020304" pitchFamily="18" charset="0"/>
            </a:endParaRPr>
          </a:p>
          <a:p>
            <a:pPr marL="514350" indent="-514350">
              <a:lnSpc>
                <a:spcPct val="150000"/>
              </a:lnSpc>
              <a:buAutoNum type="arabicPeriod"/>
            </a:pPr>
            <a:r>
              <a:rPr lang="en-US" sz="3200" b="1" dirty="0" err="1">
                <a:solidFill>
                  <a:srgbClr val="2706EA"/>
                </a:solidFill>
                <a:latin typeface="Times New Roman" panose="02020603050405020304" pitchFamily="18" charset="0"/>
                <a:cs typeface="Times New Roman" panose="02020603050405020304" pitchFamily="18" charset="0"/>
              </a:rPr>
              <a:t>Thủ</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tục</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công</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bố</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cơ</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sở</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err="1">
                <a:solidFill>
                  <a:srgbClr val="2706EA"/>
                </a:solidFill>
                <a:latin typeface="Times New Roman" panose="02020603050405020304" pitchFamily="18" charset="0"/>
                <a:cs typeface="Times New Roman" panose="02020603050405020304" pitchFamily="18" charset="0"/>
              </a:rPr>
              <a:t>tiêm</a:t>
            </a:r>
            <a:r>
              <a:rPr lang="en-US" sz="3200" b="1">
                <a:solidFill>
                  <a:srgbClr val="2706EA"/>
                </a:solidFill>
                <a:latin typeface="Times New Roman" panose="02020603050405020304" pitchFamily="18" charset="0"/>
                <a:cs typeface="Times New Roman" panose="02020603050405020304" pitchFamily="18" charset="0"/>
              </a:rPr>
              <a:t> </a:t>
            </a:r>
            <a:r>
              <a:rPr lang="en-US" sz="3200" b="1" smtClean="0">
                <a:solidFill>
                  <a:srgbClr val="2706EA"/>
                </a:solidFill>
                <a:latin typeface="Times New Roman" panose="02020603050405020304" pitchFamily="18" charset="0"/>
                <a:cs typeface="Times New Roman" panose="02020603050405020304" pitchFamily="18" charset="0"/>
              </a:rPr>
              <a:t>chủng.</a:t>
            </a:r>
            <a:endParaRPr lang="en-US" sz="3200" b="1" dirty="0">
              <a:solidFill>
                <a:srgbClr val="2706EA"/>
              </a:solidFill>
              <a:latin typeface="Times New Roman" panose="02020603050405020304" pitchFamily="18" charset="0"/>
              <a:cs typeface="Times New Roman" panose="02020603050405020304" pitchFamily="18" charset="0"/>
            </a:endParaRPr>
          </a:p>
          <a:p>
            <a:pPr marL="514350" indent="-514350">
              <a:lnSpc>
                <a:spcPct val="150000"/>
              </a:lnSpc>
              <a:buAutoNum type="arabicPeriod"/>
            </a:pPr>
            <a:r>
              <a:rPr lang="en-US" sz="3200" b="1" dirty="0" err="1">
                <a:solidFill>
                  <a:srgbClr val="2706EA"/>
                </a:solidFill>
                <a:latin typeface="Times New Roman" panose="02020603050405020304" pitchFamily="18" charset="0"/>
                <a:cs typeface="Times New Roman" panose="02020603050405020304" pitchFamily="18" charset="0"/>
              </a:rPr>
              <a:t>Ứng</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dụng</a:t>
            </a:r>
            <a:r>
              <a:rPr lang="en-US" sz="3200" b="1" dirty="0">
                <a:solidFill>
                  <a:srgbClr val="2706EA"/>
                </a:solidFill>
                <a:latin typeface="Times New Roman" panose="02020603050405020304" pitchFamily="18" charset="0"/>
                <a:cs typeface="Times New Roman" panose="02020603050405020304" pitchFamily="18" charset="0"/>
              </a:rPr>
              <a:t> CNTT, </a:t>
            </a:r>
            <a:r>
              <a:rPr lang="en-US" sz="3200" b="1" dirty="0" err="1">
                <a:solidFill>
                  <a:srgbClr val="2706EA"/>
                </a:solidFill>
                <a:latin typeface="Times New Roman" panose="02020603050405020304" pitchFamily="18" charset="0"/>
                <a:cs typeface="Times New Roman" panose="02020603050405020304" pitchFamily="18" charset="0"/>
              </a:rPr>
              <a:t>chuyển</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đổi</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số</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err="1">
                <a:solidFill>
                  <a:srgbClr val="2706EA"/>
                </a:solidFill>
                <a:latin typeface="Times New Roman" panose="02020603050405020304" pitchFamily="18" charset="0"/>
                <a:cs typeface="Times New Roman" panose="02020603050405020304" pitchFamily="18" charset="0"/>
              </a:rPr>
              <a:t>tại</a:t>
            </a:r>
            <a:r>
              <a:rPr lang="en-US" sz="3200" b="1">
                <a:solidFill>
                  <a:srgbClr val="2706EA"/>
                </a:solidFill>
                <a:latin typeface="Times New Roman" panose="02020603050405020304" pitchFamily="18" charset="0"/>
                <a:cs typeface="Times New Roman" panose="02020603050405020304" pitchFamily="18" charset="0"/>
              </a:rPr>
              <a:t> </a:t>
            </a:r>
            <a:r>
              <a:rPr lang="en-US" sz="3200" b="1" smtClean="0">
                <a:solidFill>
                  <a:srgbClr val="2706EA"/>
                </a:solidFill>
                <a:latin typeface="Times New Roman" panose="02020603050405020304" pitchFamily="18" charset="0"/>
                <a:cs typeface="Times New Roman" panose="02020603050405020304" pitchFamily="18" charset="0"/>
              </a:rPr>
              <a:t>TYT.</a:t>
            </a:r>
            <a:endParaRPr lang="en-US" sz="3200" b="1" dirty="0">
              <a:solidFill>
                <a:srgbClr val="2706EA"/>
              </a:solidFill>
              <a:latin typeface="Times New Roman" panose="02020603050405020304" pitchFamily="18" charset="0"/>
              <a:cs typeface="Times New Roman" panose="02020603050405020304" pitchFamily="18" charset="0"/>
            </a:endParaRPr>
          </a:p>
          <a:p>
            <a:pPr marL="514350" indent="-514350">
              <a:lnSpc>
                <a:spcPct val="150000"/>
              </a:lnSpc>
              <a:buAutoNum type="arabicPeriod"/>
            </a:pPr>
            <a:r>
              <a:rPr lang="en-US" sz="3200" b="1" dirty="0" err="1">
                <a:solidFill>
                  <a:srgbClr val="2706EA"/>
                </a:solidFill>
                <a:latin typeface="Times New Roman" panose="02020603050405020304" pitchFamily="18" charset="0"/>
                <a:cs typeface="Times New Roman" panose="02020603050405020304" pitchFamily="18" charset="0"/>
              </a:rPr>
              <a:t>Khám</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dirty="0" err="1">
                <a:solidFill>
                  <a:srgbClr val="2706EA"/>
                </a:solidFill>
                <a:latin typeface="Times New Roman" panose="02020603050405020304" pitchFamily="18" charset="0"/>
                <a:cs typeface="Times New Roman" panose="02020603050405020304" pitchFamily="18" charset="0"/>
              </a:rPr>
              <a:t>chữa</a:t>
            </a:r>
            <a:r>
              <a:rPr lang="en-US" sz="3200" b="1" dirty="0">
                <a:solidFill>
                  <a:srgbClr val="2706EA"/>
                </a:solidFill>
                <a:latin typeface="Times New Roman" panose="02020603050405020304" pitchFamily="18" charset="0"/>
                <a:cs typeface="Times New Roman" panose="02020603050405020304" pitchFamily="18" charset="0"/>
              </a:rPr>
              <a:t> </a:t>
            </a:r>
            <a:r>
              <a:rPr lang="en-US" sz="3200" b="1" err="1">
                <a:solidFill>
                  <a:srgbClr val="2706EA"/>
                </a:solidFill>
                <a:latin typeface="Times New Roman" panose="02020603050405020304" pitchFamily="18" charset="0"/>
                <a:cs typeface="Times New Roman" panose="02020603050405020304" pitchFamily="18" charset="0"/>
              </a:rPr>
              <a:t>bệnh</a:t>
            </a:r>
            <a:r>
              <a:rPr lang="en-US" sz="3200" b="1">
                <a:solidFill>
                  <a:srgbClr val="2706EA"/>
                </a:solidFill>
                <a:latin typeface="Times New Roman" panose="02020603050405020304" pitchFamily="18" charset="0"/>
                <a:cs typeface="Times New Roman" panose="02020603050405020304" pitchFamily="18" charset="0"/>
              </a:rPr>
              <a:t> </a:t>
            </a:r>
            <a:r>
              <a:rPr lang="en-US" sz="3200" b="1" smtClean="0">
                <a:solidFill>
                  <a:srgbClr val="2706EA"/>
                </a:solidFill>
                <a:latin typeface="Times New Roman" panose="02020603050405020304" pitchFamily="18" charset="0"/>
                <a:cs typeface="Times New Roman" panose="02020603050405020304" pitchFamily="18" charset="0"/>
              </a:rPr>
              <a:t>BHYT.</a:t>
            </a:r>
            <a:endParaRPr lang="en-US" sz="3200" b="1" dirty="0">
              <a:solidFill>
                <a:srgbClr val="2706E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346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5E77F-C986-F426-2C6C-2487C639FC8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4553F31-A7FB-141B-27E4-4E0D4674CE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BAE7F4A1-B144-8AB3-ACFF-C2DA8E241F9C}"/>
              </a:ext>
            </a:extLst>
          </p:cNvPr>
          <p:cNvSpPr/>
          <p:nvPr/>
        </p:nvSpPr>
        <p:spPr>
          <a:xfrm>
            <a:off x="1685366" y="252904"/>
            <a:ext cx="10004610"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V. KHÁM CHỮA BỆNH BHYT</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6CFFE11-F7B9-9DBC-B8B2-CF3A10D7A8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4" name="TextBox 3">
            <a:extLst>
              <a:ext uri="{FF2B5EF4-FFF2-40B4-BE49-F238E27FC236}">
                <a16:creationId xmlns:a16="http://schemas.microsoft.com/office/drawing/2014/main" id="{C233D6D0-DE3B-73A5-84A4-C6A68F765E58}"/>
              </a:ext>
            </a:extLst>
          </p:cNvPr>
          <p:cNvSpPr txBox="1"/>
          <p:nvPr/>
        </p:nvSpPr>
        <p:spPr>
          <a:xfrm>
            <a:off x="209548" y="1095012"/>
            <a:ext cx="11715749" cy="4893647"/>
          </a:xfrm>
          <a:prstGeom prst="rect">
            <a:avLst/>
          </a:prstGeom>
          <a:noFill/>
        </p:spPr>
        <p:txBody>
          <a:bodyPr wrap="square">
            <a:spAutoFit/>
          </a:bodyPr>
          <a:lstStyle/>
          <a:p>
            <a:pPr algn="just" defTabSz="914400">
              <a:defRPr/>
            </a:pPr>
            <a:r>
              <a:rPr lang="en-US" sz="2600" b="1" dirty="0">
                <a:solidFill>
                  <a:srgbClr val="3B11D3"/>
                </a:solidFill>
                <a:latin typeface="Arial" panose="020B0604020202020204" pitchFamily="34" charset="0"/>
                <a:cs typeface="Arial" panose="020B0604020202020204" pitchFamily="34" charset="0"/>
              </a:rPr>
              <a:t>b) </a:t>
            </a:r>
            <a:r>
              <a:rPr lang="en-US" sz="2600" b="1" dirty="0" err="1">
                <a:solidFill>
                  <a:srgbClr val="3B11D3"/>
                </a:solidFill>
                <a:latin typeface="Arial" panose="020B0604020202020204" pitchFamily="34" charset="0"/>
                <a:cs typeface="Arial" panose="020B0604020202020204" pitchFamily="34" charset="0"/>
              </a:rPr>
              <a:t>Ký</a:t>
            </a:r>
            <a:r>
              <a:rPr lang="en-US" sz="2600" b="1" dirty="0">
                <a:solidFill>
                  <a:srgbClr val="3B11D3"/>
                </a:solidFill>
                <a:latin typeface="Arial" panose="020B0604020202020204" pitchFamily="34" charset="0"/>
                <a:cs typeface="Arial" panose="020B0604020202020204" pitchFamily="34" charset="0"/>
              </a:rPr>
              <a:t> </a:t>
            </a:r>
            <a:r>
              <a:rPr lang="en-US" sz="2600" b="1" dirty="0" err="1">
                <a:solidFill>
                  <a:srgbClr val="3B11D3"/>
                </a:solidFill>
                <a:latin typeface="Arial" panose="020B0604020202020204" pitchFamily="34" charset="0"/>
                <a:cs typeface="Arial" panose="020B0604020202020204" pitchFamily="34" charset="0"/>
              </a:rPr>
              <a:t>hợp</a:t>
            </a:r>
            <a:r>
              <a:rPr lang="en-US" sz="2600" b="1" dirty="0">
                <a:solidFill>
                  <a:srgbClr val="3B11D3"/>
                </a:solidFill>
                <a:latin typeface="Arial" panose="020B0604020202020204" pitchFamily="34" charset="0"/>
                <a:cs typeface="Arial" panose="020B0604020202020204" pitchFamily="34" charset="0"/>
              </a:rPr>
              <a:t> </a:t>
            </a:r>
            <a:r>
              <a:rPr lang="en-US" sz="2600" b="1" dirty="0" err="1">
                <a:solidFill>
                  <a:srgbClr val="3B11D3"/>
                </a:solidFill>
                <a:latin typeface="Arial" panose="020B0604020202020204" pitchFamily="34" charset="0"/>
                <a:cs typeface="Arial" panose="020B0604020202020204" pitchFamily="34" charset="0"/>
              </a:rPr>
              <a:t>đồng</a:t>
            </a:r>
            <a:r>
              <a:rPr lang="en-US" sz="2600" b="1" dirty="0">
                <a:solidFill>
                  <a:srgbClr val="3B11D3"/>
                </a:solidFill>
                <a:latin typeface="Arial" panose="020B0604020202020204" pitchFamily="34" charset="0"/>
                <a:cs typeface="Arial" panose="020B0604020202020204" pitchFamily="34" charset="0"/>
              </a:rPr>
              <a:t> KCB BHYT </a:t>
            </a:r>
            <a:r>
              <a:rPr lang="en-US" sz="2600" b="1" dirty="0" err="1">
                <a:solidFill>
                  <a:srgbClr val="3B11D3"/>
                </a:solidFill>
                <a:latin typeface="Arial" panose="020B0604020202020204" pitchFamily="34" charset="0"/>
                <a:cs typeface="Arial" panose="020B0604020202020204" pitchFamily="34" charset="0"/>
              </a:rPr>
              <a:t>đối</a:t>
            </a:r>
            <a:r>
              <a:rPr lang="en-US" sz="2600" b="1" dirty="0">
                <a:solidFill>
                  <a:srgbClr val="3B11D3"/>
                </a:solidFill>
                <a:latin typeface="Arial" panose="020B0604020202020204" pitchFamily="34" charset="0"/>
                <a:cs typeface="Arial" panose="020B0604020202020204" pitchFamily="34" charset="0"/>
              </a:rPr>
              <a:t> </a:t>
            </a:r>
            <a:r>
              <a:rPr lang="en-US" sz="2600" b="1" dirty="0" err="1">
                <a:solidFill>
                  <a:srgbClr val="3B11D3"/>
                </a:solidFill>
                <a:latin typeface="Arial" panose="020B0604020202020204" pitchFamily="34" charset="0"/>
                <a:cs typeface="Arial" panose="020B0604020202020204" pitchFamily="34" charset="0"/>
              </a:rPr>
              <a:t>với</a:t>
            </a:r>
            <a:r>
              <a:rPr lang="en-US" sz="2600" b="1" dirty="0">
                <a:solidFill>
                  <a:srgbClr val="3B11D3"/>
                </a:solidFill>
                <a:latin typeface="Arial" panose="020B0604020202020204" pitchFamily="34" charset="0"/>
                <a:cs typeface="Arial" panose="020B0604020202020204" pitchFamily="34" charset="0"/>
              </a:rPr>
              <a:t> </a:t>
            </a:r>
            <a:r>
              <a:rPr lang="en-US" sz="2600" b="1" dirty="0" err="1">
                <a:solidFill>
                  <a:srgbClr val="3B11D3"/>
                </a:solidFill>
                <a:latin typeface="Arial" panose="020B0604020202020204" pitchFamily="34" charset="0"/>
                <a:cs typeface="Arial" panose="020B0604020202020204" pitchFamily="34" charset="0"/>
              </a:rPr>
              <a:t>các</a:t>
            </a:r>
            <a:r>
              <a:rPr lang="en-US" sz="2600" b="1" dirty="0">
                <a:solidFill>
                  <a:srgbClr val="3B11D3"/>
                </a:solidFill>
                <a:latin typeface="Arial" panose="020B0604020202020204" pitchFamily="34" charset="0"/>
                <a:cs typeface="Arial" panose="020B0604020202020204" pitchFamily="34" charset="0"/>
              </a:rPr>
              <a:t> </a:t>
            </a:r>
            <a:r>
              <a:rPr lang="en-US" sz="2600" b="1" dirty="0" err="1">
                <a:solidFill>
                  <a:srgbClr val="3B11D3"/>
                </a:solidFill>
                <a:latin typeface="Arial" panose="020B0604020202020204" pitchFamily="34" charset="0"/>
                <a:cs typeface="Arial" panose="020B0604020202020204" pitchFamily="34" charset="0"/>
              </a:rPr>
              <a:t>cơ</a:t>
            </a:r>
            <a:r>
              <a:rPr lang="en-US" sz="2600" b="1" dirty="0">
                <a:solidFill>
                  <a:srgbClr val="3B11D3"/>
                </a:solidFill>
                <a:latin typeface="Arial" panose="020B0604020202020204" pitchFamily="34" charset="0"/>
                <a:cs typeface="Arial" panose="020B0604020202020204" pitchFamily="34" charset="0"/>
              </a:rPr>
              <a:t> </a:t>
            </a:r>
            <a:r>
              <a:rPr lang="en-US" sz="2600" b="1" dirty="0" err="1">
                <a:solidFill>
                  <a:srgbClr val="3B11D3"/>
                </a:solidFill>
                <a:latin typeface="Arial" panose="020B0604020202020204" pitchFamily="34" charset="0"/>
                <a:cs typeface="Arial" panose="020B0604020202020204" pitchFamily="34" charset="0"/>
              </a:rPr>
              <a:t>sở</a:t>
            </a:r>
            <a:r>
              <a:rPr lang="en-US" sz="2600" b="1" dirty="0">
                <a:solidFill>
                  <a:srgbClr val="3B11D3"/>
                </a:solidFill>
                <a:latin typeface="Arial" panose="020B0604020202020204" pitchFamily="34" charset="0"/>
                <a:cs typeface="Arial" panose="020B0604020202020204" pitchFamily="34" charset="0"/>
              </a:rPr>
              <a:t> KCB </a:t>
            </a:r>
            <a:r>
              <a:rPr lang="en-US" sz="2600" b="1" dirty="0" err="1">
                <a:solidFill>
                  <a:srgbClr val="3B11D3"/>
                </a:solidFill>
                <a:latin typeface="Arial" panose="020B0604020202020204" pitchFamily="34" charset="0"/>
                <a:cs typeface="Arial" panose="020B0604020202020204" pitchFamily="34" charset="0"/>
              </a:rPr>
              <a:t>khác</a:t>
            </a:r>
            <a:r>
              <a:rPr lang="en-US" sz="2600" b="1" dirty="0">
                <a:solidFill>
                  <a:srgbClr val="3B11D3"/>
                </a:solidFill>
                <a:latin typeface="Arial" panose="020B0604020202020204" pitchFamily="34" charset="0"/>
                <a:cs typeface="Arial" panose="020B0604020202020204" pitchFamily="34" charset="0"/>
              </a:rPr>
              <a:t> </a:t>
            </a:r>
            <a:r>
              <a:rPr lang="en-US" sz="2600" b="1" dirty="0" err="1">
                <a:solidFill>
                  <a:srgbClr val="3B11D3"/>
                </a:solidFill>
                <a:latin typeface="Arial" panose="020B0604020202020204" pitchFamily="34" charset="0"/>
                <a:cs typeface="Arial" panose="020B0604020202020204" pitchFamily="34" charset="0"/>
              </a:rPr>
              <a:t>khi</a:t>
            </a:r>
            <a:r>
              <a:rPr lang="en-US" sz="2600" b="1" dirty="0">
                <a:solidFill>
                  <a:srgbClr val="3B11D3"/>
                </a:solidFill>
                <a:latin typeface="Arial" panose="020B0604020202020204" pitchFamily="34" charset="0"/>
                <a:cs typeface="Arial" panose="020B0604020202020204" pitchFamily="34" charset="0"/>
              </a:rPr>
              <a:t> </a:t>
            </a:r>
            <a:r>
              <a:rPr lang="en-US" sz="2600" b="1" dirty="0" err="1">
                <a:solidFill>
                  <a:srgbClr val="3B11D3"/>
                </a:solidFill>
                <a:latin typeface="Arial" panose="020B0604020202020204" pitchFamily="34" charset="0"/>
                <a:cs typeface="Arial" panose="020B0604020202020204" pitchFamily="34" charset="0"/>
              </a:rPr>
              <a:t>thực</a:t>
            </a:r>
            <a:r>
              <a:rPr lang="en-US" sz="2600" b="1" dirty="0">
                <a:solidFill>
                  <a:srgbClr val="3B11D3"/>
                </a:solidFill>
                <a:latin typeface="Arial" panose="020B0604020202020204" pitchFamily="34" charset="0"/>
                <a:cs typeface="Arial" panose="020B0604020202020204" pitchFamily="34" charset="0"/>
              </a:rPr>
              <a:t> </a:t>
            </a:r>
            <a:r>
              <a:rPr lang="en-US" sz="2600" b="1" dirty="0" err="1">
                <a:solidFill>
                  <a:srgbClr val="3B11D3"/>
                </a:solidFill>
                <a:latin typeface="Arial" panose="020B0604020202020204" pitchFamily="34" charset="0"/>
                <a:cs typeface="Arial" panose="020B0604020202020204" pitchFamily="34" charset="0"/>
              </a:rPr>
              <a:t>hiện</a:t>
            </a:r>
            <a:r>
              <a:rPr lang="en-US" sz="2600" b="1" dirty="0">
                <a:solidFill>
                  <a:srgbClr val="3B11D3"/>
                </a:solidFill>
                <a:latin typeface="Arial" panose="020B0604020202020204" pitchFamily="34" charset="0"/>
                <a:cs typeface="Arial" panose="020B0604020202020204" pitchFamily="34" charset="0"/>
              </a:rPr>
              <a:t> </a:t>
            </a:r>
            <a:r>
              <a:rPr lang="vi-VN" sz="2600" b="1" dirty="0">
                <a:solidFill>
                  <a:srgbClr val="3B11D3"/>
                </a:solidFill>
                <a:latin typeface="Arial" panose="020B0604020202020204" pitchFamily="34" charset="0"/>
                <a:cs typeface="Arial" panose="020B0604020202020204" pitchFamily="34" charset="0"/>
              </a:rPr>
              <a:t>sắp xếp tổ chức bộ máy theo mô hình chính quyền địa phương hai cấp.</a:t>
            </a:r>
            <a:endParaRPr lang="en-US" sz="2600" b="1" dirty="0">
              <a:solidFill>
                <a:srgbClr val="3B11D3"/>
              </a:solidFill>
              <a:latin typeface="Arial" panose="020B0604020202020204" pitchFamily="34" charset="0"/>
              <a:cs typeface="Arial" panose="020B0604020202020204" pitchFamily="34" charset="0"/>
            </a:endParaRPr>
          </a:p>
          <a:p>
            <a:pPr algn="just" defTabSz="914400">
              <a:defRPr/>
            </a:pPr>
            <a:r>
              <a:rPr lang="en-US" sz="2600" dirty="0" err="1">
                <a:solidFill>
                  <a:schemeClr val="accent1">
                    <a:lumMod val="50000"/>
                  </a:schemeClr>
                </a:solidFill>
                <a:latin typeface="Arial" panose="020B0604020202020204" pitchFamily="34" charset="0"/>
                <a:cs typeface="Arial" panose="020B0604020202020204" pitchFamily="34" charset="0"/>
              </a:rPr>
              <a:t>Nghị</a:t>
            </a:r>
            <a:r>
              <a:rPr lang="en-US" sz="2600" dirty="0">
                <a:solidFill>
                  <a:schemeClr val="accent1">
                    <a:lumMod val="50000"/>
                  </a:schemeClr>
                </a:solidFill>
                <a:latin typeface="Arial" panose="020B0604020202020204" pitchFamily="34" charset="0"/>
                <a:cs typeface="Arial" panose="020B0604020202020204" pitchFamily="34" charset="0"/>
              </a:rPr>
              <a:t> </a:t>
            </a:r>
            <a:r>
              <a:rPr lang="en-US" sz="2600" dirty="0" err="1">
                <a:solidFill>
                  <a:schemeClr val="accent1">
                    <a:lumMod val="50000"/>
                  </a:schemeClr>
                </a:solidFill>
                <a:latin typeface="Arial" panose="020B0604020202020204" pitchFamily="34" charset="0"/>
                <a:cs typeface="Arial" panose="020B0604020202020204" pitchFamily="34" charset="0"/>
              </a:rPr>
              <a:t>quyết</a:t>
            </a:r>
            <a:r>
              <a:rPr lang="en-US" sz="2600" dirty="0">
                <a:solidFill>
                  <a:schemeClr val="accent1">
                    <a:lumMod val="50000"/>
                  </a:schemeClr>
                </a:solidFill>
                <a:latin typeface="Arial" panose="020B0604020202020204" pitchFamily="34" charset="0"/>
                <a:cs typeface="Arial" panose="020B0604020202020204" pitchFamily="34" charset="0"/>
              </a:rPr>
              <a:t> </a:t>
            </a:r>
            <a:r>
              <a:rPr lang="en-US" sz="2600" dirty="0" err="1">
                <a:solidFill>
                  <a:schemeClr val="accent1">
                    <a:lumMod val="50000"/>
                  </a:schemeClr>
                </a:solidFill>
                <a:latin typeface="Arial" panose="020B0604020202020204" pitchFamily="34" charset="0"/>
                <a:cs typeface="Arial" panose="020B0604020202020204" pitchFamily="34" charset="0"/>
              </a:rPr>
              <a:t>số</a:t>
            </a:r>
            <a:r>
              <a:rPr lang="en-US" sz="2600" dirty="0">
                <a:solidFill>
                  <a:schemeClr val="accent1">
                    <a:lumMod val="50000"/>
                  </a:schemeClr>
                </a:solidFill>
                <a:latin typeface="Arial" panose="020B0604020202020204" pitchFamily="34" charset="0"/>
                <a:cs typeface="Arial" panose="020B0604020202020204" pitchFamily="34" charset="0"/>
              </a:rPr>
              <a:t> 190/2025/QH15 </a:t>
            </a:r>
            <a:r>
              <a:rPr lang="en-US" sz="2600" dirty="0" err="1">
                <a:solidFill>
                  <a:schemeClr val="accent1">
                    <a:lumMod val="50000"/>
                  </a:schemeClr>
                </a:solidFill>
                <a:latin typeface="Arial" panose="020B0604020202020204" pitchFamily="34" charset="0"/>
                <a:cs typeface="Arial" panose="020B0604020202020204" pitchFamily="34" charset="0"/>
              </a:rPr>
              <a:t>ngày</a:t>
            </a:r>
            <a:r>
              <a:rPr lang="en-US" sz="2600" dirty="0">
                <a:solidFill>
                  <a:schemeClr val="accent1">
                    <a:lumMod val="50000"/>
                  </a:schemeClr>
                </a:solidFill>
                <a:latin typeface="Arial" panose="020B0604020202020204" pitchFamily="34" charset="0"/>
                <a:cs typeface="Arial" panose="020B0604020202020204" pitchFamily="34" charset="0"/>
              </a:rPr>
              <a:t> 19/02/2025 </a:t>
            </a:r>
            <a:r>
              <a:rPr lang="en-US" sz="2600" dirty="0" err="1">
                <a:solidFill>
                  <a:schemeClr val="accent1">
                    <a:lumMod val="50000"/>
                  </a:schemeClr>
                </a:solidFill>
                <a:latin typeface="Arial" panose="020B0604020202020204" pitchFamily="34" charset="0"/>
                <a:cs typeface="Arial" panose="020B0604020202020204" pitchFamily="34" charset="0"/>
              </a:rPr>
              <a:t>của</a:t>
            </a:r>
            <a:r>
              <a:rPr lang="en-US" sz="2600" dirty="0">
                <a:solidFill>
                  <a:schemeClr val="accent1">
                    <a:lumMod val="50000"/>
                  </a:schemeClr>
                </a:solidFill>
                <a:latin typeface="Arial" panose="020B0604020202020204" pitchFamily="34" charset="0"/>
                <a:cs typeface="Arial" panose="020B0604020202020204" pitchFamily="34" charset="0"/>
              </a:rPr>
              <a:t> Quốc </a:t>
            </a:r>
            <a:r>
              <a:rPr lang="en-US" sz="2600" dirty="0" err="1">
                <a:solidFill>
                  <a:schemeClr val="accent1">
                    <a:lumMod val="50000"/>
                  </a:schemeClr>
                </a:solidFill>
                <a:latin typeface="Arial" panose="020B0604020202020204" pitchFamily="34" charset="0"/>
                <a:cs typeface="Arial" panose="020B0604020202020204" pitchFamily="34" charset="0"/>
              </a:rPr>
              <a:t>Hội</a:t>
            </a:r>
            <a:r>
              <a:rPr lang="en-US" sz="2600" dirty="0">
                <a:solidFill>
                  <a:schemeClr val="accent1">
                    <a:lumMod val="50000"/>
                  </a:schemeClr>
                </a:solidFill>
                <a:latin typeface="Arial" panose="020B0604020202020204" pitchFamily="34" charset="0"/>
                <a:cs typeface="Arial" panose="020B0604020202020204" pitchFamily="34" charset="0"/>
              </a:rPr>
              <a:t> </a:t>
            </a:r>
            <a:r>
              <a:rPr lang="vi-VN" sz="2600" dirty="0">
                <a:solidFill>
                  <a:schemeClr val="accent1">
                    <a:lumMod val="50000"/>
                  </a:schemeClr>
                </a:solidFill>
                <a:latin typeface="Arial" panose="020B0604020202020204" pitchFamily="34" charset="0"/>
                <a:cs typeface="Arial" panose="020B0604020202020204" pitchFamily="34" charset="0"/>
              </a:rPr>
              <a:t>quy định về xử lý một số vấn đề liên quan đến sắp xếp tổ chức bộ máy nhà nước</a:t>
            </a:r>
            <a:r>
              <a:rPr lang="en-US" sz="2600" dirty="0">
                <a:solidFill>
                  <a:schemeClr val="accent1">
                    <a:lumMod val="50000"/>
                  </a:schemeClr>
                </a:solidFill>
                <a:latin typeface="Arial" panose="020B0604020202020204" pitchFamily="34" charset="0"/>
                <a:cs typeface="Arial" panose="020B0604020202020204" pitchFamily="34" charset="0"/>
              </a:rPr>
              <a:t> </a:t>
            </a:r>
            <a:r>
              <a:rPr lang="en-US" sz="2600" dirty="0" err="1">
                <a:solidFill>
                  <a:schemeClr val="accent1">
                    <a:lumMod val="50000"/>
                  </a:schemeClr>
                </a:solidFill>
                <a:latin typeface="Arial" panose="020B0604020202020204" pitchFamily="34" charset="0"/>
                <a:cs typeface="Arial" panose="020B0604020202020204" pitchFamily="34" charset="0"/>
              </a:rPr>
              <a:t>quy</a:t>
            </a:r>
            <a:r>
              <a:rPr lang="en-US" sz="2600" dirty="0">
                <a:solidFill>
                  <a:schemeClr val="accent1">
                    <a:lumMod val="50000"/>
                  </a:schemeClr>
                </a:solidFill>
                <a:latin typeface="Arial" panose="020B0604020202020204" pitchFamily="34" charset="0"/>
                <a:cs typeface="Arial" panose="020B0604020202020204" pitchFamily="34" charset="0"/>
              </a:rPr>
              <a:t> </a:t>
            </a:r>
            <a:r>
              <a:rPr lang="en-US" sz="2600" dirty="0" err="1">
                <a:solidFill>
                  <a:schemeClr val="accent1">
                    <a:lumMod val="50000"/>
                  </a:schemeClr>
                </a:solidFill>
                <a:latin typeface="Arial" panose="020B0604020202020204" pitchFamily="34" charset="0"/>
                <a:cs typeface="Arial" panose="020B0604020202020204" pitchFamily="34" charset="0"/>
              </a:rPr>
              <a:t>định</a:t>
            </a:r>
            <a:r>
              <a:rPr lang="en-US" sz="2600" dirty="0">
                <a:solidFill>
                  <a:schemeClr val="accent1">
                    <a:lumMod val="50000"/>
                  </a:schemeClr>
                </a:solidFill>
                <a:latin typeface="Arial" panose="020B0604020202020204" pitchFamily="34" charset="0"/>
                <a:cs typeface="Arial" panose="020B0604020202020204" pitchFamily="34" charset="0"/>
              </a:rPr>
              <a:t>: </a:t>
            </a:r>
          </a:p>
          <a:p>
            <a:pPr algn="just" defTabSz="914400">
              <a:defRPr/>
            </a:pPr>
            <a:r>
              <a:rPr lang="en-US" sz="2600" dirty="0">
                <a:solidFill>
                  <a:schemeClr val="accent1">
                    <a:lumMod val="50000"/>
                  </a:schemeClr>
                </a:solidFill>
                <a:latin typeface="Arial" panose="020B0604020202020204" pitchFamily="34" charset="0"/>
                <a:cs typeface="Arial" panose="020B0604020202020204" pitchFamily="34" charset="0"/>
              </a:rPr>
              <a:t>- </a:t>
            </a:r>
            <a:r>
              <a:rPr lang="en-US" sz="2600" dirty="0" err="1">
                <a:solidFill>
                  <a:schemeClr val="accent1">
                    <a:lumMod val="50000"/>
                  </a:schemeClr>
                </a:solidFill>
                <a:latin typeface="Arial" panose="020B0604020202020204" pitchFamily="34" charset="0"/>
                <a:cs typeface="Arial" panose="020B0604020202020204" pitchFamily="34" charset="0"/>
              </a:rPr>
              <a:t>Tại</a:t>
            </a:r>
            <a:r>
              <a:rPr lang="en-US" sz="2600" dirty="0">
                <a:solidFill>
                  <a:schemeClr val="accent1">
                    <a:lumMod val="50000"/>
                  </a:schemeClr>
                </a:solidFill>
                <a:latin typeface="Arial" panose="020B0604020202020204" pitchFamily="34" charset="0"/>
                <a:cs typeface="Arial" panose="020B0604020202020204" pitchFamily="34" charset="0"/>
              </a:rPr>
              <a:t> </a:t>
            </a:r>
            <a:r>
              <a:rPr lang="en-US" sz="2600" dirty="0" err="1">
                <a:solidFill>
                  <a:schemeClr val="accent1">
                    <a:lumMod val="50000"/>
                  </a:schemeClr>
                </a:solidFill>
                <a:latin typeface="Arial" panose="020B0604020202020204" pitchFamily="34" charset="0"/>
                <a:cs typeface="Arial" panose="020B0604020202020204" pitchFamily="34" charset="0"/>
              </a:rPr>
              <a:t>khoản</a:t>
            </a:r>
            <a:r>
              <a:rPr lang="en-US" sz="2600" dirty="0">
                <a:solidFill>
                  <a:schemeClr val="accent1">
                    <a:lumMod val="50000"/>
                  </a:schemeClr>
                </a:solidFill>
                <a:latin typeface="Arial" panose="020B0604020202020204" pitchFamily="34" charset="0"/>
                <a:cs typeface="Arial" panose="020B0604020202020204" pitchFamily="34" charset="0"/>
              </a:rPr>
              <a:t> 2 </a:t>
            </a:r>
            <a:r>
              <a:rPr lang="en-US" sz="2600" dirty="0" err="1">
                <a:solidFill>
                  <a:schemeClr val="accent1">
                    <a:lumMod val="50000"/>
                  </a:schemeClr>
                </a:solidFill>
                <a:latin typeface="Arial" panose="020B0604020202020204" pitchFamily="34" charset="0"/>
                <a:cs typeface="Arial" panose="020B0604020202020204" pitchFamily="34" charset="0"/>
              </a:rPr>
              <a:t>Điều</a:t>
            </a:r>
            <a:r>
              <a:rPr lang="en-US" sz="2600" dirty="0">
                <a:solidFill>
                  <a:schemeClr val="accent1">
                    <a:lumMod val="50000"/>
                  </a:schemeClr>
                </a:solidFill>
                <a:latin typeface="Arial" panose="020B0604020202020204" pitchFamily="34" charset="0"/>
                <a:cs typeface="Arial" panose="020B0604020202020204" pitchFamily="34" charset="0"/>
              </a:rPr>
              <a:t> 4: </a:t>
            </a:r>
            <a:r>
              <a:rPr lang="vi-VN" sz="2600" dirty="0">
                <a:solidFill>
                  <a:schemeClr val="accent1">
                    <a:lumMod val="50000"/>
                  </a:schemeClr>
                </a:solidFill>
                <a:latin typeface="Arial" panose="020B0604020202020204" pitchFamily="34" charset="0"/>
                <a:cs typeface="Arial" panose="020B0604020202020204" pitchFamily="34" charset="0"/>
              </a:rPr>
              <a:t>Trường hợp khi sắp xếp tổ chức bộ máy nhà nước mà </a:t>
            </a:r>
            <a:r>
              <a:rPr lang="vi-VN" sz="2600" b="1" i="1" dirty="0">
                <a:solidFill>
                  <a:schemeClr val="accent1">
                    <a:lumMod val="50000"/>
                  </a:schemeClr>
                </a:solidFill>
                <a:latin typeface="Arial" panose="020B0604020202020204" pitchFamily="34" charset="0"/>
                <a:cs typeface="Arial" panose="020B0604020202020204" pitchFamily="34" charset="0"/>
              </a:rPr>
              <a:t>tên gọi, chức năng, nhiệm vụ, quyền hạn, vị trí, mô hình, cơ cấu tổ chức của cơ quan sau sắp xếp có thay đổi </a:t>
            </a:r>
            <a:r>
              <a:rPr lang="vi-VN" sz="2600" dirty="0">
                <a:solidFill>
                  <a:schemeClr val="accent1">
                    <a:lumMod val="50000"/>
                  </a:schemeClr>
                </a:solidFill>
                <a:latin typeface="Arial" panose="020B0604020202020204" pitchFamily="34" charset="0"/>
                <a:cs typeface="Arial" panose="020B0604020202020204" pitchFamily="34" charset="0"/>
              </a:rPr>
              <a:t>thì cơ quan, người có thẩm quyền được ban hành quy định về chức năng, nhiệm vụ, quyền hạn, cơ cấu tổ chức của cơ quan hình thành sau sắp xếp khác với quy định trong các văn bản quy phạm pháp luật của cơ quan nhà nước cấp trên đã ban hành trước khi sắp xếp tổ chức bộ máy nhà nước nhưng phải bảo đảm phù hợp với phương án sắp xếp đã được cấp có thẩm quyền phê </a:t>
            </a:r>
            <a:r>
              <a:rPr lang="vi-VN" sz="2600">
                <a:solidFill>
                  <a:schemeClr val="accent1">
                    <a:lumMod val="50000"/>
                  </a:schemeClr>
                </a:solidFill>
                <a:latin typeface="Arial" panose="020B0604020202020204" pitchFamily="34" charset="0"/>
                <a:cs typeface="Arial" panose="020B0604020202020204" pitchFamily="34" charset="0"/>
              </a:rPr>
              <a:t>duyệt</a:t>
            </a:r>
            <a:r>
              <a:rPr lang="vi-VN" sz="2600" smtClean="0">
                <a:solidFill>
                  <a:schemeClr val="accent1">
                    <a:lumMod val="50000"/>
                  </a:schemeClr>
                </a:solidFill>
                <a:latin typeface="Arial" panose="020B0604020202020204" pitchFamily="34" charset="0"/>
                <a:cs typeface="Arial" panose="020B0604020202020204" pitchFamily="34" charset="0"/>
              </a:rPr>
              <a:t>.</a:t>
            </a:r>
            <a:r>
              <a:rPr lang="en-US" sz="2600" smtClean="0">
                <a:solidFill>
                  <a:schemeClr val="accent1">
                    <a:lumMod val="50000"/>
                  </a:schemeClr>
                </a:solidFill>
                <a:latin typeface="Arial" panose="020B0604020202020204" pitchFamily="34" charset="0"/>
                <a:cs typeface="Arial" panose="020B0604020202020204" pitchFamily="34" charset="0"/>
              </a:rPr>
              <a:t>/.</a:t>
            </a:r>
            <a:endParaRPr lang="en-VN" sz="26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551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0994C56-9B77-4C13-B3D4-2FA4902B21A0}" type="slidenum">
              <a:rPr lang="en-US" smtClean="0"/>
              <a:pPr/>
              <a:t>41</a:t>
            </a:fld>
            <a:endParaRPr lang="en-US"/>
          </a:p>
        </p:txBody>
      </p:sp>
      <p:sp>
        <p:nvSpPr>
          <p:cNvPr id="5" name="Date Placeholder 4"/>
          <p:cNvSpPr>
            <a:spLocks noGrp="1"/>
          </p:cNvSpPr>
          <p:nvPr>
            <p:ph type="dt" sz="half" idx="10"/>
          </p:nvPr>
        </p:nvSpPr>
        <p:spPr/>
        <p:txBody>
          <a:bodyPr/>
          <a:lstStyle/>
          <a:p>
            <a:pPr>
              <a:defRPr/>
            </a:pPr>
            <a:fld id="{0BF3B057-D6D0-4879-B80C-0C2EAAD49BE4}" type="datetime1">
              <a:rPr lang="vi-VN" smtClean="0"/>
              <a:t>20/01/2026</a:t>
            </a:fld>
            <a:endParaRPr lang="en-US"/>
          </a:p>
        </p:txBody>
      </p:sp>
      <p:pic>
        <p:nvPicPr>
          <p:cNvPr id="4" name="Picture 3"/>
          <p:cNvPicPr>
            <a:picLocks noChangeAspect="1"/>
          </p:cNvPicPr>
          <p:nvPr/>
        </p:nvPicPr>
        <p:blipFill rotWithShape="1">
          <a:blip r:embed="rId3"/>
          <a:srcRect l="380" t="4760" r="430" b="3572"/>
          <a:stretch/>
        </p:blipFill>
        <p:spPr>
          <a:xfrm>
            <a:off x="0" y="0"/>
            <a:ext cx="12197776" cy="6858000"/>
          </a:xfrm>
          <a:prstGeom prst="rect">
            <a:avLst/>
          </a:prstGeom>
        </p:spPr>
      </p:pic>
      <p:pic>
        <p:nvPicPr>
          <p:cNvPr id="6" name="Picture 5"/>
          <p:cNvPicPr>
            <a:picLocks noChangeAspect="1"/>
          </p:cNvPicPr>
          <p:nvPr/>
        </p:nvPicPr>
        <p:blipFill>
          <a:blip r:embed="rId4"/>
          <a:stretch>
            <a:fillRect/>
          </a:stretch>
        </p:blipFill>
        <p:spPr>
          <a:xfrm>
            <a:off x="2414806" y="4941908"/>
            <a:ext cx="8224217" cy="1213209"/>
          </a:xfrm>
          <a:prstGeom prst="rect">
            <a:avLst/>
          </a:prstGeom>
        </p:spPr>
      </p:pic>
      <p:pic>
        <p:nvPicPr>
          <p:cNvPr id="2056" name="Picture 8" descr="Anh Dong (3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6061" y="5953885"/>
            <a:ext cx="11848563" cy="76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166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Oval 3"/>
          <p:cNvSpPr/>
          <p:nvPr/>
        </p:nvSpPr>
        <p:spPr>
          <a:xfrm>
            <a:off x="412376" y="770965"/>
            <a:ext cx="11170024" cy="4930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pPr>
            <a:r>
              <a:rPr lang="en-US" sz="4400" b="1" smtClean="0">
                <a:solidFill>
                  <a:srgbClr val="2706E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 1</a:t>
            </a:r>
          </a:p>
          <a:p>
            <a:pPr algn="ctr"/>
            <a:r>
              <a:rPr lang="en-US" sz="4400" b="1" smtClean="0">
                <a:solidFill>
                  <a:srgbClr val="2706E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 BỆNH, CHỮA BỆNH TẠI TRẠM Y TẾ</a:t>
            </a:r>
            <a:endParaRPr lang="en-GB" sz="4400" b="1">
              <a:solidFill>
                <a:srgbClr val="2706E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51144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F1DBB15-7860-564B-A90E-8BA5DFB5CC28}"/>
              </a:ext>
            </a:extLst>
          </p:cNvPr>
          <p:cNvGrpSpPr/>
          <p:nvPr/>
        </p:nvGrpSpPr>
        <p:grpSpPr>
          <a:xfrm>
            <a:off x="718456" y="449034"/>
            <a:ext cx="10755087" cy="5959931"/>
            <a:chOff x="2285999" y="473528"/>
            <a:chExt cx="7990116" cy="4863680"/>
          </a:xfrm>
        </p:grpSpPr>
        <p:sp>
          <p:nvSpPr>
            <p:cNvPr id="3" name="Oval 2">
              <a:extLst>
                <a:ext uri="{FF2B5EF4-FFF2-40B4-BE49-F238E27FC236}">
                  <a16:creationId xmlns:a16="http://schemas.microsoft.com/office/drawing/2014/main" id="{209530AD-4734-0839-2F63-BBD33DA9BA24}"/>
                </a:ext>
              </a:extLst>
            </p:cNvPr>
            <p:cNvSpPr/>
            <p:nvPr/>
          </p:nvSpPr>
          <p:spPr>
            <a:xfrm>
              <a:off x="2974207" y="1520792"/>
              <a:ext cx="5996539" cy="3522846"/>
            </a:xfrm>
            <a:prstGeom prst="ellipse">
              <a:avLst/>
            </a:prstGeom>
            <a:solidFill>
              <a:schemeClr val="accent4">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endParaRPr lang="en-US" sz="1400"/>
            </a:p>
          </p:txBody>
        </p:sp>
        <p:sp>
          <p:nvSpPr>
            <p:cNvPr id="4" name="Oval 3">
              <a:extLst>
                <a:ext uri="{FF2B5EF4-FFF2-40B4-BE49-F238E27FC236}">
                  <a16:creationId xmlns:a16="http://schemas.microsoft.com/office/drawing/2014/main" id="{2215D1D3-FC47-1F75-98C0-63809FA710D8}"/>
                </a:ext>
              </a:extLst>
            </p:cNvPr>
            <p:cNvSpPr/>
            <p:nvPr/>
          </p:nvSpPr>
          <p:spPr>
            <a:xfrm>
              <a:off x="2285999" y="1520792"/>
              <a:ext cx="2307771" cy="1621972"/>
            </a:xfrm>
            <a:prstGeom prst="ellipse">
              <a:avLst/>
            </a:prstGeom>
            <a:solidFill>
              <a:srgbClr val="66FF99"/>
            </a:solidFill>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Phòng</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khám</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đa</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khoa</a:t>
              </a:r>
            </a:p>
          </p:txBody>
        </p:sp>
        <p:sp>
          <p:nvSpPr>
            <p:cNvPr id="5" name="Oval 4">
              <a:extLst>
                <a:ext uri="{FF2B5EF4-FFF2-40B4-BE49-F238E27FC236}">
                  <a16:creationId xmlns:a16="http://schemas.microsoft.com/office/drawing/2014/main" id="{F5C820D0-98D9-570B-8B3F-2A2074A793CA}"/>
                </a:ext>
              </a:extLst>
            </p:cNvPr>
            <p:cNvSpPr/>
            <p:nvPr/>
          </p:nvSpPr>
          <p:spPr>
            <a:xfrm>
              <a:off x="5127172" y="473528"/>
              <a:ext cx="2307771" cy="1621972"/>
            </a:xfrm>
            <a:prstGeom prst="ellipse">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en-US" sz="2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Phòng</a:t>
              </a:r>
              <a:r>
                <a:rPr lang="en-US" sz="2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khám</a:t>
              </a:r>
              <a:r>
                <a:rPr lang="en-US" sz="2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chuyên</a:t>
              </a:r>
              <a:r>
                <a:rPr lang="en-US" sz="2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khoa</a:t>
              </a:r>
            </a:p>
          </p:txBody>
        </p:sp>
        <p:sp>
          <p:nvSpPr>
            <p:cNvPr id="6" name="Oval 5">
              <a:extLst>
                <a:ext uri="{FF2B5EF4-FFF2-40B4-BE49-F238E27FC236}">
                  <a16:creationId xmlns:a16="http://schemas.microsoft.com/office/drawing/2014/main" id="{196767F6-9274-CAFC-8C99-F2FF5872C2E7}"/>
                </a:ext>
              </a:extLst>
            </p:cNvPr>
            <p:cNvSpPr/>
            <p:nvPr/>
          </p:nvSpPr>
          <p:spPr>
            <a:xfrm>
              <a:off x="7968344" y="1520792"/>
              <a:ext cx="2307771" cy="1621972"/>
            </a:xfrm>
            <a:prstGeom prst="ellipse">
              <a:avLst/>
            </a:prstGeom>
            <a:solidFill>
              <a:srgbClr val="FFCC66"/>
            </a:solidFill>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en-US" sz="2800" b="1">
                  <a:solidFill>
                    <a:srgbClr val="0000CC"/>
                  </a:solidFill>
                  <a:latin typeface="Cambria" panose="02040503050406030204" pitchFamily="18" charset="0"/>
                  <a:ea typeface="Cambria" panose="02040503050406030204" pitchFamily="18" charset="0"/>
                </a:rPr>
                <a:t>Trạm Y tế</a:t>
              </a:r>
            </a:p>
          </p:txBody>
        </p:sp>
        <p:sp>
          <p:nvSpPr>
            <p:cNvPr id="7" name="Oval 6">
              <a:extLst>
                <a:ext uri="{FF2B5EF4-FFF2-40B4-BE49-F238E27FC236}">
                  <a16:creationId xmlns:a16="http://schemas.microsoft.com/office/drawing/2014/main" id="{16D8B572-97EC-5A44-64E9-642733AC2489}"/>
                </a:ext>
              </a:extLst>
            </p:cNvPr>
            <p:cNvSpPr/>
            <p:nvPr/>
          </p:nvSpPr>
          <p:spPr>
            <a:xfrm>
              <a:off x="7217229" y="3715236"/>
              <a:ext cx="2548890" cy="1621972"/>
            </a:xfrm>
            <a:prstGeom prst="ellipse">
              <a:avLst/>
            </a:prstGeom>
            <a:solidFill>
              <a:srgbClr val="E3ABC4"/>
            </a:solidFill>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Cơ</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sở</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khám</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bệnh</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chữa</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bệnh</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y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gia</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đình</a:t>
              </a:r>
              <a:endPar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BC36FA18-9EE4-CED9-C567-598A9D525E56}"/>
                </a:ext>
              </a:extLst>
            </p:cNvPr>
            <p:cNvSpPr/>
            <p:nvPr/>
          </p:nvSpPr>
          <p:spPr>
            <a:xfrm>
              <a:off x="2667000" y="3715236"/>
              <a:ext cx="2307771" cy="1621972"/>
            </a:xfrm>
            <a:prstGeom prst="ellipse">
              <a:avLst/>
            </a:prstGeom>
            <a:solidFill>
              <a:srgbClr val="0070C0"/>
            </a:solidFill>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en-US" sz="24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Nhà</a:t>
              </a:r>
              <a:r>
                <a:rPr lang="en-US" sz="2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Hộ</a:t>
              </a:r>
              <a:r>
                <a:rPr lang="en-US" sz="2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sinh</a:t>
              </a:r>
              <a:endParaRPr lang="en-US" sz="2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2" name="Rectangle 1"/>
          <p:cNvSpPr/>
          <p:nvPr/>
        </p:nvSpPr>
        <p:spPr>
          <a:xfrm>
            <a:off x="3781287" y="2622307"/>
            <a:ext cx="4204472" cy="1939377"/>
          </a:xfrm>
          <a:prstGeom prst="rect">
            <a:avLst/>
          </a:prstGeom>
        </p:spPr>
        <p:txBody>
          <a:bodyPr wrap="square">
            <a:spAutoFit/>
          </a:bodyPr>
          <a:lstStyle/>
          <a:p>
            <a:pPr lvl="0" algn="ctr">
              <a:lnSpc>
                <a:spcPct val="150000"/>
              </a:lnSpc>
            </a:pPr>
            <a:r>
              <a:rPr lang="en-US" sz="2667" b="1">
                <a:solidFill>
                  <a:srgbClr val="0D05B7"/>
                </a:solidFill>
                <a:latin typeface="Cambria" panose="02040503050406030204" pitchFamily="18" charset="0"/>
                <a:ea typeface="Cambria" panose="02040503050406030204" pitchFamily="18" charset="0"/>
              </a:rPr>
              <a:t>1. Hình thức tổ chức TYT (Điều 39, NĐ 96/2023/NĐ-CP)</a:t>
            </a:r>
            <a:endParaRPr lang="en-US" sz="2667" b="1" dirty="0">
              <a:solidFill>
                <a:srgbClr val="0D05B7"/>
              </a:solidFill>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1" y="120333"/>
            <a:ext cx="984738" cy="829746"/>
          </a:xfrm>
          <a:prstGeom prst="rect">
            <a:avLst/>
          </a:prstGeom>
        </p:spPr>
      </p:pic>
    </p:spTree>
    <p:extLst>
      <p:ext uri="{BB962C8B-B14F-4D97-AF65-F5344CB8AC3E}">
        <p14:creationId xmlns:p14="http://schemas.microsoft.com/office/powerpoint/2010/main" val="35954493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336" y="116632"/>
            <a:ext cx="11953328" cy="6624736"/>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290918" y="272276"/>
            <a:ext cx="10583030"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 </a:t>
            </a:r>
            <a:r>
              <a:rPr lang="en-US" sz="3200" b="1" smtClean="0">
                <a:solidFill>
                  <a:srgbClr val="0000CC"/>
                </a:solidFill>
                <a:latin typeface="Times New Roman" panose="02020603050405020304" pitchFamily="18" charset="0"/>
                <a:cs typeface="Times New Roman" panose="02020603050405020304" pitchFamily="18" charset="0"/>
              </a:rPr>
              <a:t>KHÁM BỆNH, CHỮA BỆNH TẠI TRẠM Y TẾ</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1" y="120333"/>
            <a:ext cx="984738" cy="829746"/>
          </a:xfrm>
          <a:prstGeom prst="rect">
            <a:avLst/>
          </a:prstGeom>
        </p:spPr>
      </p:pic>
      <p:sp>
        <p:nvSpPr>
          <p:cNvPr id="8" name="TextBox 7">
            <a:extLst>
              <a:ext uri="{FF2B5EF4-FFF2-40B4-BE49-F238E27FC236}">
                <a16:creationId xmlns:a16="http://schemas.microsoft.com/office/drawing/2014/main" id="{E76776C3-4F75-96A1-CFC6-111A21D939B8}"/>
              </a:ext>
            </a:extLst>
          </p:cNvPr>
          <p:cNvSpPr txBox="1"/>
          <p:nvPr/>
        </p:nvSpPr>
        <p:spPr>
          <a:xfrm>
            <a:off x="265044" y="976517"/>
            <a:ext cx="11608904" cy="5016758"/>
          </a:xfrm>
          <a:prstGeom prst="rect">
            <a:avLst/>
          </a:prstGeom>
          <a:noFill/>
        </p:spPr>
        <p:txBody>
          <a:bodyPr wrap="square">
            <a:spAutoFit/>
          </a:bodyPr>
          <a:lstStyle/>
          <a:p>
            <a:pPr algn="just">
              <a:spcBef>
                <a:spcPts val="600"/>
              </a:spcBef>
              <a:spcAft>
                <a:spcPts val="600"/>
              </a:spcAft>
            </a:pPr>
            <a:r>
              <a:rPr lang="vi-VN" sz="2800" b="1" dirty="0">
                <a:solidFill>
                  <a:srgbClr val="0000CC"/>
                </a:solidFill>
              </a:rPr>
              <a:t>2. Về khám bệnh, chữa bệnh</a:t>
            </a:r>
            <a:r>
              <a:rPr lang="vi-VN" sz="2800" dirty="0">
                <a:solidFill>
                  <a:srgbClr val="0000CC"/>
                </a:solidFill>
              </a:rPr>
              <a:t>:</a:t>
            </a:r>
            <a:r>
              <a:rPr lang="en-US" sz="2800" dirty="0">
                <a:solidFill>
                  <a:srgbClr val="0000CC"/>
                </a:solidFill>
              </a:rPr>
              <a:t> </a:t>
            </a:r>
            <a:r>
              <a:rPr lang="en-US" sz="2800" b="1" dirty="0">
                <a:solidFill>
                  <a:srgbClr val="C00000"/>
                </a:solidFill>
              </a:rPr>
              <a:t>(</a:t>
            </a:r>
            <a:r>
              <a:rPr lang="en-US" sz="2800" b="1" dirty="0" err="1">
                <a:solidFill>
                  <a:srgbClr val="C00000"/>
                </a:solidFill>
              </a:rPr>
              <a:t>Điều</a:t>
            </a:r>
            <a:r>
              <a:rPr lang="en-US" sz="2800" b="1" dirty="0">
                <a:solidFill>
                  <a:srgbClr val="C00000"/>
                </a:solidFill>
              </a:rPr>
              <a:t> 4, TT 43/2025/TT-BYT)</a:t>
            </a:r>
            <a:endParaRPr lang="vi-VN" sz="2800" b="1" dirty="0">
              <a:solidFill>
                <a:srgbClr val="C00000"/>
              </a:solidFill>
            </a:endParaRPr>
          </a:p>
          <a:p>
            <a:pPr algn="just">
              <a:spcBef>
                <a:spcPts val="600"/>
              </a:spcBef>
              <a:spcAft>
                <a:spcPts val="600"/>
              </a:spcAft>
            </a:pPr>
            <a:r>
              <a:rPr lang="vi-VN" sz="2800" dirty="0">
                <a:solidFill>
                  <a:srgbClr val="0000CC"/>
                </a:solidFill>
              </a:rPr>
              <a:t>a) Thực hiện sơ cứu, cấp cứu ban đầu các trường hợp cấp cứu, tai nạn, tình trạng khẩn cấp xảy ra trên địa bàn theo quy định của pháp luật;</a:t>
            </a:r>
          </a:p>
          <a:p>
            <a:pPr algn="just">
              <a:spcBef>
                <a:spcPts val="600"/>
              </a:spcBef>
              <a:spcAft>
                <a:spcPts val="600"/>
              </a:spcAft>
            </a:pPr>
            <a:r>
              <a:rPr lang="vi-VN" sz="2800" dirty="0">
                <a:solidFill>
                  <a:srgbClr val="0000CC"/>
                </a:solidFill>
              </a:rPr>
              <a:t>b) Thực hiện nhiệm vụ của cấp khám bệnh, chữa bệnh ban đầu và phục hồi chức năng cho người bệnh theo phạm vi hoạt động chuyên môn được cấp có thẩm quyền phê duyệt và theo quy định của pháp luật;</a:t>
            </a:r>
          </a:p>
          <a:p>
            <a:pPr algn="just">
              <a:spcBef>
                <a:spcPts val="600"/>
              </a:spcBef>
              <a:spcAft>
                <a:spcPts val="600"/>
              </a:spcAft>
            </a:pPr>
            <a:r>
              <a:rPr lang="vi-VN" sz="2800" dirty="0">
                <a:solidFill>
                  <a:srgbClr val="0000CC"/>
                </a:solidFill>
              </a:rPr>
              <a:t>c) Thực hiện khám bệnh, chữa bệnh y học gia đình theo quy định của pháp luật;</a:t>
            </a:r>
          </a:p>
          <a:p>
            <a:pPr algn="just">
              <a:spcBef>
                <a:spcPts val="600"/>
              </a:spcBef>
              <a:spcAft>
                <a:spcPts val="600"/>
              </a:spcAft>
            </a:pPr>
            <a:r>
              <a:rPr lang="vi-VN" sz="2800" dirty="0">
                <a:solidFill>
                  <a:srgbClr val="0000CC"/>
                </a:solidFill>
              </a:rPr>
              <a:t>d) Thực hiện </a:t>
            </a:r>
            <a:r>
              <a:rPr lang="vi-VN" sz="2800" b="1" dirty="0">
                <a:solidFill>
                  <a:srgbClr val="0000CC"/>
                </a:solidFill>
              </a:rPr>
              <a:t>quản lý, theo dõi, cấp thuốc, điều trị ngoại trú </a:t>
            </a:r>
            <a:r>
              <a:rPr lang="vi-VN" sz="2800" dirty="0">
                <a:solidFill>
                  <a:srgbClr val="0000CC"/>
                </a:solidFill>
              </a:rPr>
              <a:t>cho người mắc bệnh mạn tính trên địa bàn theo quy định của pháp luật;</a:t>
            </a:r>
          </a:p>
        </p:txBody>
      </p:sp>
    </p:spTree>
    <p:extLst>
      <p:ext uri="{BB962C8B-B14F-4D97-AF65-F5344CB8AC3E}">
        <p14:creationId xmlns:p14="http://schemas.microsoft.com/office/powerpoint/2010/main" val="8850968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8" y="55531"/>
            <a:ext cx="12023807" cy="67486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85365" y="360478"/>
            <a:ext cx="9861175"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 KHÁM BỆNH, CHỮA BỆNH TẠI TRẠM Y TẾ</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52FBFC-D9A8-B62E-1901-8020E9BAB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00" y="65619"/>
            <a:ext cx="1070172" cy="1007967"/>
          </a:xfrm>
          <a:prstGeom prst="rect">
            <a:avLst/>
          </a:prstGeom>
        </p:spPr>
      </p:pic>
      <p:sp>
        <p:nvSpPr>
          <p:cNvPr id="9" name="TextBox 8">
            <a:extLst>
              <a:ext uri="{FF2B5EF4-FFF2-40B4-BE49-F238E27FC236}">
                <a16:creationId xmlns:a16="http://schemas.microsoft.com/office/drawing/2014/main" id="{E76776C3-4F75-96A1-CFC6-111A21D939B8}"/>
              </a:ext>
            </a:extLst>
          </p:cNvPr>
          <p:cNvSpPr txBox="1"/>
          <p:nvPr/>
        </p:nvSpPr>
        <p:spPr>
          <a:xfrm>
            <a:off x="112541" y="1039749"/>
            <a:ext cx="11864305" cy="5693866"/>
          </a:xfrm>
          <a:prstGeom prst="rect">
            <a:avLst/>
          </a:prstGeom>
          <a:noFill/>
        </p:spPr>
        <p:txBody>
          <a:bodyPr wrap="square">
            <a:spAutoFit/>
          </a:bodyPr>
          <a:lstStyle/>
          <a:p>
            <a:pPr algn="just"/>
            <a:r>
              <a:rPr lang="en-US" sz="2800">
                <a:solidFill>
                  <a:srgbClr val="0000CC"/>
                </a:solidFill>
              </a:rPr>
              <a:t>đ</a:t>
            </a:r>
            <a:r>
              <a:rPr lang="vi-VN" sz="2800">
                <a:solidFill>
                  <a:srgbClr val="0000CC"/>
                </a:solidFill>
              </a:rPr>
              <a:t>) Thực hiện </a:t>
            </a:r>
            <a:r>
              <a:rPr lang="en-US" sz="2800">
                <a:solidFill>
                  <a:srgbClr val="0000CC"/>
                </a:solidFill>
              </a:rPr>
              <a:t>KB CB</a:t>
            </a:r>
            <a:r>
              <a:rPr lang="vi-VN" sz="2800">
                <a:solidFill>
                  <a:srgbClr val="0000CC"/>
                </a:solidFill>
              </a:rPr>
              <a:t> bệnh bằng y học cổ truyền, kết hợp y học cổ truyền với y học hiện đại; ứng dụng, kế thừa và phát triển bài thuốc, bảo tồn cây thuốc, động vật làm thuốc tại địa phương theo quy định của pháp luật;</a:t>
            </a:r>
          </a:p>
          <a:p>
            <a:pPr algn="just"/>
            <a:r>
              <a:rPr lang="vi-VN" sz="2800">
                <a:solidFill>
                  <a:srgbClr val="0000CC"/>
                </a:solidFill>
              </a:rPr>
              <a:t>e) </a:t>
            </a:r>
            <a:r>
              <a:rPr lang="vi-VN" sz="2800" b="1">
                <a:solidFill>
                  <a:srgbClr val="C00000"/>
                </a:solidFill>
              </a:rPr>
              <a:t>Khám sức khỏe định kỳ, khám sàng lọc bệnh, tật cho nhân dân trên địa bàn khi có đủ điều kiện theo quy định của pháp luật</a:t>
            </a:r>
            <a:r>
              <a:rPr lang="vi-VN" sz="2800">
                <a:solidFill>
                  <a:srgbClr val="0000CC"/>
                </a:solidFill>
              </a:rPr>
              <a:t>; thực hiện sơ tuyển sức khỏe nghĩa vụ quân sự và tham gia </a:t>
            </a:r>
            <a:r>
              <a:rPr lang="en-US" sz="2800">
                <a:solidFill>
                  <a:srgbClr val="0000CC"/>
                </a:solidFill>
              </a:rPr>
              <a:t>KSK </a:t>
            </a:r>
            <a:r>
              <a:rPr lang="vi-VN" sz="2800">
                <a:solidFill>
                  <a:srgbClr val="0000CC"/>
                </a:solidFill>
              </a:rPr>
              <a:t>nghĩa vụ quân sự, nghĩa vụ công an nhân dân theo quy định của pháp luật;</a:t>
            </a:r>
          </a:p>
          <a:p>
            <a:pPr algn="just"/>
            <a:r>
              <a:rPr lang="vi-VN" sz="2800">
                <a:solidFill>
                  <a:srgbClr val="0000CC"/>
                </a:solidFill>
              </a:rPr>
              <a:t>g) Thực hiện quản lý, điều trị nghiện các chất dạng thuốc phiện bằng thuốc thay thế, điều trị nghiện các chất khác và điều trị HIV/AIDS theo quy định của pháp luật;</a:t>
            </a:r>
          </a:p>
          <a:p>
            <a:pPr algn="just"/>
            <a:r>
              <a:rPr lang="vi-VN" sz="2800">
                <a:solidFill>
                  <a:srgbClr val="0000CC"/>
                </a:solidFill>
              </a:rPr>
              <a:t>h) Tổ chức thực hiện các hoạt động phục hồi chức năng dựa vào cộng đồng cho người khuyết tật, người mắc bệnh mạn tính theo quy định của pháp luật.</a:t>
            </a:r>
          </a:p>
        </p:txBody>
      </p:sp>
    </p:spTree>
    <p:extLst>
      <p:ext uri="{BB962C8B-B14F-4D97-AF65-F5344CB8AC3E}">
        <p14:creationId xmlns:p14="http://schemas.microsoft.com/office/powerpoint/2010/main" val="375661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706E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336" y="116632"/>
            <a:ext cx="11953328" cy="6624736"/>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242987" y="272276"/>
            <a:ext cx="10117608" cy="584775"/>
          </a:xfrm>
          <a:prstGeom prst="rect">
            <a:avLst/>
          </a:prstGeom>
        </p:spPr>
        <p:txBody>
          <a:bodyPr wrap="square">
            <a:spAutoFit/>
          </a:bodyPr>
          <a:lstStyle/>
          <a:p>
            <a:pPr lvl="0" algn="ctr"/>
            <a:r>
              <a:rPr lang="en-US" sz="3200" b="1">
                <a:solidFill>
                  <a:srgbClr val="0000CC"/>
                </a:solidFill>
                <a:latin typeface="Times New Roman" panose="02020603050405020304" pitchFamily="18" charset="0"/>
                <a:cs typeface="Times New Roman" panose="02020603050405020304" pitchFamily="18" charset="0"/>
              </a:rPr>
              <a:t>I. KHÁM BỆNH, CHỮA BỆNH TẠI TRẠM Y TẾ</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41" y="120333"/>
            <a:ext cx="984738" cy="829746"/>
          </a:xfrm>
          <a:prstGeom prst="rect">
            <a:avLst/>
          </a:prstGeom>
        </p:spPr>
      </p:pic>
      <p:sp>
        <p:nvSpPr>
          <p:cNvPr id="9" name="TextBox 8">
            <a:extLst>
              <a:ext uri="{FF2B5EF4-FFF2-40B4-BE49-F238E27FC236}">
                <a16:creationId xmlns:a16="http://schemas.microsoft.com/office/drawing/2014/main" id="{E76776C3-4F75-96A1-CFC6-111A21D939B8}"/>
              </a:ext>
            </a:extLst>
          </p:cNvPr>
          <p:cNvSpPr txBox="1"/>
          <p:nvPr/>
        </p:nvSpPr>
        <p:spPr>
          <a:xfrm>
            <a:off x="265044" y="1156397"/>
            <a:ext cx="11608904" cy="5262979"/>
          </a:xfrm>
          <a:prstGeom prst="rect">
            <a:avLst/>
          </a:prstGeom>
          <a:noFill/>
        </p:spPr>
        <p:txBody>
          <a:bodyPr wrap="square">
            <a:spAutoFit/>
          </a:bodyPr>
          <a:lstStyle/>
          <a:p>
            <a:pPr algn="just"/>
            <a:r>
              <a:rPr lang="vi-VN" sz="2800" dirty="0">
                <a:solidFill>
                  <a:srgbClr val="2706EA"/>
                </a:solidFill>
                <a:latin typeface="Arial" panose="020B0604020202020204" pitchFamily="34" charset="0"/>
                <a:cs typeface="Arial" panose="020B0604020202020204" pitchFamily="34" charset="0"/>
              </a:rPr>
              <a:t>"2. Cơ cấu tổ chức trực thuộc Trạm Y tế cấp xã gồm các tổ chức để thực hiện các chức năng cơ bản sau đây</a:t>
            </a:r>
            <a:r>
              <a:rPr lang="vi-VN" sz="2800">
                <a:solidFill>
                  <a:srgbClr val="2706EA"/>
                </a:solidFill>
                <a:latin typeface="Arial" panose="020B0604020202020204" pitchFamily="34" charset="0"/>
                <a:cs typeface="Arial" panose="020B0604020202020204" pitchFamily="34" charset="0"/>
              </a:rPr>
              <a:t>: </a:t>
            </a:r>
            <a:r>
              <a:rPr lang="en-US" sz="2800">
                <a:solidFill>
                  <a:srgbClr val="C00000"/>
                </a:solidFill>
                <a:latin typeface="Arial" panose="020B0604020202020204" pitchFamily="34" charset="0"/>
                <a:cs typeface="Arial" panose="020B0604020202020204" pitchFamily="34" charset="0"/>
              </a:rPr>
              <a:t>(Điều 1, TT 53/2025//TT/BYT)</a:t>
            </a:r>
            <a:endParaRPr lang="vi-VN" sz="2800" dirty="0">
              <a:solidFill>
                <a:srgbClr val="C00000"/>
              </a:solidFill>
              <a:latin typeface="Arial" panose="020B0604020202020204" pitchFamily="34" charset="0"/>
              <a:cs typeface="Arial" panose="020B0604020202020204" pitchFamily="34" charset="0"/>
            </a:endParaRPr>
          </a:p>
          <a:p>
            <a:pPr marL="514350" indent="-514350" algn="just">
              <a:buAutoNum type="alphaLcParenR"/>
            </a:pPr>
            <a:r>
              <a:rPr lang="vi-VN" sz="2800" dirty="0">
                <a:solidFill>
                  <a:srgbClr val="2706EA"/>
                </a:solidFill>
                <a:latin typeface="Arial" panose="020B0604020202020204" pitchFamily="34" charset="0"/>
                <a:cs typeface="Arial" panose="020B0604020202020204" pitchFamily="34" charset="0"/>
              </a:rPr>
              <a:t>Hành chính, tài chính, nhân sự;</a:t>
            </a:r>
          </a:p>
          <a:p>
            <a:pPr marL="514350" indent="-514350" algn="just">
              <a:buAutoNum type="alphaLcParenR"/>
            </a:pPr>
            <a:r>
              <a:rPr lang="vi-VN" sz="2800" dirty="0">
                <a:solidFill>
                  <a:srgbClr val="2706EA"/>
                </a:solidFill>
                <a:latin typeface="Arial" panose="020B0604020202020204" pitchFamily="34" charset="0"/>
                <a:cs typeface="Arial" panose="020B0604020202020204" pitchFamily="34" charset="0"/>
              </a:rPr>
              <a:t>Dân số, trẻ em, bảo trợ xã hội;</a:t>
            </a:r>
          </a:p>
          <a:p>
            <a:pPr marL="514350" indent="-514350" algn="just">
              <a:buAutoNum type="alphaLcParenR"/>
            </a:pPr>
            <a:r>
              <a:rPr lang="vi-VN" sz="2800" dirty="0">
                <a:solidFill>
                  <a:srgbClr val="2706EA"/>
                </a:solidFill>
                <a:latin typeface="Arial" panose="020B0604020202020204" pitchFamily="34" charset="0"/>
                <a:cs typeface="Arial" panose="020B0604020202020204" pitchFamily="34" charset="0"/>
              </a:rPr>
              <a:t>Phòng bệnh, an toàn thực phẩm; </a:t>
            </a:r>
          </a:p>
          <a:p>
            <a:pPr marL="514350" indent="-514350" algn="just">
              <a:buAutoNum type="alphaLcParenR"/>
            </a:pPr>
            <a:r>
              <a:rPr lang="vi-VN" sz="2800" dirty="0">
                <a:solidFill>
                  <a:srgbClr val="2706EA"/>
                </a:solidFill>
                <a:latin typeface="Arial" panose="020B0604020202020204" pitchFamily="34" charset="0"/>
                <a:cs typeface="Arial" panose="020B0604020202020204" pitchFamily="34" charset="0"/>
              </a:rPr>
              <a:t>Khám bệnh, chữa bệnh; </a:t>
            </a:r>
          </a:p>
          <a:p>
            <a:pPr marL="514350" indent="-514350" algn="just">
              <a:buAutoNum type="alphaLcParenR"/>
            </a:pPr>
            <a:r>
              <a:rPr lang="vi-VN" sz="2800" dirty="0">
                <a:solidFill>
                  <a:srgbClr val="2706EA"/>
                </a:solidFill>
                <a:latin typeface="Arial" panose="020B0604020202020204" pitchFamily="34" charset="0"/>
                <a:cs typeface="Arial" panose="020B0604020202020204" pitchFamily="34" charset="0"/>
              </a:rPr>
              <a:t>Dược, thiết bị y tế, cận lâm sàng;</a:t>
            </a:r>
          </a:p>
          <a:p>
            <a:pPr algn="just"/>
            <a:r>
              <a:rPr lang="vi-VN" sz="2800" i="1" dirty="0"/>
              <a:t>Căn cứ quy mô dân số, diện tích tự nhiên, điều kiện thực tế của địa phương, Ủy ban nhân dân cấp xã quyết định cụ thể về </a:t>
            </a:r>
            <a:r>
              <a:rPr lang="vi-VN" sz="2800" b="1" i="1" dirty="0">
                <a:solidFill>
                  <a:srgbClr val="2706EA"/>
                </a:solidFill>
              </a:rPr>
              <a:t>tên gọi</a:t>
            </a:r>
            <a:r>
              <a:rPr lang="vi-VN" sz="2800" i="1" dirty="0"/>
              <a:t>, số lượng, hình thức tổ chức (khoa, phòng, tổ, đơn nguyên) của các tổ chức thuộc Trạm Y tế cấp xã và số lượng </a:t>
            </a:r>
            <a:r>
              <a:rPr lang="vi-VN" sz="2800" b="1" i="1" dirty="0">
                <a:solidFill>
                  <a:srgbClr val="0000CC"/>
                </a:solidFill>
              </a:rPr>
              <a:t>điểm y tế </a:t>
            </a:r>
            <a:r>
              <a:rPr lang="vi-VN" sz="2800" i="1" dirty="0"/>
              <a:t>để triển khai thực hiện </a:t>
            </a:r>
            <a:r>
              <a:rPr lang="vi-VN" sz="2800" b="1" i="1" dirty="0">
                <a:solidFill>
                  <a:srgbClr val="0000CC"/>
                </a:solidFill>
              </a:rPr>
              <a:t>toàn bộ hoặc một phần chức năng, nhiệm vụ </a:t>
            </a:r>
            <a:r>
              <a:rPr lang="vi-VN" sz="2800" i="1" dirty="0"/>
              <a:t>của Trạm Y tế cấp xã…</a:t>
            </a:r>
            <a:endParaRPr lang="en-US" sz="2800" i="1" dirty="0">
              <a:solidFill>
                <a:srgbClr val="2706EA"/>
              </a:solidFill>
              <a:cs typeface="Arial" panose="020B0604020202020204" pitchFamily="34" charset="0"/>
            </a:endParaRPr>
          </a:p>
        </p:txBody>
      </p:sp>
    </p:spTree>
    <p:extLst>
      <p:ext uri="{BB962C8B-B14F-4D97-AF65-F5344CB8AC3E}">
        <p14:creationId xmlns:p14="http://schemas.microsoft.com/office/powerpoint/2010/main" val="39766273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10523</TotalTime>
  <Words>4183</Words>
  <Application>Microsoft Office PowerPoint</Application>
  <PresentationFormat>Widescreen</PresentationFormat>
  <Paragraphs>306</Paragraphs>
  <Slides>41</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Aptos</vt:lpstr>
      <vt:lpstr>Aptos Display</vt:lpstr>
      <vt:lpstr>Arial</vt:lpstr>
      <vt:lpstr>Calibri</vt:lpstr>
      <vt:lpstr>Calibri Light</vt:lpstr>
      <vt:lpstr>Cambria</vt:lpstr>
      <vt:lpstr>Times New Roman</vt:lpstr>
      <vt:lpstr>Wingdings</vt:lpstr>
      <vt:lpstr>Office Theme</vt:lpstr>
      <vt:lpstr>1_Office Theme</vt:lpstr>
      <vt:lpstr>PowerPoint Presentation</vt:lpstr>
      <vt:lpstr>PowerPoint Presentation</vt:lpstr>
      <vt:lpstr>TÀI LIỆU HỘI NGHỊ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MẪU ĐĂNG KÝ HÀNH NGHỀ</vt:lpstr>
      <vt:lpstr>PowerPoint Presentation</vt:lpstr>
      <vt:lpstr>CÁC TRƯỜNG HỢP KHÔNG PHẢI ĐĂNG KÝ HÀNH NGHỀ</vt:lpstr>
      <vt:lpstr>ĐIỀU KIỆN CÁ NHÂN ĐƯỢC PHÉP KHÁM BỆNH, CHỮA BỆNH</vt:lpstr>
      <vt:lpstr>PowerPoint Presentation</vt:lpstr>
      <vt:lpstr>PowerPoint Presentation</vt:lpstr>
      <vt:lpstr>PowerPoint Presentation</vt:lpstr>
      <vt:lpstr>PowerPoint Presentation</vt:lpstr>
      <vt:lpstr>III. CÔNG BỐ CƠ SỞ TIÊM CHỦNG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Quang Ninh</dc:creator>
  <cp:lastModifiedBy>Windows</cp:lastModifiedBy>
  <cp:revision>500</cp:revision>
  <dcterms:created xsi:type="dcterms:W3CDTF">2024-09-14T02:09:06Z</dcterms:created>
  <dcterms:modified xsi:type="dcterms:W3CDTF">2026-01-20T04:06:07Z</dcterms:modified>
</cp:coreProperties>
</file>